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6" r:id="rId8"/>
    <p:sldId id="262" r:id="rId9"/>
    <p:sldId id="263" r:id="rId10"/>
    <p:sldId id="264" r:id="rId11"/>
    <p:sldId id="265" r:id="rId12"/>
    <p:sldId id="267" r:id="rId13"/>
    <p:sldId id="268" r:id="rId14"/>
    <p:sldId id="280" r:id="rId15"/>
    <p:sldId id="269" r:id="rId16"/>
    <p:sldId id="271" r:id="rId17"/>
    <p:sldId id="272" r:id="rId18"/>
    <p:sldId id="278" r:id="rId19"/>
    <p:sldId id="274" r:id="rId20"/>
    <p:sldId id="279" r:id="rId21"/>
    <p:sldId id="277" r:id="rId22"/>
    <p:sldId id="270" r:id="rId23"/>
    <p:sldId id="275"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14" d="100"/>
          <a:sy n="14" d="100"/>
        </p:scale>
        <p:origin x="2668"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Hoja1!$B$1</c:f>
              <c:strCache>
                <c:ptCount val="1"/>
                <c:pt idx="0">
                  <c:v>Serie 1</c:v>
                </c:pt>
              </c:strCache>
            </c:strRef>
          </c:tx>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dLbls>
            <c:delete val="1"/>
          </c:dLbls>
          <c:cat>
            <c:strRef>
              <c:f>Hoja1!$A$2:$A$12</c:f>
              <c:strCache>
                <c:ptCount val="11"/>
                <c:pt idx="0">
                  <c:v>España</c:v>
                </c:pt>
                <c:pt idx="1">
                  <c:v>México</c:v>
                </c:pt>
                <c:pt idx="2">
                  <c:v>Perú</c:v>
                </c:pt>
                <c:pt idx="3">
                  <c:v>Estados Unidos</c:v>
                </c:pt>
                <c:pt idx="4">
                  <c:v>Alemania</c:v>
                </c:pt>
                <c:pt idx="5">
                  <c:v>China</c:v>
                </c:pt>
                <c:pt idx="6">
                  <c:v>Reuno Unido</c:v>
                </c:pt>
                <c:pt idx="7">
                  <c:v>Holanda</c:v>
                </c:pt>
                <c:pt idx="8">
                  <c:v>Hong Kong</c:v>
                </c:pt>
                <c:pt idx="9">
                  <c:v>Korea</c:v>
                </c:pt>
                <c:pt idx="10">
                  <c:v>Japón</c:v>
                </c:pt>
              </c:strCache>
            </c:strRef>
          </c:cat>
          <c:val>
            <c:numRef>
              <c:f>Hoja1!$B$2:$B$12</c:f>
              <c:numCache>
                <c:formatCode>General</c:formatCode>
                <c:ptCount val="11"/>
                <c:pt idx="0">
                  <c:v>6</c:v>
                </c:pt>
                <c:pt idx="1">
                  <c:v>1</c:v>
                </c:pt>
                <c:pt idx="2">
                  <c:v>1</c:v>
                </c:pt>
                <c:pt idx="3">
                  <c:v>7</c:v>
                </c:pt>
                <c:pt idx="4">
                  <c:v>2</c:v>
                </c:pt>
                <c:pt idx="5">
                  <c:v>2</c:v>
                </c:pt>
                <c:pt idx="6">
                  <c:v>1</c:v>
                </c:pt>
                <c:pt idx="7">
                  <c:v>1</c:v>
                </c:pt>
                <c:pt idx="8">
                  <c:v>1</c:v>
                </c:pt>
                <c:pt idx="9">
                  <c:v>1</c:v>
                </c:pt>
                <c:pt idx="10">
                  <c:v>1</c:v>
                </c:pt>
              </c:numCache>
            </c:numRef>
          </c:val>
          <c:extLst>
            <c:ext xmlns:c16="http://schemas.microsoft.com/office/drawing/2014/chart" uri="{C3380CC4-5D6E-409C-BE32-E72D297353CC}">
              <c16:uniqueId val="{00000000-92FE-4575-8B95-8B128E8FD9AE}"/>
            </c:ext>
          </c:extLst>
        </c:ser>
        <c:dLbls>
          <c:dLblPos val="inEnd"/>
          <c:showLegendKey val="0"/>
          <c:showVal val="1"/>
          <c:showCatName val="0"/>
          <c:showSerName val="0"/>
          <c:showPercent val="0"/>
          <c:showBubbleSize val="0"/>
        </c:dLbls>
        <c:gapWidth val="41"/>
        <c:axId val="221878912"/>
        <c:axId val="223866880"/>
      </c:barChart>
      <c:catAx>
        <c:axId val="22187891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s-CL"/>
          </a:p>
        </c:txPr>
        <c:crossAx val="223866880"/>
        <c:crosses val="autoZero"/>
        <c:auto val="1"/>
        <c:lblAlgn val="ctr"/>
        <c:lblOffset val="100"/>
        <c:noMultiLvlLbl val="0"/>
      </c:catAx>
      <c:valAx>
        <c:axId val="223866880"/>
        <c:scaling>
          <c:orientation val="minMax"/>
        </c:scaling>
        <c:delete val="1"/>
        <c:axPos val="l"/>
        <c:numFmt formatCode="General" sourceLinked="1"/>
        <c:majorTickMark val="none"/>
        <c:minorTickMark val="none"/>
        <c:tickLblPos val="nextTo"/>
        <c:crossAx val="2218789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C16E826-C027-41E0-A47E-814CDABF08B1}"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0369426-1A0D-466C-8B1B-3BEAFB413780}">
      <dgm:prSet/>
      <dgm:spPr/>
      <dgm:t>
        <a:bodyPr/>
        <a:lstStyle/>
        <a:p>
          <a:r>
            <a:rPr lang="es-MX"/>
            <a:t>la construcción de conocimiento disciplinario y de mundo. </a:t>
          </a:r>
          <a:endParaRPr lang="en-US"/>
        </a:p>
      </dgm:t>
    </dgm:pt>
    <dgm:pt modelId="{F8574E48-C254-4E60-84D9-A8891023DB04}" type="parTrans" cxnId="{01314613-6EC5-42D9-A211-391DFB5B47D5}">
      <dgm:prSet/>
      <dgm:spPr/>
      <dgm:t>
        <a:bodyPr/>
        <a:lstStyle/>
        <a:p>
          <a:endParaRPr lang="en-US" sz="1400"/>
        </a:p>
      </dgm:t>
    </dgm:pt>
    <dgm:pt modelId="{7A3799B7-26B7-471B-A3F4-CB385FDC16BE}" type="sibTrans" cxnId="{01314613-6EC5-42D9-A211-391DFB5B47D5}">
      <dgm:prSet/>
      <dgm:spPr/>
      <dgm:t>
        <a:bodyPr/>
        <a:lstStyle/>
        <a:p>
          <a:endParaRPr lang="en-US"/>
        </a:p>
      </dgm:t>
    </dgm:pt>
    <dgm:pt modelId="{592583F0-6E5E-4D06-BBE0-CD59E3738611}">
      <dgm:prSet/>
      <dgm:spPr/>
      <dgm:t>
        <a:bodyPr/>
        <a:lstStyle/>
        <a:p>
          <a:r>
            <a:rPr lang="es-MX"/>
            <a:t>la exposición a un amplio volumen y variedad de texto.</a:t>
          </a:r>
          <a:endParaRPr lang="en-US"/>
        </a:p>
      </dgm:t>
    </dgm:pt>
    <dgm:pt modelId="{EFE74363-7E20-4BBF-8B33-81CDAD943134}" type="parTrans" cxnId="{065FB3DC-A990-415F-9148-EF6A54C5A9D0}">
      <dgm:prSet/>
      <dgm:spPr/>
      <dgm:t>
        <a:bodyPr/>
        <a:lstStyle/>
        <a:p>
          <a:endParaRPr lang="en-US" sz="1400"/>
        </a:p>
      </dgm:t>
    </dgm:pt>
    <dgm:pt modelId="{0FAC913C-7242-4350-AACF-80F5A4FCFDE1}" type="sibTrans" cxnId="{065FB3DC-A990-415F-9148-EF6A54C5A9D0}">
      <dgm:prSet/>
      <dgm:spPr/>
      <dgm:t>
        <a:bodyPr/>
        <a:lstStyle/>
        <a:p>
          <a:endParaRPr lang="en-US"/>
        </a:p>
      </dgm:t>
    </dgm:pt>
    <dgm:pt modelId="{D31F1C86-C522-4899-A483-6E38EA018ABB}">
      <dgm:prSet/>
      <dgm:spPr/>
      <dgm:t>
        <a:bodyPr/>
        <a:lstStyle/>
        <a:p>
          <a:r>
            <a:rPr lang="es-MX"/>
            <a:t>la dotación de textos y contextos motivantes para la lectura.</a:t>
          </a:r>
          <a:endParaRPr lang="en-US"/>
        </a:p>
      </dgm:t>
    </dgm:pt>
    <dgm:pt modelId="{97BBE73F-6DC9-4C42-8E35-FF38AEBF0430}" type="parTrans" cxnId="{13FD6784-F929-4853-BB84-735A4346FD65}">
      <dgm:prSet/>
      <dgm:spPr/>
      <dgm:t>
        <a:bodyPr/>
        <a:lstStyle/>
        <a:p>
          <a:endParaRPr lang="en-US" sz="1400"/>
        </a:p>
      </dgm:t>
    </dgm:pt>
    <dgm:pt modelId="{7C4B7D8A-1503-407A-96B1-C0059C145C39}" type="sibTrans" cxnId="{13FD6784-F929-4853-BB84-735A4346FD65}">
      <dgm:prSet/>
      <dgm:spPr/>
      <dgm:t>
        <a:bodyPr/>
        <a:lstStyle/>
        <a:p>
          <a:endParaRPr lang="en-US"/>
        </a:p>
      </dgm:t>
    </dgm:pt>
    <dgm:pt modelId="{7B8C3D79-FC1A-4EF1-AE50-BD18D0BB7CC3}">
      <dgm:prSet/>
      <dgm:spPr/>
      <dgm:t>
        <a:bodyPr/>
        <a:lstStyle/>
        <a:p>
          <a:r>
            <a:rPr lang="es-MX"/>
            <a:t>el uso de estrategias para comprender.</a:t>
          </a:r>
          <a:endParaRPr lang="en-US"/>
        </a:p>
      </dgm:t>
    </dgm:pt>
    <dgm:pt modelId="{2CE9C53B-A4D4-46AE-90E0-05A06EA7FFBD}" type="parTrans" cxnId="{53D1BE94-AF99-4462-9CB1-138EC8AC4277}">
      <dgm:prSet/>
      <dgm:spPr/>
      <dgm:t>
        <a:bodyPr/>
        <a:lstStyle/>
        <a:p>
          <a:endParaRPr lang="en-US" sz="1400"/>
        </a:p>
      </dgm:t>
    </dgm:pt>
    <dgm:pt modelId="{DF7142E4-C01D-4B91-9B21-60A30C21F99B}" type="sibTrans" cxnId="{53D1BE94-AF99-4462-9CB1-138EC8AC4277}">
      <dgm:prSet/>
      <dgm:spPr/>
      <dgm:t>
        <a:bodyPr/>
        <a:lstStyle/>
        <a:p>
          <a:endParaRPr lang="en-US"/>
        </a:p>
      </dgm:t>
    </dgm:pt>
    <dgm:pt modelId="{6BA8F064-5EE8-45AF-A5D7-48F3174C9C71}">
      <dgm:prSet/>
      <dgm:spPr/>
      <dgm:t>
        <a:bodyPr/>
        <a:lstStyle/>
        <a:p>
          <a:r>
            <a:rPr lang="es-MX"/>
            <a:t>la enseñanza de las estructuras de los textos.</a:t>
          </a:r>
          <a:endParaRPr lang="en-US"/>
        </a:p>
      </dgm:t>
    </dgm:pt>
    <dgm:pt modelId="{BE11069C-B64A-4F10-928E-3A0C6631B977}" type="parTrans" cxnId="{80021E88-D611-44E1-8DC9-8533AD01586E}">
      <dgm:prSet/>
      <dgm:spPr/>
      <dgm:t>
        <a:bodyPr/>
        <a:lstStyle/>
        <a:p>
          <a:endParaRPr lang="en-US" sz="1400"/>
        </a:p>
      </dgm:t>
    </dgm:pt>
    <dgm:pt modelId="{10C3E646-7D3A-40C9-B462-E8FBC247E9C0}" type="sibTrans" cxnId="{80021E88-D611-44E1-8DC9-8533AD01586E}">
      <dgm:prSet/>
      <dgm:spPr/>
      <dgm:t>
        <a:bodyPr/>
        <a:lstStyle/>
        <a:p>
          <a:endParaRPr lang="en-US"/>
        </a:p>
      </dgm:t>
    </dgm:pt>
    <dgm:pt modelId="{CB451D93-8452-46DA-AFCA-7FBC6C1280B7}">
      <dgm:prSet/>
      <dgm:spPr/>
      <dgm:t>
        <a:bodyPr/>
        <a:lstStyle/>
        <a:p>
          <a:r>
            <a:rPr lang="es-MX"/>
            <a:t>las discusiones sobre textos, la construcción de conocimiento del vocabulario y del lenguaje.</a:t>
          </a:r>
          <a:endParaRPr lang="en-US"/>
        </a:p>
      </dgm:t>
    </dgm:pt>
    <dgm:pt modelId="{629343BC-75E3-40C8-B5D2-EEB0DC939230}" type="parTrans" cxnId="{723DEADC-9964-4A84-8B59-21EFBBAB76CB}">
      <dgm:prSet/>
      <dgm:spPr/>
      <dgm:t>
        <a:bodyPr/>
        <a:lstStyle/>
        <a:p>
          <a:endParaRPr lang="en-US" sz="1400"/>
        </a:p>
      </dgm:t>
    </dgm:pt>
    <dgm:pt modelId="{3F0E8D27-F168-42DF-92C9-D3AFD47DC760}" type="sibTrans" cxnId="{723DEADC-9964-4A84-8B59-21EFBBAB76CB}">
      <dgm:prSet/>
      <dgm:spPr/>
      <dgm:t>
        <a:bodyPr/>
        <a:lstStyle/>
        <a:p>
          <a:endParaRPr lang="en-US"/>
        </a:p>
      </dgm:t>
    </dgm:pt>
    <dgm:pt modelId="{41269150-511F-4F48-BAF2-B7B7B2A36A93}">
      <dgm:prSet/>
      <dgm:spPr/>
      <dgm:t>
        <a:bodyPr/>
        <a:lstStyle/>
        <a:p>
          <a:r>
            <a:rPr lang="es-MX"/>
            <a:t>la  integración de la lectura y la escritura.</a:t>
          </a:r>
          <a:endParaRPr lang="en-US"/>
        </a:p>
      </dgm:t>
    </dgm:pt>
    <dgm:pt modelId="{25233BBC-B14B-47D7-9800-26B7ABC1FD0A}" type="parTrans" cxnId="{A9104B80-AFF0-46E1-9C73-D2076B1856BC}">
      <dgm:prSet/>
      <dgm:spPr/>
      <dgm:t>
        <a:bodyPr/>
        <a:lstStyle/>
        <a:p>
          <a:endParaRPr lang="en-US" sz="1400"/>
        </a:p>
      </dgm:t>
    </dgm:pt>
    <dgm:pt modelId="{ED619EEC-73D2-487B-895B-D0CA50DD7456}" type="sibTrans" cxnId="{A9104B80-AFF0-46E1-9C73-D2076B1856BC}">
      <dgm:prSet/>
      <dgm:spPr/>
      <dgm:t>
        <a:bodyPr/>
        <a:lstStyle/>
        <a:p>
          <a:endParaRPr lang="en-US"/>
        </a:p>
      </dgm:t>
    </dgm:pt>
    <dgm:pt modelId="{195E4EC8-FD49-403F-9CCE-5EB6030E7EED}">
      <dgm:prSet/>
      <dgm:spPr/>
      <dgm:t>
        <a:bodyPr/>
        <a:lstStyle/>
        <a:p>
          <a:r>
            <a:rPr lang="es-MX"/>
            <a:t>la observación y evaluación por parte de los docentes.</a:t>
          </a:r>
          <a:endParaRPr lang="en-US"/>
        </a:p>
      </dgm:t>
    </dgm:pt>
    <dgm:pt modelId="{7855BDF1-A63F-456B-802A-61445EB9B16A}" type="parTrans" cxnId="{48C2480A-E7C8-48C6-A165-3519669CA936}">
      <dgm:prSet/>
      <dgm:spPr/>
      <dgm:t>
        <a:bodyPr/>
        <a:lstStyle/>
        <a:p>
          <a:endParaRPr lang="en-US" sz="1400"/>
        </a:p>
      </dgm:t>
    </dgm:pt>
    <dgm:pt modelId="{E8DF909F-5BA0-4918-8A13-B28DBFCE70F7}" type="sibTrans" cxnId="{48C2480A-E7C8-48C6-A165-3519669CA936}">
      <dgm:prSet/>
      <dgm:spPr/>
      <dgm:t>
        <a:bodyPr/>
        <a:lstStyle/>
        <a:p>
          <a:endParaRPr lang="en-US"/>
        </a:p>
      </dgm:t>
    </dgm:pt>
    <dgm:pt modelId="{433B57DF-438B-4984-BB1F-96442CF72BB3}">
      <dgm:prSet/>
      <dgm:spPr/>
      <dgm:t>
        <a:bodyPr/>
        <a:lstStyle/>
        <a:p>
          <a:r>
            <a:rPr lang="es-MX"/>
            <a:t>la enseñanza diferenciada. </a:t>
          </a:r>
          <a:endParaRPr lang="en-US"/>
        </a:p>
      </dgm:t>
    </dgm:pt>
    <dgm:pt modelId="{F8E136EC-A671-46E3-8B71-80A1ACE93D87}" type="parTrans" cxnId="{B1B30841-E22D-4EE0-8943-07F3A3F790AE}">
      <dgm:prSet/>
      <dgm:spPr/>
      <dgm:t>
        <a:bodyPr/>
        <a:lstStyle/>
        <a:p>
          <a:endParaRPr lang="en-US" sz="1400"/>
        </a:p>
      </dgm:t>
    </dgm:pt>
    <dgm:pt modelId="{7D91535E-1630-4568-BC13-D78B5E19DA0D}" type="sibTrans" cxnId="{B1B30841-E22D-4EE0-8943-07F3A3F790AE}">
      <dgm:prSet/>
      <dgm:spPr/>
      <dgm:t>
        <a:bodyPr/>
        <a:lstStyle/>
        <a:p>
          <a:endParaRPr lang="en-US"/>
        </a:p>
      </dgm:t>
    </dgm:pt>
    <dgm:pt modelId="{F88A9BDB-8C3D-448B-A396-FE56C1F215BD}" type="pres">
      <dgm:prSet presAssocID="{5C16E826-C027-41E0-A47E-814CDABF08B1}" presName="Name0" presStyleCnt="0">
        <dgm:presLayoutVars>
          <dgm:dir/>
          <dgm:animLvl val="lvl"/>
          <dgm:resizeHandles val="exact"/>
        </dgm:presLayoutVars>
      </dgm:prSet>
      <dgm:spPr/>
    </dgm:pt>
    <dgm:pt modelId="{B46598F7-9BB5-4F66-A98A-78CC6EADAE84}" type="pres">
      <dgm:prSet presAssocID="{433B57DF-438B-4984-BB1F-96442CF72BB3}" presName="boxAndChildren" presStyleCnt="0"/>
      <dgm:spPr/>
    </dgm:pt>
    <dgm:pt modelId="{4454F26A-A355-48CF-9AA7-612E9BAD7EF3}" type="pres">
      <dgm:prSet presAssocID="{433B57DF-438B-4984-BB1F-96442CF72BB3}" presName="parentTextBox" presStyleLbl="node1" presStyleIdx="0" presStyleCnt="9"/>
      <dgm:spPr/>
    </dgm:pt>
    <dgm:pt modelId="{65933717-8E9D-4F14-9AF2-74C0898F9BBE}" type="pres">
      <dgm:prSet presAssocID="{E8DF909F-5BA0-4918-8A13-B28DBFCE70F7}" presName="sp" presStyleCnt="0"/>
      <dgm:spPr/>
    </dgm:pt>
    <dgm:pt modelId="{438753E2-D53B-4167-9C25-6F8D1C55E871}" type="pres">
      <dgm:prSet presAssocID="{195E4EC8-FD49-403F-9CCE-5EB6030E7EED}" presName="arrowAndChildren" presStyleCnt="0"/>
      <dgm:spPr/>
    </dgm:pt>
    <dgm:pt modelId="{4A3C21CB-7915-4577-994E-3D636E5C0716}" type="pres">
      <dgm:prSet presAssocID="{195E4EC8-FD49-403F-9CCE-5EB6030E7EED}" presName="parentTextArrow" presStyleLbl="node1" presStyleIdx="1" presStyleCnt="9"/>
      <dgm:spPr/>
    </dgm:pt>
    <dgm:pt modelId="{FB654762-84A4-4787-A573-50D52D355E38}" type="pres">
      <dgm:prSet presAssocID="{ED619EEC-73D2-487B-895B-D0CA50DD7456}" presName="sp" presStyleCnt="0"/>
      <dgm:spPr/>
    </dgm:pt>
    <dgm:pt modelId="{7E675EFA-40D4-4D1E-B492-22DA66438DB0}" type="pres">
      <dgm:prSet presAssocID="{41269150-511F-4F48-BAF2-B7B7B2A36A93}" presName="arrowAndChildren" presStyleCnt="0"/>
      <dgm:spPr/>
    </dgm:pt>
    <dgm:pt modelId="{F7BE01A2-B7C5-4E5C-B013-308C6C6F684C}" type="pres">
      <dgm:prSet presAssocID="{41269150-511F-4F48-BAF2-B7B7B2A36A93}" presName="parentTextArrow" presStyleLbl="node1" presStyleIdx="2" presStyleCnt="9"/>
      <dgm:spPr/>
    </dgm:pt>
    <dgm:pt modelId="{4D703F47-A049-473A-A728-177FB0F06AA3}" type="pres">
      <dgm:prSet presAssocID="{3F0E8D27-F168-42DF-92C9-D3AFD47DC760}" presName="sp" presStyleCnt="0"/>
      <dgm:spPr/>
    </dgm:pt>
    <dgm:pt modelId="{4858A329-93AD-47A5-8C5D-7314B9F28C06}" type="pres">
      <dgm:prSet presAssocID="{CB451D93-8452-46DA-AFCA-7FBC6C1280B7}" presName="arrowAndChildren" presStyleCnt="0"/>
      <dgm:spPr/>
    </dgm:pt>
    <dgm:pt modelId="{A945C747-B9B0-40B1-9361-3666E5674DA6}" type="pres">
      <dgm:prSet presAssocID="{CB451D93-8452-46DA-AFCA-7FBC6C1280B7}" presName="parentTextArrow" presStyleLbl="node1" presStyleIdx="3" presStyleCnt="9"/>
      <dgm:spPr/>
    </dgm:pt>
    <dgm:pt modelId="{C8754205-CF58-435C-9D1C-4497813DBCF6}" type="pres">
      <dgm:prSet presAssocID="{10C3E646-7D3A-40C9-B462-E8FBC247E9C0}" presName="sp" presStyleCnt="0"/>
      <dgm:spPr/>
    </dgm:pt>
    <dgm:pt modelId="{18B2DE09-5DCA-4FA2-A8BC-074B78D803F9}" type="pres">
      <dgm:prSet presAssocID="{6BA8F064-5EE8-45AF-A5D7-48F3174C9C71}" presName="arrowAndChildren" presStyleCnt="0"/>
      <dgm:spPr/>
    </dgm:pt>
    <dgm:pt modelId="{CB69A0FE-8945-4A4E-B86E-8A2BDB2D4BDD}" type="pres">
      <dgm:prSet presAssocID="{6BA8F064-5EE8-45AF-A5D7-48F3174C9C71}" presName="parentTextArrow" presStyleLbl="node1" presStyleIdx="4" presStyleCnt="9"/>
      <dgm:spPr/>
    </dgm:pt>
    <dgm:pt modelId="{B9D504B4-1E81-4897-8C88-D071E38AB667}" type="pres">
      <dgm:prSet presAssocID="{DF7142E4-C01D-4B91-9B21-60A30C21F99B}" presName="sp" presStyleCnt="0"/>
      <dgm:spPr/>
    </dgm:pt>
    <dgm:pt modelId="{E6FD4655-D6EC-40CC-B209-BC3220307A4D}" type="pres">
      <dgm:prSet presAssocID="{7B8C3D79-FC1A-4EF1-AE50-BD18D0BB7CC3}" presName="arrowAndChildren" presStyleCnt="0"/>
      <dgm:spPr/>
    </dgm:pt>
    <dgm:pt modelId="{3D4EBF73-1530-472A-AC65-BA76BCC974AE}" type="pres">
      <dgm:prSet presAssocID="{7B8C3D79-FC1A-4EF1-AE50-BD18D0BB7CC3}" presName="parentTextArrow" presStyleLbl="node1" presStyleIdx="5" presStyleCnt="9"/>
      <dgm:spPr/>
    </dgm:pt>
    <dgm:pt modelId="{29FCDE65-0891-4D3A-A8A2-14F6FEDEDF29}" type="pres">
      <dgm:prSet presAssocID="{7C4B7D8A-1503-407A-96B1-C0059C145C39}" presName="sp" presStyleCnt="0"/>
      <dgm:spPr/>
    </dgm:pt>
    <dgm:pt modelId="{D89CD2A1-EDDB-4E10-A280-8334F5F3068F}" type="pres">
      <dgm:prSet presAssocID="{D31F1C86-C522-4899-A483-6E38EA018ABB}" presName="arrowAndChildren" presStyleCnt="0"/>
      <dgm:spPr/>
    </dgm:pt>
    <dgm:pt modelId="{E2277CE1-D03C-45A5-BC5D-08726C434A29}" type="pres">
      <dgm:prSet presAssocID="{D31F1C86-C522-4899-A483-6E38EA018ABB}" presName="parentTextArrow" presStyleLbl="node1" presStyleIdx="6" presStyleCnt="9"/>
      <dgm:spPr/>
    </dgm:pt>
    <dgm:pt modelId="{52673BF0-C08D-4443-AE4D-501AC172CFCB}" type="pres">
      <dgm:prSet presAssocID="{0FAC913C-7242-4350-AACF-80F5A4FCFDE1}" presName="sp" presStyleCnt="0"/>
      <dgm:spPr/>
    </dgm:pt>
    <dgm:pt modelId="{6DFC43C8-D0E7-4280-B58C-21A9A150073D}" type="pres">
      <dgm:prSet presAssocID="{592583F0-6E5E-4D06-BBE0-CD59E3738611}" presName="arrowAndChildren" presStyleCnt="0"/>
      <dgm:spPr/>
    </dgm:pt>
    <dgm:pt modelId="{2E4E807B-A69F-40F6-BB5B-15D8AADDC7F6}" type="pres">
      <dgm:prSet presAssocID="{592583F0-6E5E-4D06-BBE0-CD59E3738611}" presName="parentTextArrow" presStyleLbl="node1" presStyleIdx="7" presStyleCnt="9"/>
      <dgm:spPr/>
    </dgm:pt>
    <dgm:pt modelId="{11FB395E-AC2B-4E51-9F99-9A932ED5A43A}" type="pres">
      <dgm:prSet presAssocID="{7A3799B7-26B7-471B-A3F4-CB385FDC16BE}" presName="sp" presStyleCnt="0"/>
      <dgm:spPr/>
    </dgm:pt>
    <dgm:pt modelId="{B2E81FA2-90CB-4C89-8C5C-10063AB5C5D4}" type="pres">
      <dgm:prSet presAssocID="{30369426-1A0D-466C-8B1B-3BEAFB413780}" presName="arrowAndChildren" presStyleCnt="0"/>
      <dgm:spPr/>
    </dgm:pt>
    <dgm:pt modelId="{716B920D-CB9B-48AC-BF83-00EDC4A915AE}" type="pres">
      <dgm:prSet presAssocID="{30369426-1A0D-466C-8B1B-3BEAFB413780}" presName="parentTextArrow" presStyleLbl="node1" presStyleIdx="8" presStyleCnt="9"/>
      <dgm:spPr/>
    </dgm:pt>
  </dgm:ptLst>
  <dgm:cxnLst>
    <dgm:cxn modelId="{48C2480A-E7C8-48C6-A165-3519669CA936}" srcId="{5C16E826-C027-41E0-A47E-814CDABF08B1}" destId="{195E4EC8-FD49-403F-9CCE-5EB6030E7EED}" srcOrd="7" destOrd="0" parTransId="{7855BDF1-A63F-456B-802A-61445EB9B16A}" sibTransId="{E8DF909F-5BA0-4918-8A13-B28DBFCE70F7}"/>
    <dgm:cxn modelId="{01314613-6EC5-42D9-A211-391DFB5B47D5}" srcId="{5C16E826-C027-41E0-A47E-814CDABF08B1}" destId="{30369426-1A0D-466C-8B1B-3BEAFB413780}" srcOrd="0" destOrd="0" parTransId="{F8574E48-C254-4E60-84D9-A8891023DB04}" sibTransId="{7A3799B7-26B7-471B-A3F4-CB385FDC16BE}"/>
    <dgm:cxn modelId="{CC42BA1E-6341-4358-9B62-33685E3D2882}" type="presOf" srcId="{41269150-511F-4F48-BAF2-B7B7B2A36A93}" destId="{F7BE01A2-B7C5-4E5C-B013-308C6C6F684C}" srcOrd="0" destOrd="0" presId="urn:microsoft.com/office/officeart/2005/8/layout/process4"/>
    <dgm:cxn modelId="{790E011F-5F89-48FB-BC1D-36CF3FD20C41}" type="presOf" srcId="{195E4EC8-FD49-403F-9CCE-5EB6030E7EED}" destId="{4A3C21CB-7915-4577-994E-3D636E5C0716}" srcOrd="0" destOrd="0" presId="urn:microsoft.com/office/officeart/2005/8/layout/process4"/>
    <dgm:cxn modelId="{B1B30841-E22D-4EE0-8943-07F3A3F790AE}" srcId="{5C16E826-C027-41E0-A47E-814CDABF08B1}" destId="{433B57DF-438B-4984-BB1F-96442CF72BB3}" srcOrd="8" destOrd="0" parTransId="{F8E136EC-A671-46E3-8B71-80A1ACE93D87}" sibTransId="{7D91535E-1630-4568-BC13-D78B5E19DA0D}"/>
    <dgm:cxn modelId="{34423D58-0E36-41B6-8383-2A86E656AEB5}" type="presOf" srcId="{30369426-1A0D-466C-8B1B-3BEAFB413780}" destId="{716B920D-CB9B-48AC-BF83-00EDC4A915AE}" srcOrd="0" destOrd="0" presId="urn:microsoft.com/office/officeart/2005/8/layout/process4"/>
    <dgm:cxn modelId="{A9104B80-AFF0-46E1-9C73-D2076B1856BC}" srcId="{5C16E826-C027-41E0-A47E-814CDABF08B1}" destId="{41269150-511F-4F48-BAF2-B7B7B2A36A93}" srcOrd="6" destOrd="0" parTransId="{25233BBC-B14B-47D7-9800-26B7ABC1FD0A}" sibTransId="{ED619EEC-73D2-487B-895B-D0CA50DD7456}"/>
    <dgm:cxn modelId="{43BF5D83-617B-4C26-9DCB-97365819546A}" type="presOf" srcId="{5C16E826-C027-41E0-A47E-814CDABF08B1}" destId="{F88A9BDB-8C3D-448B-A396-FE56C1F215BD}" srcOrd="0" destOrd="0" presId="urn:microsoft.com/office/officeart/2005/8/layout/process4"/>
    <dgm:cxn modelId="{13FD6784-F929-4853-BB84-735A4346FD65}" srcId="{5C16E826-C027-41E0-A47E-814CDABF08B1}" destId="{D31F1C86-C522-4899-A483-6E38EA018ABB}" srcOrd="2" destOrd="0" parTransId="{97BBE73F-6DC9-4C42-8E35-FF38AEBF0430}" sibTransId="{7C4B7D8A-1503-407A-96B1-C0059C145C39}"/>
    <dgm:cxn modelId="{80021E88-D611-44E1-8DC9-8533AD01586E}" srcId="{5C16E826-C027-41E0-A47E-814CDABF08B1}" destId="{6BA8F064-5EE8-45AF-A5D7-48F3174C9C71}" srcOrd="4" destOrd="0" parTransId="{BE11069C-B64A-4F10-928E-3A0C6631B977}" sibTransId="{10C3E646-7D3A-40C9-B462-E8FBC247E9C0}"/>
    <dgm:cxn modelId="{53D1BE94-AF99-4462-9CB1-138EC8AC4277}" srcId="{5C16E826-C027-41E0-A47E-814CDABF08B1}" destId="{7B8C3D79-FC1A-4EF1-AE50-BD18D0BB7CC3}" srcOrd="3" destOrd="0" parTransId="{2CE9C53B-A4D4-46AE-90E0-05A06EA7FFBD}" sibTransId="{DF7142E4-C01D-4B91-9B21-60A30C21F99B}"/>
    <dgm:cxn modelId="{D9C6BD9F-B818-4A21-A7B3-A5774E81794C}" type="presOf" srcId="{D31F1C86-C522-4899-A483-6E38EA018ABB}" destId="{E2277CE1-D03C-45A5-BC5D-08726C434A29}" srcOrd="0" destOrd="0" presId="urn:microsoft.com/office/officeart/2005/8/layout/process4"/>
    <dgm:cxn modelId="{C3BA77B1-A892-48D1-B279-F3324CD558F2}" type="presOf" srcId="{CB451D93-8452-46DA-AFCA-7FBC6C1280B7}" destId="{A945C747-B9B0-40B1-9361-3666E5674DA6}" srcOrd="0" destOrd="0" presId="urn:microsoft.com/office/officeart/2005/8/layout/process4"/>
    <dgm:cxn modelId="{1ED414C5-1458-4284-97B6-405B65E45644}" type="presOf" srcId="{592583F0-6E5E-4D06-BBE0-CD59E3738611}" destId="{2E4E807B-A69F-40F6-BB5B-15D8AADDC7F6}" srcOrd="0" destOrd="0" presId="urn:microsoft.com/office/officeart/2005/8/layout/process4"/>
    <dgm:cxn modelId="{96F31ED1-5B15-42C4-9EE7-D345DE951070}" type="presOf" srcId="{6BA8F064-5EE8-45AF-A5D7-48F3174C9C71}" destId="{CB69A0FE-8945-4A4E-B86E-8A2BDB2D4BDD}" srcOrd="0" destOrd="0" presId="urn:microsoft.com/office/officeart/2005/8/layout/process4"/>
    <dgm:cxn modelId="{67524ADB-4E0D-4986-A684-ED7003BBBAC3}" type="presOf" srcId="{433B57DF-438B-4984-BB1F-96442CF72BB3}" destId="{4454F26A-A355-48CF-9AA7-612E9BAD7EF3}" srcOrd="0" destOrd="0" presId="urn:microsoft.com/office/officeart/2005/8/layout/process4"/>
    <dgm:cxn modelId="{065FB3DC-A990-415F-9148-EF6A54C5A9D0}" srcId="{5C16E826-C027-41E0-A47E-814CDABF08B1}" destId="{592583F0-6E5E-4D06-BBE0-CD59E3738611}" srcOrd="1" destOrd="0" parTransId="{EFE74363-7E20-4BBF-8B33-81CDAD943134}" sibTransId="{0FAC913C-7242-4350-AACF-80F5A4FCFDE1}"/>
    <dgm:cxn modelId="{723DEADC-9964-4A84-8B59-21EFBBAB76CB}" srcId="{5C16E826-C027-41E0-A47E-814CDABF08B1}" destId="{CB451D93-8452-46DA-AFCA-7FBC6C1280B7}" srcOrd="5" destOrd="0" parTransId="{629343BC-75E3-40C8-B5D2-EEB0DC939230}" sibTransId="{3F0E8D27-F168-42DF-92C9-D3AFD47DC760}"/>
    <dgm:cxn modelId="{627B36F8-E4E2-4C30-9160-F423FE2EF9A8}" type="presOf" srcId="{7B8C3D79-FC1A-4EF1-AE50-BD18D0BB7CC3}" destId="{3D4EBF73-1530-472A-AC65-BA76BCC974AE}" srcOrd="0" destOrd="0" presId="urn:microsoft.com/office/officeart/2005/8/layout/process4"/>
    <dgm:cxn modelId="{32DE1214-8CA2-4DB8-B56E-3B625DA1F098}" type="presParOf" srcId="{F88A9BDB-8C3D-448B-A396-FE56C1F215BD}" destId="{B46598F7-9BB5-4F66-A98A-78CC6EADAE84}" srcOrd="0" destOrd="0" presId="urn:microsoft.com/office/officeart/2005/8/layout/process4"/>
    <dgm:cxn modelId="{48B69168-19B3-48A2-A024-A29A87898D91}" type="presParOf" srcId="{B46598F7-9BB5-4F66-A98A-78CC6EADAE84}" destId="{4454F26A-A355-48CF-9AA7-612E9BAD7EF3}" srcOrd="0" destOrd="0" presId="urn:microsoft.com/office/officeart/2005/8/layout/process4"/>
    <dgm:cxn modelId="{8E026E85-B639-486C-BF26-8598BE0C7D5E}" type="presParOf" srcId="{F88A9BDB-8C3D-448B-A396-FE56C1F215BD}" destId="{65933717-8E9D-4F14-9AF2-74C0898F9BBE}" srcOrd="1" destOrd="0" presId="urn:microsoft.com/office/officeart/2005/8/layout/process4"/>
    <dgm:cxn modelId="{F91125E2-889A-49A2-9727-652AE596641F}" type="presParOf" srcId="{F88A9BDB-8C3D-448B-A396-FE56C1F215BD}" destId="{438753E2-D53B-4167-9C25-6F8D1C55E871}" srcOrd="2" destOrd="0" presId="urn:microsoft.com/office/officeart/2005/8/layout/process4"/>
    <dgm:cxn modelId="{9224B9B5-A78D-4F3A-A3D2-0E0655F9B707}" type="presParOf" srcId="{438753E2-D53B-4167-9C25-6F8D1C55E871}" destId="{4A3C21CB-7915-4577-994E-3D636E5C0716}" srcOrd="0" destOrd="0" presId="urn:microsoft.com/office/officeart/2005/8/layout/process4"/>
    <dgm:cxn modelId="{B38B1F6D-9D44-44E4-BAC6-3A0516EE456C}" type="presParOf" srcId="{F88A9BDB-8C3D-448B-A396-FE56C1F215BD}" destId="{FB654762-84A4-4787-A573-50D52D355E38}" srcOrd="3" destOrd="0" presId="urn:microsoft.com/office/officeart/2005/8/layout/process4"/>
    <dgm:cxn modelId="{F81B88C1-FFD7-4BC8-B1FE-30DC60536889}" type="presParOf" srcId="{F88A9BDB-8C3D-448B-A396-FE56C1F215BD}" destId="{7E675EFA-40D4-4D1E-B492-22DA66438DB0}" srcOrd="4" destOrd="0" presId="urn:microsoft.com/office/officeart/2005/8/layout/process4"/>
    <dgm:cxn modelId="{3EA2ABAC-DE70-40E7-9245-82E51D466617}" type="presParOf" srcId="{7E675EFA-40D4-4D1E-B492-22DA66438DB0}" destId="{F7BE01A2-B7C5-4E5C-B013-308C6C6F684C}" srcOrd="0" destOrd="0" presId="urn:microsoft.com/office/officeart/2005/8/layout/process4"/>
    <dgm:cxn modelId="{FEC00111-B5F0-40E1-A812-792644A88A3F}" type="presParOf" srcId="{F88A9BDB-8C3D-448B-A396-FE56C1F215BD}" destId="{4D703F47-A049-473A-A728-177FB0F06AA3}" srcOrd="5" destOrd="0" presId="urn:microsoft.com/office/officeart/2005/8/layout/process4"/>
    <dgm:cxn modelId="{20A13CF0-3892-4511-8816-51A8427262B1}" type="presParOf" srcId="{F88A9BDB-8C3D-448B-A396-FE56C1F215BD}" destId="{4858A329-93AD-47A5-8C5D-7314B9F28C06}" srcOrd="6" destOrd="0" presId="urn:microsoft.com/office/officeart/2005/8/layout/process4"/>
    <dgm:cxn modelId="{79BB2E40-2415-44D3-9E57-0E1CB387A991}" type="presParOf" srcId="{4858A329-93AD-47A5-8C5D-7314B9F28C06}" destId="{A945C747-B9B0-40B1-9361-3666E5674DA6}" srcOrd="0" destOrd="0" presId="urn:microsoft.com/office/officeart/2005/8/layout/process4"/>
    <dgm:cxn modelId="{0010843E-B419-40E5-9DAC-2D66F0797ABD}" type="presParOf" srcId="{F88A9BDB-8C3D-448B-A396-FE56C1F215BD}" destId="{C8754205-CF58-435C-9D1C-4497813DBCF6}" srcOrd="7" destOrd="0" presId="urn:microsoft.com/office/officeart/2005/8/layout/process4"/>
    <dgm:cxn modelId="{5E63867C-E34E-4F1C-9B30-0BEEAED63A60}" type="presParOf" srcId="{F88A9BDB-8C3D-448B-A396-FE56C1F215BD}" destId="{18B2DE09-5DCA-4FA2-A8BC-074B78D803F9}" srcOrd="8" destOrd="0" presId="urn:microsoft.com/office/officeart/2005/8/layout/process4"/>
    <dgm:cxn modelId="{747DDE99-FD02-443D-9F7C-0A1D651C87F4}" type="presParOf" srcId="{18B2DE09-5DCA-4FA2-A8BC-074B78D803F9}" destId="{CB69A0FE-8945-4A4E-B86E-8A2BDB2D4BDD}" srcOrd="0" destOrd="0" presId="urn:microsoft.com/office/officeart/2005/8/layout/process4"/>
    <dgm:cxn modelId="{F3CD2886-7A2F-469E-9F1B-2FDC15A9E8BC}" type="presParOf" srcId="{F88A9BDB-8C3D-448B-A396-FE56C1F215BD}" destId="{B9D504B4-1E81-4897-8C88-D071E38AB667}" srcOrd="9" destOrd="0" presId="urn:microsoft.com/office/officeart/2005/8/layout/process4"/>
    <dgm:cxn modelId="{2327F249-EEBC-4DD0-A3B1-7AD4B0BBADB9}" type="presParOf" srcId="{F88A9BDB-8C3D-448B-A396-FE56C1F215BD}" destId="{E6FD4655-D6EC-40CC-B209-BC3220307A4D}" srcOrd="10" destOrd="0" presId="urn:microsoft.com/office/officeart/2005/8/layout/process4"/>
    <dgm:cxn modelId="{05F0185C-CA52-43AF-9703-D65D9A242656}" type="presParOf" srcId="{E6FD4655-D6EC-40CC-B209-BC3220307A4D}" destId="{3D4EBF73-1530-472A-AC65-BA76BCC974AE}" srcOrd="0" destOrd="0" presId="urn:microsoft.com/office/officeart/2005/8/layout/process4"/>
    <dgm:cxn modelId="{5984AD6E-A2F1-4392-AB67-B67DC968D50F}" type="presParOf" srcId="{F88A9BDB-8C3D-448B-A396-FE56C1F215BD}" destId="{29FCDE65-0891-4D3A-A8A2-14F6FEDEDF29}" srcOrd="11" destOrd="0" presId="urn:microsoft.com/office/officeart/2005/8/layout/process4"/>
    <dgm:cxn modelId="{B63A9B19-8005-4634-831A-63296E38C345}" type="presParOf" srcId="{F88A9BDB-8C3D-448B-A396-FE56C1F215BD}" destId="{D89CD2A1-EDDB-4E10-A280-8334F5F3068F}" srcOrd="12" destOrd="0" presId="urn:microsoft.com/office/officeart/2005/8/layout/process4"/>
    <dgm:cxn modelId="{A4F72B76-BEF0-43B9-9FF1-EF64DF20312A}" type="presParOf" srcId="{D89CD2A1-EDDB-4E10-A280-8334F5F3068F}" destId="{E2277CE1-D03C-45A5-BC5D-08726C434A29}" srcOrd="0" destOrd="0" presId="urn:microsoft.com/office/officeart/2005/8/layout/process4"/>
    <dgm:cxn modelId="{1DE0F544-6A4D-4365-A2DD-CE651180D028}" type="presParOf" srcId="{F88A9BDB-8C3D-448B-A396-FE56C1F215BD}" destId="{52673BF0-C08D-4443-AE4D-501AC172CFCB}" srcOrd="13" destOrd="0" presId="urn:microsoft.com/office/officeart/2005/8/layout/process4"/>
    <dgm:cxn modelId="{0F84D33D-6E94-4710-99EB-FDEA9F8F8442}" type="presParOf" srcId="{F88A9BDB-8C3D-448B-A396-FE56C1F215BD}" destId="{6DFC43C8-D0E7-4280-B58C-21A9A150073D}" srcOrd="14" destOrd="0" presId="urn:microsoft.com/office/officeart/2005/8/layout/process4"/>
    <dgm:cxn modelId="{3135EBF8-E3C0-4A74-A4D3-BD16B7D8139B}" type="presParOf" srcId="{6DFC43C8-D0E7-4280-B58C-21A9A150073D}" destId="{2E4E807B-A69F-40F6-BB5B-15D8AADDC7F6}" srcOrd="0" destOrd="0" presId="urn:microsoft.com/office/officeart/2005/8/layout/process4"/>
    <dgm:cxn modelId="{78F47C6C-DE21-4A47-ABA6-832082527370}" type="presParOf" srcId="{F88A9BDB-8C3D-448B-A396-FE56C1F215BD}" destId="{11FB395E-AC2B-4E51-9F99-9A932ED5A43A}" srcOrd="15" destOrd="0" presId="urn:microsoft.com/office/officeart/2005/8/layout/process4"/>
    <dgm:cxn modelId="{60A1A9B0-0800-4C81-9606-0098698F10F5}" type="presParOf" srcId="{F88A9BDB-8C3D-448B-A396-FE56C1F215BD}" destId="{B2E81FA2-90CB-4C89-8C5C-10063AB5C5D4}" srcOrd="16" destOrd="0" presId="urn:microsoft.com/office/officeart/2005/8/layout/process4"/>
    <dgm:cxn modelId="{3BCEA997-F8E0-4C35-B329-F356195BF3D6}" type="presParOf" srcId="{B2E81FA2-90CB-4C89-8C5C-10063AB5C5D4}" destId="{716B920D-CB9B-48AC-BF83-00EDC4A915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11629-4C62-4057-96C6-7D901E3645A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86A05FE-4C7C-429B-BB57-2C85102BC6B5}">
      <dgm:prSet/>
      <dgm:spPr/>
      <dgm:t>
        <a:bodyPr/>
        <a:lstStyle/>
        <a:p>
          <a:r>
            <a:rPr lang="es-MX"/>
            <a:t>•	Temática: artículos académicos que tuvieran por temáticas la relación entre comprensión de lectura y retroalimentación.</a:t>
          </a:r>
          <a:endParaRPr lang="en-US"/>
        </a:p>
      </dgm:t>
    </dgm:pt>
    <dgm:pt modelId="{3A779BAB-FE25-433F-BEB3-AEFAE0950E3E}" type="parTrans" cxnId="{3ABE7A36-3C1B-4F61-9F92-B407C4BB940C}">
      <dgm:prSet/>
      <dgm:spPr/>
      <dgm:t>
        <a:bodyPr/>
        <a:lstStyle/>
        <a:p>
          <a:endParaRPr lang="en-US"/>
        </a:p>
      </dgm:t>
    </dgm:pt>
    <dgm:pt modelId="{679D538D-EAE0-43A4-A7EF-5F51DF3D041E}" type="sibTrans" cxnId="{3ABE7A36-3C1B-4F61-9F92-B407C4BB940C}">
      <dgm:prSet/>
      <dgm:spPr/>
      <dgm:t>
        <a:bodyPr/>
        <a:lstStyle/>
        <a:p>
          <a:endParaRPr lang="en-US"/>
        </a:p>
      </dgm:t>
    </dgm:pt>
    <dgm:pt modelId="{0E96D709-3334-4295-B686-E9792F349A54}">
      <dgm:prSet/>
      <dgm:spPr/>
      <dgm:t>
        <a:bodyPr/>
        <a:lstStyle/>
        <a:p>
          <a:r>
            <a:rPr lang="es-MX"/>
            <a:t>•	Actualidad: artículos publicados durante los últimos 15 años.</a:t>
          </a:r>
          <a:endParaRPr lang="en-US"/>
        </a:p>
      </dgm:t>
    </dgm:pt>
    <dgm:pt modelId="{7FCE4F13-87D4-433F-9B82-B6BDA5C62819}" type="parTrans" cxnId="{F306D27D-DC32-4F3B-BB89-255E2827819C}">
      <dgm:prSet/>
      <dgm:spPr/>
      <dgm:t>
        <a:bodyPr/>
        <a:lstStyle/>
        <a:p>
          <a:endParaRPr lang="en-US"/>
        </a:p>
      </dgm:t>
    </dgm:pt>
    <dgm:pt modelId="{7FC7F1F0-117D-4FB0-8FEA-60FBA49EAA2D}" type="sibTrans" cxnId="{F306D27D-DC32-4F3B-BB89-255E2827819C}">
      <dgm:prSet/>
      <dgm:spPr/>
      <dgm:t>
        <a:bodyPr/>
        <a:lstStyle/>
        <a:p>
          <a:endParaRPr lang="en-US"/>
        </a:p>
      </dgm:t>
    </dgm:pt>
    <dgm:pt modelId="{E53AE58F-75F0-4F0D-83AE-4DE771E8CCC6}">
      <dgm:prSet/>
      <dgm:spPr/>
      <dgm:t>
        <a:bodyPr/>
        <a:lstStyle/>
        <a:p>
          <a:r>
            <a:rPr lang="es-MX"/>
            <a:t>•	Investigación: artículos con base en investigaciones cuantitativas, cualitativas o mixtas.</a:t>
          </a:r>
          <a:endParaRPr lang="en-US"/>
        </a:p>
      </dgm:t>
    </dgm:pt>
    <dgm:pt modelId="{01DD60D5-B720-4A0E-B349-C5BACA5A0B47}" type="parTrans" cxnId="{5AA698F3-4E6E-48DC-AF90-55ACC0BD661C}">
      <dgm:prSet/>
      <dgm:spPr/>
      <dgm:t>
        <a:bodyPr/>
        <a:lstStyle/>
        <a:p>
          <a:endParaRPr lang="en-US"/>
        </a:p>
      </dgm:t>
    </dgm:pt>
    <dgm:pt modelId="{ACBE3382-A766-41E4-9ED0-9A219135FB3D}" type="sibTrans" cxnId="{5AA698F3-4E6E-48DC-AF90-55ACC0BD661C}">
      <dgm:prSet/>
      <dgm:spPr/>
      <dgm:t>
        <a:bodyPr/>
        <a:lstStyle/>
        <a:p>
          <a:endParaRPr lang="en-US"/>
        </a:p>
      </dgm:t>
    </dgm:pt>
    <dgm:pt modelId="{86D28371-60F2-43F4-9B25-F6ED274EAF39}">
      <dgm:prSet/>
      <dgm:spPr/>
      <dgm:t>
        <a:bodyPr/>
        <a:lstStyle/>
        <a:p>
          <a:r>
            <a:rPr lang="es-MX"/>
            <a:t>•	Contexto: artículos centrados en contextos escolares. .  </a:t>
          </a:r>
          <a:endParaRPr lang="en-US"/>
        </a:p>
      </dgm:t>
    </dgm:pt>
    <dgm:pt modelId="{0465753E-1CEA-4848-ADDB-FA715BFD5ABD}" type="parTrans" cxnId="{98F0AB16-285E-439E-88E8-3E6B7E522B0D}">
      <dgm:prSet/>
      <dgm:spPr/>
      <dgm:t>
        <a:bodyPr/>
        <a:lstStyle/>
        <a:p>
          <a:endParaRPr lang="en-US"/>
        </a:p>
      </dgm:t>
    </dgm:pt>
    <dgm:pt modelId="{1DD46E32-02F1-426C-B4D0-A7EC5E0C42F3}" type="sibTrans" cxnId="{98F0AB16-285E-439E-88E8-3E6B7E522B0D}">
      <dgm:prSet/>
      <dgm:spPr/>
      <dgm:t>
        <a:bodyPr/>
        <a:lstStyle/>
        <a:p>
          <a:endParaRPr lang="en-US"/>
        </a:p>
      </dgm:t>
    </dgm:pt>
    <dgm:pt modelId="{0AAED48C-0278-4666-A4F8-41BFDD8E6F14}">
      <dgm:prSet/>
      <dgm:spPr/>
      <dgm:t>
        <a:bodyPr/>
        <a:lstStyle/>
        <a:p>
          <a:r>
            <a:rPr lang="es-MX"/>
            <a:t>•	Calidad: artículos publicados en revistas con revisión de pares.</a:t>
          </a:r>
          <a:endParaRPr lang="en-US"/>
        </a:p>
      </dgm:t>
    </dgm:pt>
    <dgm:pt modelId="{07C3D6CC-E788-404C-8737-B74DDD6A0C3B}" type="parTrans" cxnId="{A9A2BD9A-8B43-4A5E-944C-8B1D859A59D3}">
      <dgm:prSet/>
      <dgm:spPr/>
      <dgm:t>
        <a:bodyPr/>
        <a:lstStyle/>
        <a:p>
          <a:endParaRPr lang="en-US"/>
        </a:p>
      </dgm:t>
    </dgm:pt>
    <dgm:pt modelId="{766C3C37-6BA9-49D6-A11F-C9E41EC46E64}" type="sibTrans" cxnId="{A9A2BD9A-8B43-4A5E-944C-8B1D859A59D3}">
      <dgm:prSet/>
      <dgm:spPr/>
      <dgm:t>
        <a:bodyPr/>
        <a:lstStyle/>
        <a:p>
          <a:endParaRPr lang="en-US"/>
        </a:p>
      </dgm:t>
    </dgm:pt>
    <dgm:pt modelId="{620A061D-F2E7-4075-8684-A6A5EBC77D0C}" type="pres">
      <dgm:prSet presAssocID="{9EC11629-4C62-4057-96C6-7D901E3645A2}" presName="vert0" presStyleCnt="0">
        <dgm:presLayoutVars>
          <dgm:dir/>
          <dgm:animOne val="branch"/>
          <dgm:animLvl val="lvl"/>
        </dgm:presLayoutVars>
      </dgm:prSet>
      <dgm:spPr/>
    </dgm:pt>
    <dgm:pt modelId="{FDF18A24-55E8-45ED-9658-95040E50AC49}" type="pres">
      <dgm:prSet presAssocID="{586A05FE-4C7C-429B-BB57-2C85102BC6B5}" presName="thickLine" presStyleLbl="alignNode1" presStyleIdx="0" presStyleCnt="5"/>
      <dgm:spPr/>
    </dgm:pt>
    <dgm:pt modelId="{8C379AFF-A291-41A4-B046-8360475B0835}" type="pres">
      <dgm:prSet presAssocID="{586A05FE-4C7C-429B-BB57-2C85102BC6B5}" presName="horz1" presStyleCnt="0"/>
      <dgm:spPr/>
    </dgm:pt>
    <dgm:pt modelId="{B0F5A693-AB11-44FA-907E-9DAF999B11DF}" type="pres">
      <dgm:prSet presAssocID="{586A05FE-4C7C-429B-BB57-2C85102BC6B5}" presName="tx1" presStyleLbl="revTx" presStyleIdx="0" presStyleCnt="5"/>
      <dgm:spPr/>
    </dgm:pt>
    <dgm:pt modelId="{E7C3BA5F-9E46-436E-BE4F-25FE3E7A49E5}" type="pres">
      <dgm:prSet presAssocID="{586A05FE-4C7C-429B-BB57-2C85102BC6B5}" presName="vert1" presStyleCnt="0"/>
      <dgm:spPr/>
    </dgm:pt>
    <dgm:pt modelId="{D04006A5-5DD6-494F-8F7C-9B1F1FE73717}" type="pres">
      <dgm:prSet presAssocID="{0E96D709-3334-4295-B686-E9792F349A54}" presName="thickLine" presStyleLbl="alignNode1" presStyleIdx="1" presStyleCnt="5"/>
      <dgm:spPr/>
    </dgm:pt>
    <dgm:pt modelId="{087384BB-B606-4B7C-8F5A-02A3A96EB668}" type="pres">
      <dgm:prSet presAssocID="{0E96D709-3334-4295-B686-E9792F349A54}" presName="horz1" presStyleCnt="0"/>
      <dgm:spPr/>
    </dgm:pt>
    <dgm:pt modelId="{A450FD83-823A-4621-BC3E-D5FC80EDC712}" type="pres">
      <dgm:prSet presAssocID="{0E96D709-3334-4295-B686-E9792F349A54}" presName="tx1" presStyleLbl="revTx" presStyleIdx="1" presStyleCnt="5"/>
      <dgm:spPr/>
    </dgm:pt>
    <dgm:pt modelId="{8DB76742-5ED1-4CAA-9A80-F42179BD3847}" type="pres">
      <dgm:prSet presAssocID="{0E96D709-3334-4295-B686-E9792F349A54}" presName="vert1" presStyleCnt="0"/>
      <dgm:spPr/>
    </dgm:pt>
    <dgm:pt modelId="{6C80C19B-EA4F-4EF7-B31D-6A732877A4D3}" type="pres">
      <dgm:prSet presAssocID="{E53AE58F-75F0-4F0D-83AE-4DE771E8CCC6}" presName="thickLine" presStyleLbl="alignNode1" presStyleIdx="2" presStyleCnt="5"/>
      <dgm:spPr/>
    </dgm:pt>
    <dgm:pt modelId="{EE371B9D-6B79-4FFF-AAAB-B405942AF063}" type="pres">
      <dgm:prSet presAssocID="{E53AE58F-75F0-4F0D-83AE-4DE771E8CCC6}" presName="horz1" presStyleCnt="0"/>
      <dgm:spPr/>
    </dgm:pt>
    <dgm:pt modelId="{9FB017C1-9436-4102-9114-C5CC32118113}" type="pres">
      <dgm:prSet presAssocID="{E53AE58F-75F0-4F0D-83AE-4DE771E8CCC6}" presName="tx1" presStyleLbl="revTx" presStyleIdx="2" presStyleCnt="5"/>
      <dgm:spPr/>
    </dgm:pt>
    <dgm:pt modelId="{5620EE20-0C49-4E81-AB4F-DB2699E5E60F}" type="pres">
      <dgm:prSet presAssocID="{E53AE58F-75F0-4F0D-83AE-4DE771E8CCC6}" presName="vert1" presStyleCnt="0"/>
      <dgm:spPr/>
    </dgm:pt>
    <dgm:pt modelId="{E00BB101-A371-4E71-8055-F4151F0FDE24}" type="pres">
      <dgm:prSet presAssocID="{86D28371-60F2-43F4-9B25-F6ED274EAF39}" presName="thickLine" presStyleLbl="alignNode1" presStyleIdx="3" presStyleCnt="5"/>
      <dgm:spPr/>
    </dgm:pt>
    <dgm:pt modelId="{63BF3118-45CD-4AAE-B384-0A61E76C361E}" type="pres">
      <dgm:prSet presAssocID="{86D28371-60F2-43F4-9B25-F6ED274EAF39}" presName="horz1" presStyleCnt="0"/>
      <dgm:spPr/>
    </dgm:pt>
    <dgm:pt modelId="{05EBB530-1530-4BA4-A662-F7CE5B9F944D}" type="pres">
      <dgm:prSet presAssocID="{86D28371-60F2-43F4-9B25-F6ED274EAF39}" presName="tx1" presStyleLbl="revTx" presStyleIdx="3" presStyleCnt="5"/>
      <dgm:spPr/>
    </dgm:pt>
    <dgm:pt modelId="{F784D96A-770A-49EA-99E5-5EE340CBDB0A}" type="pres">
      <dgm:prSet presAssocID="{86D28371-60F2-43F4-9B25-F6ED274EAF39}" presName="vert1" presStyleCnt="0"/>
      <dgm:spPr/>
    </dgm:pt>
    <dgm:pt modelId="{0A21257A-E7D0-4A53-B6B1-36BF2534F214}" type="pres">
      <dgm:prSet presAssocID="{0AAED48C-0278-4666-A4F8-41BFDD8E6F14}" presName="thickLine" presStyleLbl="alignNode1" presStyleIdx="4" presStyleCnt="5"/>
      <dgm:spPr/>
    </dgm:pt>
    <dgm:pt modelId="{5EDEE8DC-B1C0-4DED-B000-B17DEDEA72C1}" type="pres">
      <dgm:prSet presAssocID="{0AAED48C-0278-4666-A4F8-41BFDD8E6F14}" presName="horz1" presStyleCnt="0"/>
      <dgm:spPr/>
    </dgm:pt>
    <dgm:pt modelId="{39721C9C-F46B-49FF-9432-2FABC613EAB3}" type="pres">
      <dgm:prSet presAssocID="{0AAED48C-0278-4666-A4F8-41BFDD8E6F14}" presName="tx1" presStyleLbl="revTx" presStyleIdx="4" presStyleCnt="5"/>
      <dgm:spPr/>
    </dgm:pt>
    <dgm:pt modelId="{E89AA7F2-62E4-40A1-93C8-9A7160B75AED}" type="pres">
      <dgm:prSet presAssocID="{0AAED48C-0278-4666-A4F8-41BFDD8E6F14}" presName="vert1" presStyleCnt="0"/>
      <dgm:spPr/>
    </dgm:pt>
  </dgm:ptLst>
  <dgm:cxnLst>
    <dgm:cxn modelId="{98F0AB16-285E-439E-88E8-3E6B7E522B0D}" srcId="{9EC11629-4C62-4057-96C6-7D901E3645A2}" destId="{86D28371-60F2-43F4-9B25-F6ED274EAF39}" srcOrd="3" destOrd="0" parTransId="{0465753E-1CEA-4848-ADDB-FA715BFD5ABD}" sibTransId="{1DD46E32-02F1-426C-B4D0-A7EC5E0C42F3}"/>
    <dgm:cxn modelId="{31E5E920-D4F3-4C69-8A60-66FEB4FBA217}" type="presOf" srcId="{0AAED48C-0278-4666-A4F8-41BFDD8E6F14}" destId="{39721C9C-F46B-49FF-9432-2FABC613EAB3}" srcOrd="0" destOrd="0" presId="urn:microsoft.com/office/officeart/2008/layout/LinedList"/>
    <dgm:cxn modelId="{3ABE7A36-3C1B-4F61-9F92-B407C4BB940C}" srcId="{9EC11629-4C62-4057-96C6-7D901E3645A2}" destId="{586A05FE-4C7C-429B-BB57-2C85102BC6B5}" srcOrd="0" destOrd="0" parTransId="{3A779BAB-FE25-433F-BEB3-AEFAE0950E3E}" sibTransId="{679D538D-EAE0-43A4-A7EF-5F51DF3D041E}"/>
    <dgm:cxn modelId="{2024DD4C-5C24-4DCD-9411-4916519D5A45}" type="presOf" srcId="{586A05FE-4C7C-429B-BB57-2C85102BC6B5}" destId="{B0F5A693-AB11-44FA-907E-9DAF999B11DF}" srcOrd="0" destOrd="0" presId="urn:microsoft.com/office/officeart/2008/layout/LinedList"/>
    <dgm:cxn modelId="{4BA9B271-A817-4927-AECD-6D8C5017B628}" type="presOf" srcId="{0E96D709-3334-4295-B686-E9792F349A54}" destId="{A450FD83-823A-4621-BC3E-D5FC80EDC712}" srcOrd="0" destOrd="0" presId="urn:microsoft.com/office/officeart/2008/layout/LinedList"/>
    <dgm:cxn modelId="{F306D27D-DC32-4F3B-BB89-255E2827819C}" srcId="{9EC11629-4C62-4057-96C6-7D901E3645A2}" destId="{0E96D709-3334-4295-B686-E9792F349A54}" srcOrd="1" destOrd="0" parTransId="{7FCE4F13-87D4-433F-9B82-B6BDA5C62819}" sibTransId="{7FC7F1F0-117D-4FB0-8FEA-60FBA49EAA2D}"/>
    <dgm:cxn modelId="{A9A2BD9A-8B43-4A5E-944C-8B1D859A59D3}" srcId="{9EC11629-4C62-4057-96C6-7D901E3645A2}" destId="{0AAED48C-0278-4666-A4F8-41BFDD8E6F14}" srcOrd="4" destOrd="0" parTransId="{07C3D6CC-E788-404C-8737-B74DDD6A0C3B}" sibTransId="{766C3C37-6BA9-49D6-A11F-C9E41EC46E64}"/>
    <dgm:cxn modelId="{493EF8B7-3D6D-4DBF-8A94-A66C003ABB95}" type="presOf" srcId="{86D28371-60F2-43F4-9B25-F6ED274EAF39}" destId="{05EBB530-1530-4BA4-A662-F7CE5B9F944D}" srcOrd="0" destOrd="0" presId="urn:microsoft.com/office/officeart/2008/layout/LinedList"/>
    <dgm:cxn modelId="{6ED5DFDC-A377-421E-95F9-378C168905A0}" type="presOf" srcId="{E53AE58F-75F0-4F0D-83AE-4DE771E8CCC6}" destId="{9FB017C1-9436-4102-9114-C5CC32118113}" srcOrd="0" destOrd="0" presId="urn:microsoft.com/office/officeart/2008/layout/LinedList"/>
    <dgm:cxn modelId="{5AA698F3-4E6E-48DC-AF90-55ACC0BD661C}" srcId="{9EC11629-4C62-4057-96C6-7D901E3645A2}" destId="{E53AE58F-75F0-4F0D-83AE-4DE771E8CCC6}" srcOrd="2" destOrd="0" parTransId="{01DD60D5-B720-4A0E-B349-C5BACA5A0B47}" sibTransId="{ACBE3382-A766-41E4-9ED0-9A219135FB3D}"/>
    <dgm:cxn modelId="{B07A6FFF-31D4-468B-98A5-7DCDA2BFBC9E}" type="presOf" srcId="{9EC11629-4C62-4057-96C6-7D901E3645A2}" destId="{620A061D-F2E7-4075-8684-A6A5EBC77D0C}" srcOrd="0" destOrd="0" presId="urn:microsoft.com/office/officeart/2008/layout/LinedList"/>
    <dgm:cxn modelId="{28D3BEE2-F06F-4C27-BD28-92B9E6649CA4}" type="presParOf" srcId="{620A061D-F2E7-4075-8684-A6A5EBC77D0C}" destId="{FDF18A24-55E8-45ED-9658-95040E50AC49}" srcOrd="0" destOrd="0" presId="urn:microsoft.com/office/officeart/2008/layout/LinedList"/>
    <dgm:cxn modelId="{A4CEC5B5-1DD6-47C8-B0E5-8C5324C4361F}" type="presParOf" srcId="{620A061D-F2E7-4075-8684-A6A5EBC77D0C}" destId="{8C379AFF-A291-41A4-B046-8360475B0835}" srcOrd="1" destOrd="0" presId="urn:microsoft.com/office/officeart/2008/layout/LinedList"/>
    <dgm:cxn modelId="{D9606108-796A-47BB-8EA2-CE8AD24D063F}" type="presParOf" srcId="{8C379AFF-A291-41A4-B046-8360475B0835}" destId="{B0F5A693-AB11-44FA-907E-9DAF999B11DF}" srcOrd="0" destOrd="0" presId="urn:microsoft.com/office/officeart/2008/layout/LinedList"/>
    <dgm:cxn modelId="{B23AE49D-90E3-483A-9165-85C1D9D53622}" type="presParOf" srcId="{8C379AFF-A291-41A4-B046-8360475B0835}" destId="{E7C3BA5F-9E46-436E-BE4F-25FE3E7A49E5}" srcOrd="1" destOrd="0" presId="urn:microsoft.com/office/officeart/2008/layout/LinedList"/>
    <dgm:cxn modelId="{60022795-BE41-45E9-999E-666F70CAEF64}" type="presParOf" srcId="{620A061D-F2E7-4075-8684-A6A5EBC77D0C}" destId="{D04006A5-5DD6-494F-8F7C-9B1F1FE73717}" srcOrd="2" destOrd="0" presId="urn:microsoft.com/office/officeart/2008/layout/LinedList"/>
    <dgm:cxn modelId="{54853109-007F-4FCB-A798-549EECE45880}" type="presParOf" srcId="{620A061D-F2E7-4075-8684-A6A5EBC77D0C}" destId="{087384BB-B606-4B7C-8F5A-02A3A96EB668}" srcOrd="3" destOrd="0" presId="urn:microsoft.com/office/officeart/2008/layout/LinedList"/>
    <dgm:cxn modelId="{F8558363-4170-494C-89D5-715F2CCF61AA}" type="presParOf" srcId="{087384BB-B606-4B7C-8F5A-02A3A96EB668}" destId="{A450FD83-823A-4621-BC3E-D5FC80EDC712}" srcOrd="0" destOrd="0" presId="urn:microsoft.com/office/officeart/2008/layout/LinedList"/>
    <dgm:cxn modelId="{A62CAF31-E6BC-4FB7-A4AE-7B95255DC77F}" type="presParOf" srcId="{087384BB-B606-4B7C-8F5A-02A3A96EB668}" destId="{8DB76742-5ED1-4CAA-9A80-F42179BD3847}" srcOrd="1" destOrd="0" presId="urn:microsoft.com/office/officeart/2008/layout/LinedList"/>
    <dgm:cxn modelId="{E9D2631F-2EF4-4EE3-8D81-893079914A74}" type="presParOf" srcId="{620A061D-F2E7-4075-8684-A6A5EBC77D0C}" destId="{6C80C19B-EA4F-4EF7-B31D-6A732877A4D3}" srcOrd="4" destOrd="0" presId="urn:microsoft.com/office/officeart/2008/layout/LinedList"/>
    <dgm:cxn modelId="{8AA3B062-CA9B-46EB-BF7B-152D8B61C4F6}" type="presParOf" srcId="{620A061D-F2E7-4075-8684-A6A5EBC77D0C}" destId="{EE371B9D-6B79-4FFF-AAAB-B405942AF063}" srcOrd="5" destOrd="0" presId="urn:microsoft.com/office/officeart/2008/layout/LinedList"/>
    <dgm:cxn modelId="{D82148F0-3189-4ECB-9DAB-B7117C861CF4}" type="presParOf" srcId="{EE371B9D-6B79-4FFF-AAAB-B405942AF063}" destId="{9FB017C1-9436-4102-9114-C5CC32118113}" srcOrd="0" destOrd="0" presId="urn:microsoft.com/office/officeart/2008/layout/LinedList"/>
    <dgm:cxn modelId="{9F203DDE-329E-4452-96F7-A5C23482EAE7}" type="presParOf" srcId="{EE371B9D-6B79-4FFF-AAAB-B405942AF063}" destId="{5620EE20-0C49-4E81-AB4F-DB2699E5E60F}" srcOrd="1" destOrd="0" presId="urn:microsoft.com/office/officeart/2008/layout/LinedList"/>
    <dgm:cxn modelId="{8DBB6106-8C7A-4F75-9872-C0FABA791256}" type="presParOf" srcId="{620A061D-F2E7-4075-8684-A6A5EBC77D0C}" destId="{E00BB101-A371-4E71-8055-F4151F0FDE24}" srcOrd="6" destOrd="0" presId="urn:microsoft.com/office/officeart/2008/layout/LinedList"/>
    <dgm:cxn modelId="{0C3519B7-985B-4EFE-B709-286583D5ACD9}" type="presParOf" srcId="{620A061D-F2E7-4075-8684-A6A5EBC77D0C}" destId="{63BF3118-45CD-4AAE-B384-0A61E76C361E}" srcOrd="7" destOrd="0" presId="urn:microsoft.com/office/officeart/2008/layout/LinedList"/>
    <dgm:cxn modelId="{56F654E3-994A-40ED-9065-A8A6331B0CDC}" type="presParOf" srcId="{63BF3118-45CD-4AAE-B384-0A61E76C361E}" destId="{05EBB530-1530-4BA4-A662-F7CE5B9F944D}" srcOrd="0" destOrd="0" presId="urn:microsoft.com/office/officeart/2008/layout/LinedList"/>
    <dgm:cxn modelId="{89B7A215-846E-4DA5-8867-BAF10F8491E9}" type="presParOf" srcId="{63BF3118-45CD-4AAE-B384-0A61E76C361E}" destId="{F784D96A-770A-49EA-99E5-5EE340CBDB0A}" srcOrd="1" destOrd="0" presId="urn:microsoft.com/office/officeart/2008/layout/LinedList"/>
    <dgm:cxn modelId="{79E65597-F451-48FF-BCFF-3AF2A7D3B273}" type="presParOf" srcId="{620A061D-F2E7-4075-8684-A6A5EBC77D0C}" destId="{0A21257A-E7D0-4A53-B6B1-36BF2534F214}" srcOrd="8" destOrd="0" presId="urn:microsoft.com/office/officeart/2008/layout/LinedList"/>
    <dgm:cxn modelId="{EC667D5C-1380-44A8-AD89-87A9C4F03767}" type="presParOf" srcId="{620A061D-F2E7-4075-8684-A6A5EBC77D0C}" destId="{5EDEE8DC-B1C0-4DED-B000-B17DEDEA72C1}" srcOrd="9" destOrd="0" presId="urn:microsoft.com/office/officeart/2008/layout/LinedList"/>
    <dgm:cxn modelId="{2C002930-E02D-4009-BBA4-1199E63FD5A7}" type="presParOf" srcId="{5EDEE8DC-B1C0-4DED-B000-B17DEDEA72C1}" destId="{39721C9C-F46B-49FF-9432-2FABC613EAB3}" srcOrd="0" destOrd="0" presId="urn:microsoft.com/office/officeart/2008/layout/LinedList"/>
    <dgm:cxn modelId="{F97EAF40-102F-4473-BD82-01E95F4F8685}" type="presParOf" srcId="{5EDEE8DC-B1C0-4DED-B000-B17DEDEA72C1}" destId="{E89AA7F2-62E4-40A1-93C8-9A7160B75A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DD5B3-89B5-4981-BC2F-8D7432D250C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0D426EB-4ACA-4A4E-B0D7-B6627A58B2EA}">
      <dgm:prSet/>
      <dgm:spPr/>
      <dgm:t>
        <a:bodyPr/>
        <a:lstStyle/>
        <a:p>
          <a:pPr>
            <a:lnSpc>
              <a:spcPct val="100000"/>
            </a:lnSpc>
            <a:defRPr b="1"/>
          </a:pPr>
          <a:r>
            <a:rPr lang="es-MX" b="1"/>
            <a:t>La funcionalidad:</a:t>
          </a:r>
          <a:endParaRPr lang="en-US" dirty="0"/>
        </a:p>
      </dgm:t>
    </dgm:pt>
    <dgm:pt modelId="{6B4C8096-B22F-4A7E-95CE-50DCAAE724E3}" type="parTrans" cxnId="{27F0D065-4B6B-463B-A558-919B85B38B15}">
      <dgm:prSet/>
      <dgm:spPr/>
      <dgm:t>
        <a:bodyPr/>
        <a:lstStyle/>
        <a:p>
          <a:endParaRPr lang="en-US"/>
        </a:p>
      </dgm:t>
    </dgm:pt>
    <dgm:pt modelId="{0E082A73-2F94-437F-ABDD-413683EBB08C}" type="sibTrans" cxnId="{27F0D065-4B6B-463B-A558-919B85B38B15}">
      <dgm:prSet/>
      <dgm:spPr/>
      <dgm:t>
        <a:bodyPr/>
        <a:lstStyle/>
        <a:p>
          <a:endParaRPr lang="en-US"/>
        </a:p>
      </dgm:t>
    </dgm:pt>
    <dgm:pt modelId="{AB6212D8-D1E3-42AB-A87F-EDF0F84BC6E3}">
      <dgm:prSet custT="1"/>
      <dgm:spPr/>
      <dgm:t>
        <a:bodyPr/>
        <a:lstStyle/>
        <a:p>
          <a:pPr>
            <a:lnSpc>
              <a:spcPct val="100000"/>
            </a:lnSpc>
          </a:pPr>
          <a:r>
            <a:rPr lang="es-MX" sz="1700"/>
            <a:t>Para la </a:t>
          </a:r>
          <a:r>
            <a:rPr lang="es-MX" sz="1700" b="1"/>
            <a:t>orientación de respuestas correctas </a:t>
          </a:r>
          <a:r>
            <a:rPr lang="es-MX" sz="1700"/>
            <a:t>en evaluación de comprensión de lectura y se reduce  a </a:t>
          </a:r>
          <a:r>
            <a:rPr lang="es-MX" sz="1700" b="1"/>
            <a:t>comentarios para la búsqueda </a:t>
          </a:r>
          <a:r>
            <a:rPr lang="es-MX" sz="1700"/>
            <a:t>de información de manera localizada o de manera global.</a:t>
          </a:r>
        </a:p>
        <a:p>
          <a:pPr>
            <a:lnSpc>
              <a:spcPct val="100000"/>
            </a:lnSpc>
          </a:pPr>
          <a:endParaRPr lang="es-MX" sz="1700"/>
        </a:p>
        <a:p>
          <a:pPr>
            <a:lnSpc>
              <a:spcPct val="100000"/>
            </a:lnSpc>
          </a:pPr>
          <a:r>
            <a:rPr lang="es-MX" sz="1200"/>
            <a:t> (Molina et al., 2018; Llorens, et al., 2013).</a:t>
          </a:r>
          <a:endParaRPr lang="en-US" sz="1200" dirty="0"/>
        </a:p>
      </dgm:t>
    </dgm:pt>
    <dgm:pt modelId="{4E245289-B08C-4386-8493-8B6C182EBA76}" type="parTrans" cxnId="{C4B79F3A-FC17-44D8-B9CC-65B96640C4B4}">
      <dgm:prSet/>
      <dgm:spPr/>
      <dgm:t>
        <a:bodyPr/>
        <a:lstStyle/>
        <a:p>
          <a:endParaRPr lang="en-US"/>
        </a:p>
      </dgm:t>
    </dgm:pt>
    <dgm:pt modelId="{C15A1D31-FF6E-48A8-A214-5926A2F98B68}" type="sibTrans" cxnId="{C4B79F3A-FC17-44D8-B9CC-65B96640C4B4}">
      <dgm:prSet/>
      <dgm:spPr/>
      <dgm:t>
        <a:bodyPr/>
        <a:lstStyle/>
        <a:p>
          <a:endParaRPr lang="en-US"/>
        </a:p>
      </dgm:t>
    </dgm:pt>
    <dgm:pt modelId="{12D70211-8316-4D24-9C16-6677F7E81559}">
      <dgm:prSet/>
      <dgm:spPr/>
      <dgm:t>
        <a:bodyPr/>
        <a:lstStyle/>
        <a:p>
          <a:pPr>
            <a:lnSpc>
              <a:spcPct val="100000"/>
            </a:lnSpc>
            <a:defRPr b="1"/>
          </a:pPr>
          <a:r>
            <a:rPr lang="es-MX" b="1"/>
            <a:t>El  aprendizaje:</a:t>
          </a:r>
          <a:endParaRPr lang="en-US" dirty="0"/>
        </a:p>
      </dgm:t>
    </dgm:pt>
    <dgm:pt modelId="{B78417DA-9C66-4A7D-9341-896EA33F9F60}" type="parTrans" cxnId="{7238820C-41B4-4EC1-89A2-149844510760}">
      <dgm:prSet/>
      <dgm:spPr/>
      <dgm:t>
        <a:bodyPr/>
        <a:lstStyle/>
        <a:p>
          <a:endParaRPr lang="en-US"/>
        </a:p>
      </dgm:t>
    </dgm:pt>
    <dgm:pt modelId="{3229357E-C0B4-42AF-BF86-34E62D6B71DE}" type="sibTrans" cxnId="{7238820C-41B4-4EC1-89A2-149844510760}">
      <dgm:prSet/>
      <dgm:spPr/>
      <dgm:t>
        <a:bodyPr/>
        <a:lstStyle/>
        <a:p>
          <a:endParaRPr lang="en-US"/>
        </a:p>
      </dgm:t>
    </dgm:pt>
    <dgm:pt modelId="{FA9BB0EB-8810-475C-8704-63D5DF0B1C8B}">
      <dgm:prSet custT="1"/>
      <dgm:spPr/>
      <dgm:t>
        <a:bodyPr/>
        <a:lstStyle/>
        <a:p>
          <a:pPr>
            <a:lnSpc>
              <a:spcPct val="100000"/>
            </a:lnSpc>
          </a:pPr>
          <a:r>
            <a:rPr lang="es-MX" sz="1700" dirty="0"/>
            <a:t>A través  de :</a:t>
          </a:r>
        </a:p>
        <a:p>
          <a:pPr>
            <a:lnSpc>
              <a:spcPct val="100000"/>
            </a:lnSpc>
          </a:pPr>
          <a:r>
            <a:rPr lang="es-MX" sz="1700" b="1" dirty="0"/>
            <a:t>-interacciones entre el docente y el estudiante,</a:t>
          </a:r>
        </a:p>
        <a:p>
          <a:pPr>
            <a:lnSpc>
              <a:spcPct val="100000"/>
            </a:lnSpc>
          </a:pPr>
          <a:r>
            <a:rPr lang="es-MX" sz="1700" b="1" dirty="0"/>
            <a:t>- uso de metodologías </a:t>
          </a:r>
          <a:r>
            <a:rPr lang="es-MX" sz="1700" dirty="0"/>
            <a:t>para señalar de manera explícita la forma de leer información localizada e inferencias globales de un texto escrito.</a:t>
          </a:r>
        </a:p>
        <a:p>
          <a:pPr>
            <a:lnSpc>
              <a:spcPct val="100000"/>
            </a:lnSpc>
          </a:pPr>
          <a:r>
            <a:rPr lang="es-MX" sz="1700" dirty="0"/>
            <a:t>- la retroalimentación para el </a:t>
          </a:r>
          <a:r>
            <a:rPr lang="es-MX" sz="1700" b="1" dirty="0"/>
            <a:t>autoconcepto y la motivación.</a:t>
          </a:r>
        </a:p>
        <a:p>
          <a:pPr>
            <a:lnSpc>
              <a:spcPct val="100000"/>
            </a:lnSpc>
          </a:pPr>
          <a:r>
            <a:rPr lang="es-MX" sz="1700" b="1" dirty="0"/>
            <a:t> </a:t>
          </a:r>
          <a:r>
            <a:rPr lang="es-MX" sz="1000" dirty="0"/>
            <a:t>(Gutiérrez y Salmerón, 2012; </a:t>
          </a:r>
          <a:r>
            <a:rPr lang="es-MX" sz="1000" dirty="0" err="1"/>
            <a:t>Lihong</a:t>
          </a:r>
          <a:r>
            <a:rPr lang="es-MX" sz="1000" dirty="0"/>
            <a:t> et al., 2022; </a:t>
          </a:r>
          <a:r>
            <a:rPr lang="es-MX" sz="1000" dirty="0" err="1"/>
            <a:t>Winstone</a:t>
          </a:r>
          <a:r>
            <a:rPr lang="es-MX" sz="1000" dirty="0"/>
            <a:t> &amp; </a:t>
          </a:r>
          <a:r>
            <a:rPr lang="es-MX" sz="1000" dirty="0" err="1"/>
            <a:t>Carless</a:t>
          </a:r>
          <a:r>
            <a:rPr lang="es-MX" sz="1000" dirty="0"/>
            <a:t>, 2019).</a:t>
          </a:r>
          <a:endParaRPr lang="en-US" sz="1000" dirty="0"/>
        </a:p>
      </dgm:t>
    </dgm:pt>
    <dgm:pt modelId="{E1F7951C-2B2B-4587-B96F-DE7E96CD79F4}" type="parTrans" cxnId="{0E869C4C-1592-4CB5-9E4A-F75A589C3000}">
      <dgm:prSet/>
      <dgm:spPr/>
      <dgm:t>
        <a:bodyPr/>
        <a:lstStyle/>
        <a:p>
          <a:endParaRPr lang="en-US"/>
        </a:p>
      </dgm:t>
    </dgm:pt>
    <dgm:pt modelId="{14FF88C8-62BA-4435-BA0E-E2CC7F16D2B8}" type="sibTrans" cxnId="{0E869C4C-1592-4CB5-9E4A-F75A589C3000}">
      <dgm:prSet/>
      <dgm:spPr/>
      <dgm:t>
        <a:bodyPr/>
        <a:lstStyle/>
        <a:p>
          <a:endParaRPr lang="en-US"/>
        </a:p>
      </dgm:t>
    </dgm:pt>
    <dgm:pt modelId="{2F3B5824-A320-4B5F-9EBD-2F0FB9843A2A}" type="pres">
      <dgm:prSet presAssocID="{8BDDD5B3-89B5-4981-BC2F-8D7432D250C3}" presName="root" presStyleCnt="0">
        <dgm:presLayoutVars>
          <dgm:dir/>
          <dgm:resizeHandles val="exact"/>
        </dgm:presLayoutVars>
      </dgm:prSet>
      <dgm:spPr/>
    </dgm:pt>
    <dgm:pt modelId="{117DE96C-2D03-4598-B25A-9D0C5647E9DB}" type="pres">
      <dgm:prSet presAssocID="{50D426EB-4ACA-4A4E-B0D7-B6627A58B2EA}" presName="compNode" presStyleCnt="0"/>
      <dgm:spPr/>
    </dgm:pt>
    <dgm:pt modelId="{E78CFAC4-1C78-47DF-8469-FBE8A5C3479E}" type="pres">
      <dgm:prSet presAssocID="{50D426EB-4ACA-4A4E-B0D7-B6627A58B2EA}" presName="iconRect" presStyleLbl="node1" presStyleIdx="0" presStyleCnt="2" custLinFactY="-58932" custLinFactNeighborX="-25762"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ngranajes contorno"/>
        </a:ext>
      </dgm:extLst>
    </dgm:pt>
    <dgm:pt modelId="{A135C8CD-804B-45DC-8E1B-B01514F83087}" type="pres">
      <dgm:prSet presAssocID="{50D426EB-4ACA-4A4E-B0D7-B6627A58B2EA}" presName="iconSpace" presStyleCnt="0"/>
      <dgm:spPr/>
    </dgm:pt>
    <dgm:pt modelId="{38F1AD36-D045-44CA-9C4E-26BB0A36C2D5}" type="pres">
      <dgm:prSet presAssocID="{50D426EB-4ACA-4A4E-B0D7-B6627A58B2EA}" presName="parTx" presStyleLbl="revTx" presStyleIdx="0" presStyleCnt="4" custLinFactY="-145391" custLinFactNeighborX="-18096" custLinFactNeighborY="-200000">
        <dgm:presLayoutVars>
          <dgm:chMax val="0"/>
          <dgm:chPref val="0"/>
        </dgm:presLayoutVars>
      </dgm:prSet>
      <dgm:spPr/>
    </dgm:pt>
    <dgm:pt modelId="{77E33E2B-AB1A-45FE-9190-DEEB1769A751}" type="pres">
      <dgm:prSet presAssocID="{50D426EB-4ACA-4A4E-B0D7-B6627A58B2EA}" presName="txSpace" presStyleCnt="0"/>
      <dgm:spPr/>
    </dgm:pt>
    <dgm:pt modelId="{DB664D76-2C20-47C4-ABB2-8EA2062A4ED0}" type="pres">
      <dgm:prSet presAssocID="{50D426EB-4ACA-4A4E-B0D7-B6627A58B2EA}" presName="desTx" presStyleLbl="revTx" presStyleIdx="1" presStyleCnt="4" custScaleX="159753">
        <dgm:presLayoutVars/>
      </dgm:prSet>
      <dgm:spPr/>
    </dgm:pt>
    <dgm:pt modelId="{0635B288-F8F9-4B98-9A50-7F3724FAD237}" type="pres">
      <dgm:prSet presAssocID="{0E082A73-2F94-437F-ABDD-413683EBB08C}" presName="sibTrans" presStyleCnt="0"/>
      <dgm:spPr/>
    </dgm:pt>
    <dgm:pt modelId="{09F339F3-BCE9-4C7A-B434-A387EE0CF918}" type="pres">
      <dgm:prSet presAssocID="{12D70211-8316-4D24-9C16-6677F7E81559}" presName="compNode" presStyleCnt="0"/>
      <dgm:spPr/>
    </dgm:pt>
    <dgm:pt modelId="{4D675664-D443-40EE-9806-10373027A1DE}" type="pres">
      <dgm:prSet presAssocID="{12D70211-8316-4D24-9C16-6677F7E81559}" presName="iconRect" presStyleLbl="node1" presStyleIdx="1" presStyleCnt="2" custLinFactY="-46769" custLinFactNeighborX="-4674"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dea contorno"/>
        </a:ext>
      </dgm:extLst>
    </dgm:pt>
    <dgm:pt modelId="{BFC71D4C-A5D3-4EA8-9603-2BA9CF686FDD}" type="pres">
      <dgm:prSet presAssocID="{12D70211-8316-4D24-9C16-6677F7E81559}" presName="iconSpace" presStyleCnt="0"/>
      <dgm:spPr/>
    </dgm:pt>
    <dgm:pt modelId="{726D71C4-D9F8-42BD-807E-D7CB2AA1E897}" type="pres">
      <dgm:prSet presAssocID="{12D70211-8316-4D24-9C16-6677F7E81559}" presName="parTx" presStyleLbl="revTx" presStyleIdx="2" presStyleCnt="4" custLinFactY="-134484" custLinFactNeighborX="-8321" custLinFactNeighborY="-200000">
        <dgm:presLayoutVars>
          <dgm:chMax val="0"/>
          <dgm:chPref val="0"/>
        </dgm:presLayoutVars>
      </dgm:prSet>
      <dgm:spPr/>
    </dgm:pt>
    <dgm:pt modelId="{4AE64B44-332A-4DCA-AAF0-634EAE2A5CF0}" type="pres">
      <dgm:prSet presAssocID="{12D70211-8316-4D24-9C16-6677F7E81559}" presName="txSpace" presStyleCnt="0"/>
      <dgm:spPr/>
    </dgm:pt>
    <dgm:pt modelId="{A2DC70BF-A3C1-4BC6-B979-AC86C0DF8E74}" type="pres">
      <dgm:prSet presAssocID="{12D70211-8316-4D24-9C16-6677F7E81559}" presName="desTx" presStyleLbl="revTx" presStyleIdx="3" presStyleCnt="4" custScaleX="158549">
        <dgm:presLayoutVars/>
      </dgm:prSet>
      <dgm:spPr/>
    </dgm:pt>
  </dgm:ptLst>
  <dgm:cxnLst>
    <dgm:cxn modelId="{7238820C-41B4-4EC1-89A2-149844510760}" srcId="{8BDDD5B3-89B5-4981-BC2F-8D7432D250C3}" destId="{12D70211-8316-4D24-9C16-6677F7E81559}" srcOrd="1" destOrd="0" parTransId="{B78417DA-9C66-4A7D-9341-896EA33F9F60}" sibTransId="{3229357E-C0B4-42AF-BF86-34E62D6B71DE}"/>
    <dgm:cxn modelId="{C4B79F3A-FC17-44D8-B9CC-65B96640C4B4}" srcId="{50D426EB-4ACA-4A4E-B0D7-B6627A58B2EA}" destId="{AB6212D8-D1E3-42AB-A87F-EDF0F84BC6E3}" srcOrd="0" destOrd="0" parTransId="{4E245289-B08C-4386-8493-8B6C182EBA76}" sibTransId="{C15A1D31-FF6E-48A8-A214-5926A2F98B68}"/>
    <dgm:cxn modelId="{27F0D065-4B6B-463B-A558-919B85B38B15}" srcId="{8BDDD5B3-89B5-4981-BC2F-8D7432D250C3}" destId="{50D426EB-4ACA-4A4E-B0D7-B6627A58B2EA}" srcOrd="0" destOrd="0" parTransId="{6B4C8096-B22F-4A7E-95CE-50DCAAE724E3}" sibTransId="{0E082A73-2F94-437F-ABDD-413683EBB08C}"/>
    <dgm:cxn modelId="{0E869C4C-1592-4CB5-9E4A-F75A589C3000}" srcId="{12D70211-8316-4D24-9C16-6677F7E81559}" destId="{FA9BB0EB-8810-475C-8704-63D5DF0B1C8B}" srcOrd="0" destOrd="0" parTransId="{E1F7951C-2B2B-4587-B96F-DE7E96CD79F4}" sibTransId="{14FF88C8-62BA-4435-BA0E-E2CC7F16D2B8}"/>
    <dgm:cxn modelId="{8890434E-5E47-434B-8020-B3527FB0DF34}" type="presOf" srcId="{12D70211-8316-4D24-9C16-6677F7E81559}" destId="{726D71C4-D9F8-42BD-807E-D7CB2AA1E897}" srcOrd="0" destOrd="0" presId="urn:microsoft.com/office/officeart/2018/2/layout/IconLabelDescriptionList"/>
    <dgm:cxn modelId="{AA3A2F82-07FE-4491-A070-D745432AB0A3}" type="presOf" srcId="{50D426EB-4ACA-4A4E-B0D7-B6627A58B2EA}" destId="{38F1AD36-D045-44CA-9C4E-26BB0A36C2D5}" srcOrd="0" destOrd="0" presId="urn:microsoft.com/office/officeart/2018/2/layout/IconLabelDescriptionList"/>
    <dgm:cxn modelId="{D41F0BAD-1D68-40B5-95EF-336D4F92034F}" type="presOf" srcId="{FA9BB0EB-8810-475C-8704-63D5DF0B1C8B}" destId="{A2DC70BF-A3C1-4BC6-B979-AC86C0DF8E74}" srcOrd="0" destOrd="0" presId="urn:microsoft.com/office/officeart/2018/2/layout/IconLabelDescriptionList"/>
    <dgm:cxn modelId="{A228A6E0-BD27-42B2-AE8A-A712DBE9EF1F}" type="presOf" srcId="{AB6212D8-D1E3-42AB-A87F-EDF0F84BC6E3}" destId="{DB664D76-2C20-47C4-ABB2-8EA2062A4ED0}" srcOrd="0" destOrd="0" presId="urn:microsoft.com/office/officeart/2018/2/layout/IconLabelDescriptionList"/>
    <dgm:cxn modelId="{54E12BF7-889C-4DA7-9641-3B176E6ACC13}" type="presOf" srcId="{8BDDD5B3-89B5-4981-BC2F-8D7432D250C3}" destId="{2F3B5824-A320-4B5F-9EBD-2F0FB9843A2A}" srcOrd="0" destOrd="0" presId="urn:microsoft.com/office/officeart/2018/2/layout/IconLabelDescriptionList"/>
    <dgm:cxn modelId="{603F7468-2E73-41F1-8A48-95F16E2368FA}" type="presParOf" srcId="{2F3B5824-A320-4B5F-9EBD-2F0FB9843A2A}" destId="{117DE96C-2D03-4598-B25A-9D0C5647E9DB}" srcOrd="0" destOrd="0" presId="urn:microsoft.com/office/officeart/2018/2/layout/IconLabelDescriptionList"/>
    <dgm:cxn modelId="{3088682D-8B4A-401A-838D-25383112FB2C}" type="presParOf" srcId="{117DE96C-2D03-4598-B25A-9D0C5647E9DB}" destId="{E78CFAC4-1C78-47DF-8469-FBE8A5C3479E}" srcOrd="0" destOrd="0" presId="urn:microsoft.com/office/officeart/2018/2/layout/IconLabelDescriptionList"/>
    <dgm:cxn modelId="{6A211FBC-4F5A-43A7-829F-1E9FC350462B}" type="presParOf" srcId="{117DE96C-2D03-4598-B25A-9D0C5647E9DB}" destId="{A135C8CD-804B-45DC-8E1B-B01514F83087}" srcOrd="1" destOrd="0" presId="urn:microsoft.com/office/officeart/2018/2/layout/IconLabelDescriptionList"/>
    <dgm:cxn modelId="{78689F58-3732-4633-863D-4D84702646AB}" type="presParOf" srcId="{117DE96C-2D03-4598-B25A-9D0C5647E9DB}" destId="{38F1AD36-D045-44CA-9C4E-26BB0A36C2D5}" srcOrd="2" destOrd="0" presId="urn:microsoft.com/office/officeart/2018/2/layout/IconLabelDescriptionList"/>
    <dgm:cxn modelId="{723E0B4E-BFB6-4E59-83F1-0BA7EF99D51B}" type="presParOf" srcId="{117DE96C-2D03-4598-B25A-9D0C5647E9DB}" destId="{77E33E2B-AB1A-45FE-9190-DEEB1769A751}" srcOrd="3" destOrd="0" presId="urn:microsoft.com/office/officeart/2018/2/layout/IconLabelDescriptionList"/>
    <dgm:cxn modelId="{D1AE7B6C-B01E-4F8E-B741-28945A719A09}" type="presParOf" srcId="{117DE96C-2D03-4598-B25A-9D0C5647E9DB}" destId="{DB664D76-2C20-47C4-ABB2-8EA2062A4ED0}" srcOrd="4" destOrd="0" presId="urn:microsoft.com/office/officeart/2018/2/layout/IconLabelDescriptionList"/>
    <dgm:cxn modelId="{84195F8D-7BEF-4239-9CCF-5A4A0BE27923}" type="presParOf" srcId="{2F3B5824-A320-4B5F-9EBD-2F0FB9843A2A}" destId="{0635B288-F8F9-4B98-9A50-7F3724FAD237}" srcOrd="1" destOrd="0" presId="urn:microsoft.com/office/officeart/2018/2/layout/IconLabelDescriptionList"/>
    <dgm:cxn modelId="{0113C0BB-1967-4FEA-831F-A96E43EAE042}" type="presParOf" srcId="{2F3B5824-A320-4B5F-9EBD-2F0FB9843A2A}" destId="{09F339F3-BCE9-4C7A-B434-A387EE0CF918}" srcOrd="2" destOrd="0" presId="urn:microsoft.com/office/officeart/2018/2/layout/IconLabelDescriptionList"/>
    <dgm:cxn modelId="{50B03835-1645-4D72-B382-9611056EAFFE}" type="presParOf" srcId="{09F339F3-BCE9-4C7A-B434-A387EE0CF918}" destId="{4D675664-D443-40EE-9806-10373027A1DE}" srcOrd="0" destOrd="0" presId="urn:microsoft.com/office/officeart/2018/2/layout/IconLabelDescriptionList"/>
    <dgm:cxn modelId="{57340F1D-96E6-4FBE-9FB4-AB0EC94B7FA3}" type="presParOf" srcId="{09F339F3-BCE9-4C7A-B434-A387EE0CF918}" destId="{BFC71D4C-A5D3-4EA8-9603-2BA9CF686FDD}" srcOrd="1" destOrd="0" presId="urn:microsoft.com/office/officeart/2018/2/layout/IconLabelDescriptionList"/>
    <dgm:cxn modelId="{871E10C5-DCA9-4F94-9907-06AC3DDC179D}" type="presParOf" srcId="{09F339F3-BCE9-4C7A-B434-A387EE0CF918}" destId="{726D71C4-D9F8-42BD-807E-D7CB2AA1E897}" srcOrd="2" destOrd="0" presId="urn:microsoft.com/office/officeart/2018/2/layout/IconLabelDescriptionList"/>
    <dgm:cxn modelId="{C28A239E-6E75-45AD-9A94-7E845240BA4B}" type="presParOf" srcId="{09F339F3-BCE9-4C7A-B434-A387EE0CF918}" destId="{4AE64B44-332A-4DCA-AAF0-634EAE2A5CF0}" srcOrd="3" destOrd="0" presId="urn:microsoft.com/office/officeart/2018/2/layout/IconLabelDescriptionList"/>
    <dgm:cxn modelId="{DDAF7445-0DB8-4FC8-AB15-AAB85DFF4278}" type="presParOf" srcId="{09F339F3-BCE9-4C7A-B434-A387EE0CF918}" destId="{A2DC70BF-A3C1-4BC6-B979-AC86C0DF8E7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2A680-707F-42D5-ABC9-7A3BD4C434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B91DBD-566B-4724-A68F-0314CF2DCB75}">
      <dgm:prSet/>
      <dgm:spPr/>
      <dgm:t>
        <a:bodyPr/>
        <a:lstStyle/>
        <a:p>
          <a:r>
            <a:rPr lang="es-MX"/>
            <a:t>En función del lector.</a:t>
          </a:r>
          <a:endParaRPr lang="en-US"/>
        </a:p>
      </dgm:t>
    </dgm:pt>
    <dgm:pt modelId="{4A1B0850-B05F-499D-93D3-DE5B64F113AB}" type="parTrans" cxnId="{D97ADE43-A781-4EC3-A1AA-BE3152CDEFCE}">
      <dgm:prSet/>
      <dgm:spPr/>
      <dgm:t>
        <a:bodyPr/>
        <a:lstStyle/>
        <a:p>
          <a:endParaRPr lang="en-US"/>
        </a:p>
      </dgm:t>
    </dgm:pt>
    <dgm:pt modelId="{29493758-E46D-4A2E-8060-459E0406F98A}" type="sibTrans" cxnId="{D97ADE43-A781-4EC3-A1AA-BE3152CDEFCE}">
      <dgm:prSet/>
      <dgm:spPr/>
      <dgm:t>
        <a:bodyPr/>
        <a:lstStyle/>
        <a:p>
          <a:endParaRPr lang="en-US"/>
        </a:p>
      </dgm:t>
    </dgm:pt>
    <dgm:pt modelId="{7C202C8F-79B8-4054-B5E2-44903180BAED}">
      <dgm:prSet/>
      <dgm:spPr/>
      <dgm:t>
        <a:bodyPr/>
        <a:lstStyle/>
        <a:p>
          <a:r>
            <a:rPr lang="es-MX"/>
            <a:t>En función del texto. </a:t>
          </a:r>
          <a:endParaRPr lang="en-US"/>
        </a:p>
      </dgm:t>
    </dgm:pt>
    <dgm:pt modelId="{A00B8EEC-8894-4942-958A-32C9AF627BC6}" type="parTrans" cxnId="{C8EEFDE8-A718-4CA2-AEF8-FB1BA9E12E74}">
      <dgm:prSet/>
      <dgm:spPr/>
      <dgm:t>
        <a:bodyPr/>
        <a:lstStyle/>
        <a:p>
          <a:endParaRPr lang="en-US"/>
        </a:p>
      </dgm:t>
    </dgm:pt>
    <dgm:pt modelId="{7FF37EE9-3783-4FBB-BFA4-DEE0B1E3B201}" type="sibTrans" cxnId="{C8EEFDE8-A718-4CA2-AEF8-FB1BA9E12E74}">
      <dgm:prSet/>
      <dgm:spPr/>
      <dgm:t>
        <a:bodyPr/>
        <a:lstStyle/>
        <a:p>
          <a:endParaRPr lang="en-US"/>
        </a:p>
      </dgm:t>
    </dgm:pt>
    <dgm:pt modelId="{32BB701C-5374-41FF-9A7C-A9E331C46CEE}">
      <dgm:prSet/>
      <dgm:spPr/>
      <dgm:t>
        <a:bodyPr/>
        <a:lstStyle/>
        <a:p>
          <a:r>
            <a:rPr lang="es-MX" dirty="0"/>
            <a:t>En función del contexto.</a:t>
          </a:r>
          <a:endParaRPr lang="en-US" dirty="0"/>
        </a:p>
      </dgm:t>
    </dgm:pt>
    <dgm:pt modelId="{CE28F1B4-852D-4205-8E61-4F050A0FB39A}" type="parTrans" cxnId="{9806E528-98FF-44C4-B601-8EFC84CB0CA9}">
      <dgm:prSet/>
      <dgm:spPr/>
      <dgm:t>
        <a:bodyPr/>
        <a:lstStyle/>
        <a:p>
          <a:endParaRPr lang="en-US"/>
        </a:p>
      </dgm:t>
    </dgm:pt>
    <dgm:pt modelId="{2A7612EB-344E-474D-B70D-0E425CD8697F}" type="sibTrans" cxnId="{9806E528-98FF-44C4-B601-8EFC84CB0CA9}">
      <dgm:prSet/>
      <dgm:spPr/>
      <dgm:t>
        <a:bodyPr/>
        <a:lstStyle/>
        <a:p>
          <a:endParaRPr lang="en-US"/>
        </a:p>
      </dgm:t>
    </dgm:pt>
    <dgm:pt modelId="{4BBDBD86-2B7F-4C86-81B7-904A3259A330}">
      <dgm:prSet custT="1"/>
      <dgm:spPr/>
      <dgm:t>
        <a:bodyPr/>
        <a:lstStyle/>
        <a:p>
          <a:r>
            <a:rPr lang="es-MX" sz="1200" dirty="0">
              <a:solidFill>
                <a:schemeClr val="tx1"/>
              </a:solidFill>
            </a:rPr>
            <a:t>(</a:t>
          </a:r>
          <a:r>
            <a:rPr lang="en-US" sz="1200" dirty="0">
              <a:solidFill>
                <a:schemeClr val="tx1"/>
              </a:solidFill>
            </a:rPr>
            <a:t>Duke, N. &amp; Pearson, P.,2008</a:t>
          </a:r>
          <a:r>
            <a:rPr lang="es-MX" sz="1200" dirty="0">
              <a:solidFill>
                <a:schemeClr val="tx1"/>
              </a:solidFill>
            </a:rPr>
            <a:t>Blasco-Serrano, 2018; </a:t>
          </a:r>
          <a:r>
            <a:rPr lang="es-MX" sz="1200" dirty="0" err="1">
              <a:solidFill>
                <a:schemeClr val="tx1"/>
              </a:solidFill>
            </a:rPr>
            <a:t>Wigfield</a:t>
          </a:r>
          <a:r>
            <a:rPr lang="es-MX" sz="1200" dirty="0">
              <a:solidFill>
                <a:schemeClr val="tx1"/>
              </a:solidFill>
            </a:rPr>
            <a:t>, A. et al.2016; Wolters, C.A., et al. 2017).</a:t>
          </a:r>
          <a:endParaRPr lang="en-US" sz="1200" dirty="0">
            <a:solidFill>
              <a:schemeClr val="tx1"/>
            </a:solidFill>
          </a:endParaRPr>
        </a:p>
      </dgm:t>
    </dgm:pt>
    <dgm:pt modelId="{6B7203A7-5459-4C19-966E-9B2379EA911E}" type="parTrans" cxnId="{BBCD8C7F-FF18-4EA3-BB7D-0AFD577D4A55}">
      <dgm:prSet/>
      <dgm:spPr/>
      <dgm:t>
        <a:bodyPr/>
        <a:lstStyle/>
        <a:p>
          <a:endParaRPr lang="en-US"/>
        </a:p>
      </dgm:t>
    </dgm:pt>
    <dgm:pt modelId="{1E14EFF6-7689-4A4C-B0B6-B3EF1066A4AD}" type="sibTrans" cxnId="{BBCD8C7F-FF18-4EA3-BB7D-0AFD577D4A55}">
      <dgm:prSet/>
      <dgm:spPr/>
      <dgm:t>
        <a:bodyPr/>
        <a:lstStyle/>
        <a:p>
          <a:endParaRPr lang="en-US"/>
        </a:p>
      </dgm:t>
    </dgm:pt>
    <dgm:pt modelId="{49D7D1B9-4B88-43BC-9FBB-26ED8146DC0B}" type="pres">
      <dgm:prSet presAssocID="{8492A680-707F-42D5-ABC9-7A3BD4C43469}" presName="root" presStyleCnt="0">
        <dgm:presLayoutVars>
          <dgm:dir/>
          <dgm:resizeHandles val="exact"/>
        </dgm:presLayoutVars>
      </dgm:prSet>
      <dgm:spPr/>
    </dgm:pt>
    <dgm:pt modelId="{51A54633-B4FF-495C-B35A-064A1A469444}" type="pres">
      <dgm:prSet presAssocID="{CAB91DBD-566B-4724-A68F-0314CF2DCB75}" presName="compNode" presStyleCnt="0"/>
      <dgm:spPr/>
    </dgm:pt>
    <dgm:pt modelId="{1F9633EE-8206-4907-8153-6676570DCD4E}" type="pres">
      <dgm:prSet presAssocID="{CAB91DBD-566B-4724-A68F-0314CF2DCB75}" presName="bgRect" presStyleLbl="bgShp" presStyleIdx="0" presStyleCnt="4"/>
      <dgm:spPr/>
    </dgm:pt>
    <dgm:pt modelId="{0C58D530-FC9D-4B76-8556-553D394E9A85}" type="pres">
      <dgm:prSet presAssocID="{CAB91DBD-566B-4724-A68F-0314CF2DCB7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legial contorno"/>
        </a:ext>
      </dgm:extLst>
    </dgm:pt>
    <dgm:pt modelId="{AC0EAE31-2FAF-47CE-BC81-06509319104F}" type="pres">
      <dgm:prSet presAssocID="{CAB91DBD-566B-4724-A68F-0314CF2DCB75}" presName="spaceRect" presStyleCnt="0"/>
      <dgm:spPr/>
    </dgm:pt>
    <dgm:pt modelId="{19CFF588-F45D-40C6-87BE-542764F21ACD}" type="pres">
      <dgm:prSet presAssocID="{CAB91DBD-566B-4724-A68F-0314CF2DCB75}" presName="parTx" presStyleLbl="revTx" presStyleIdx="0" presStyleCnt="4">
        <dgm:presLayoutVars>
          <dgm:chMax val="0"/>
          <dgm:chPref val="0"/>
        </dgm:presLayoutVars>
      </dgm:prSet>
      <dgm:spPr/>
    </dgm:pt>
    <dgm:pt modelId="{8CC9968A-FE9E-408E-8FA4-4C9783A6ABC2}" type="pres">
      <dgm:prSet presAssocID="{29493758-E46D-4A2E-8060-459E0406F98A}" presName="sibTrans" presStyleCnt="0"/>
      <dgm:spPr/>
    </dgm:pt>
    <dgm:pt modelId="{51A54D0B-53C5-4F8C-A2E4-330745C9FE58}" type="pres">
      <dgm:prSet presAssocID="{7C202C8F-79B8-4054-B5E2-44903180BAED}" presName="compNode" presStyleCnt="0"/>
      <dgm:spPr/>
    </dgm:pt>
    <dgm:pt modelId="{75657676-F785-431F-923C-05937E6F3744}" type="pres">
      <dgm:prSet presAssocID="{7C202C8F-79B8-4054-B5E2-44903180BAED}" presName="bgRect" presStyleLbl="bgShp" presStyleIdx="1" presStyleCnt="4"/>
      <dgm:spPr/>
    </dgm:pt>
    <dgm:pt modelId="{AD5C44AE-95A7-4282-99DB-1306BB68FC1F}" type="pres">
      <dgm:prSet presAssocID="{7C202C8F-79B8-4054-B5E2-44903180BA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arración contorno"/>
        </a:ext>
      </dgm:extLst>
    </dgm:pt>
    <dgm:pt modelId="{77982051-4C81-44AF-8F44-C9455B291F78}" type="pres">
      <dgm:prSet presAssocID="{7C202C8F-79B8-4054-B5E2-44903180BAED}" presName="spaceRect" presStyleCnt="0"/>
      <dgm:spPr/>
    </dgm:pt>
    <dgm:pt modelId="{46E0D853-5F12-4810-974B-D62325531D38}" type="pres">
      <dgm:prSet presAssocID="{7C202C8F-79B8-4054-B5E2-44903180BAED}" presName="parTx" presStyleLbl="revTx" presStyleIdx="1" presStyleCnt="4">
        <dgm:presLayoutVars>
          <dgm:chMax val="0"/>
          <dgm:chPref val="0"/>
        </dgm:presLayoutVars>
      </dgm:prSet>
      <dgm:spPr/>
    </dgm:pt>
    <dgm:pt modelId="{2828E017-5C09-406D-8EB3-F08485A9CFEA}" type="pres">
      <dgm:prSet presAssocID="{7FF37EE9-3783-4FBB-BFA4-DEE0B1E3B201}" presName="sibTrans" presStyleCnt="0"/>
      <dgm:spPr/>
    </dgm:pt>
    <dgm:pt modelId="{9E5D894A-A61E-47F5-9FCA-9ABCEC16E58E}" type="pres">
      <dgm:prSet presAssocID="{32BB701C-5374-41FF-9A7C-A9E331C46CEE}" presName="compNode" presStyleCnt="0"/>
      <dgm:spPr/>
    </dgm:pt>
    <dgm:pt modelId="{09B67637-9838-4077-941D-161489519396}" type="pres">
      <dgm:prSet presAssocID="{32BB701C-5374-41FF-9A7C-A9E331C46CEE}" presName="bgRect" presStyleLbl="bgShp" presStyleIdx="2" presStyleCnt="4"/>
      <dgm:spPr/>
    </dgm:pt>
    <dgm:pt modelId="{8D470441-978C-4868-B38B-D424B693116F}" type="pres">
      <dgm:prSet presAssocID="{32BB701C-5374-41FF-9A7C-A9E331C46C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lobo terráqueo: Europa y África con relleno sólido"/>
        </a:ext>
      </dgm:extLst>
    </dgm:pt>
    <dgm:pt modelId="{403F81D6-E7AF-4DF6-A36C-3D9254FFA947}" type="pres">
      <dgm:prSet presAssocID="{32BB701C-5374-41FF-9A7C-A9E331C46CEE}" presName="spaceRect" presStyleCnt="0"/>
      <dgm:spPr/>
    </dgm:pt>
    <dgm:pt modelId="{094C9852-60EB-4102-9B2D-CA819DE66803}" type="pres">
      <dgm:prSet presAssocID="{32BB701C-5374-41FF-9A7C-A9E331C46CEE}" presName="parTx" presStyleLbl="revTx" presStyleIdx="2" presStyleCnt="4">
        <dgm:presLayoutVars>
          <dgm:chMax val="0"/>
          <dgm:chPref val="0"/>
        </dgm:presLayoutVars>
      </dgm:prSet>
      <dgm:spPr/>
    </dgm:pt>
    <dgm:pt modelId="{64587BBF-CE24-4C50-80C4-20640670462E}" type="pres">
      <dgm:prSet presAssocID="{2A7612EB-344E-474D-B70D-0E425CD8697F}" presName="sibTrans" presStyleCnt="0"/>
      <dgm:spPr/>
    </dgm:pt>
    <dgm:pt modelId="{FD0C339A-4833-4744-81CA-212C056362FB}" type="pres">
      <dgm:prSet presAssocID="{4BBDBD86-2B7F-4C86-81B7-904A3259A330}" presName="compNode" presStyleCnt="0"/>
      <dgm:spPr/>
    </dgm:pt>
    <dgm:pt modelId="{7D83CB93-3C38-4039-967C-91BE14329305}" type="pres">
      <dgm:prSet presAssocID="{4BBDBD86-2B7F-4C86-81B7-904A3259A330}" presName="bgRect" presStyleLbl="bgShp" presStyleIdx="3" presStyleCnt="4" custLinFactNeighborX="-49" custLinFactNeighborY="197"/>
      <dgm:spPr>
        <a:solidFill>
          <a:schemeClr val="bg1"/>
        </a:solidFill>
      </dgm:spPr>
    </dgm:pt>
    <dgm:pt modelId="{5A3C4680-BEDF-4748-A4E8-AC2765F58B9E}" type="pres">
      <dgm:prSet presAssocID="{4BBDBD86-2B7F-4C86-81B7-904A3259A330}" presName="iconRect" presStyleLbl="node1" presStyleIdx="3" presStyleCnt="4" custFlipVert="1" custFlipHor="1" custScaleX="33095" custScaleY="4474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la de clases"/>
        </a:ext>
      </dgm:extLst>
    </dgm:pt>
    <dgm:pt modelId="{FE08B549-A847-4ACA-84E9-B11EF5F26026}" type="pres">
      <dgm:prSet presAssocID="{4BBDBD86-2B7F-4C86-81B7-904A3259A330}" presName="spaceRect" presStyleCnt="0"/>
      <dgm:spPr/>
    </dgm:pt>
    <dgm:pt modelId="{FA7527B8-265A-4FC9-A286-66237EF38F7E}" type="pres">
      <dgm:prSet presAssocID="{4BBDBD86-2B7F-4C86-81B7-904A3259A330}" presName="parTx" presStyleLbl="revTx" presStyleIdx="3" presStyleCnt="4">
        <dgm:presLayoutVars>
          <dgm:chMax val="0"/>
          <dgm:chPref val="0"/>
        </dgm:presLayoutVars>
      </dgm:prSet>
      <dgm:spPr/>
    </dgm:pt>
  </dgm:ptLst>
  <dgm:cxnLst>
    <dgm:cxn modelId="{F15A4705-FFA0-44F5-B4D1-ADD593DB2D41}" type="presOf" srcId="{4BBDBD86-2B7F-4C86-81B7-904A3259A330}" destId="{FA7527B8-265A-4FC9-A286-66237EF38F7E}" srcOrd="0" destOrd="0" presId="urn:microsoft.com/office/officeart/2018/2/layout/IconVerticalSolidList"/>
    <dgm:cxn modelId="{5526641B-2E63-46B5-971A-7016431E411F}" type="presOf" srcId="{32BB701C-5374-41FF-9A7C-A9E331C46CEE}" destId="{094C9852-60EB-4102-9B2D-CA819DE66803}" srcOrd="0" destOrd="0" presId="urn:microsoft.com/office/officeart/2018/2/layout/IconVerticalSolidList"/>
    <dgm:cxn modelId="{6C2D231F-7E31-4F30-8107-1AA7A97832DF}" type="presOf" srcId="{7C202C8F-79B8-4054-B5E2-44903180BAED}" destId="{46E0D853-5F12-4810-974B-D62325531D38}" srcOrd="0" destOrd="0" presId="urn:microsoft.com/office/officeart/2018/2/layout/IconVerticalSolidList"/>
    <dgm:cxn modelId="{8D81C027-B6D0-484D-A163-A37038095885}" type="presOf" srcId="{CAB91DBD-566B-4724-A68F-0314CF2DCB75}" destId="{19CFF588-F45D-40C6-87BE-542764F21ACD}" srcOrd="0" destOrd="0" presId="urn:microsoft.com/office/officeart/2018/2/layout/IconVerticalSolidList"/>
    <dgm:cxn modelId="{9806E528-98FF-44C4-B601-8EFC84CB0CA9}" srcId="{8492A680-707F-42D5-ABC9-7A3BD4C43469}" destId="{32BB701C-5374-41FF-9A7C-A9E331C46CEE}" srcOrd="2" destOrd="0" parTransId="{CE28F1B4-852D-4205-8E61-4F050A0FB39A}" sibTransId="{2A7612EB-344E-474D-B70D-0E425CD8697F}"/>
    <dgm:cxn modelId="{D97ADE43-A781-4EC3-A1AA-BE3152CDEFCE}" srcId="{8492A680-707F-42D5-ABC9-7A3BD4C43469}" destId="{CAB91DBD-566B-4724-A68F-0314CF2DCB75}" srcOrd="0" destOrd="0" parTransId="{4A1B0850-B05F-499D-93D3-DE5B64F113AB}" sibTransId="{29493758-E46D-4A2E-8060-459E0406F98A}"/>
    <dgm:cxn modelId="{BBCD8C7F-FF18-4EA3-BB7D-0AFD577D4A55}" srcId="{8492A680-707F-42D5-ABC9-7A3BD4C43469}" destId="{4BBDBD86-2B7F-4C86-81B7-904A3259A330}" srcOrd="3" destOrd="0" parTransId="{6B7203A7-5459-4C19-966E-9B2379EA911E}" sibTransId="{1E14EFF6-7689-4A4C-B0B6-B3EF1066A4AD}"/>
    <dgm:cxn modelId="{D6BEE690-531E-4678-922B-9E68EBAAEE87}" type="presOf" srcId="{8492A680-707F-42D5-ABC9-7A3BD4C43469}" destId="{49D7D1B9-4B88-43BC-9FBB-26ED8146DC0B}" srcOrd="0" destOrd="0" presId="urn:microsoft.com/office/officeart/2018/2/layout/IconVerticalSolidList"/>
    <dgm:cxn modelId="{C8EEFDE8-A718-4CA2-AEF8-FB1BA9E12E74}" srcId="{8492A680-707F-42D5-ABC9-7A3BD4C43469}" destId="{7C202C8F-79B8-4054-B5E2-44903180BAED}" srcOrd="1" destOrd="0" parTransId="{A00B8EEC-8894-4942-958A-32C9AF627BC6}" sibTransId="{7FF37EE9-3783-4FBB-BFA4-DEE0B1E3B201}"/>
    <dgm:cxn modelId="{7EEAF3DD-87AF-4721-AE8E-163261DB0B7C}" type="presParOf" srcId="{49D7D1B9-4B88-43BC-9FBB-26ED8146DC0B}" destId="{51A54633-B4FF-495C-B35A-064A1A469444}" srcOrd="0" destOrd="0" presId="urn:microsoft.com/office/officeart/2018/2/layout/IconVerticalSolidList"/>
    <dgm:cxn modelId="{10955AD4-71AF-4074-87BB-5C4B719BE5B5}" type="presParOf" srcId="{51A54633-B4FF-495C-B35A-064A1A469444}" destId="{1F9633EE-8206-4907-8153-6676570DCD4E}" srcOrd="0" destOrd="0" presId="urn:microsoft.com/office/officeart/2018/2/layout/IconVerticalSolidList"/>
    <dgm:cxn modelId="{918FC2E3-7F25-44A1-AE9D-A91F65EE406E}" type="presParOf" srcId="{51A54633-B4FF-495C-B35A-064A1A469444}" destId="{0C58D530-FC9D-4B76-8556-553D394E9A85}" srcOrd="1" destOrd="0" presId="urn:microsoft.com/office/officeart/2018/2/layout/IconVerticalSolidList"/>
    <dgm:cxn modelId="{ACD0C61A-61CC-48E6-BF49-0C47C075DD01}" type="presParOf" srcId="{51A54633-B4FF-495C-B35A-064A1A469444}" destId="{AC0EAE31-2FAF-47CE-BC81-06509319104F}" srcOrd="2" destOrd="0" presId="urn:microsoft.com/office/officeart/2018/2/layout/IconVerticalSolidList"/>
    <dgm:cxn modelId="{A79C2ED5-ACA9-439D-AFA3-B820AFD92C2B}" type="presParOf" srcId="{51A54633-B4FF-495C-B35A-064A1A469444}" destId="{19CFF588-F45D-40C6-87BE-542764F21ACD}" srcOrd="3" destOrd="0" presId="urn:microsoft.com/office/officeart/2018/2/layout/IconVerticalSolidList"/>
    <dgm:cxn modelId="{485B5EBF-45EF-4810-BE1B-DFC17F38FABF}" type="presParOf" srcId="{49D7D1B9-4B88-43BC-9FBB-26ED8146DC0B}" destId="{8CC9968A-FE9E-408E-8FA4-4C9783A6ABC2}" srcOrd="1" destOrd="0" presId="urn:microsoft.com/office/officeart/2018/2/layout/IconVerticalSolidList"/>
    <dgm:cxn modelId="{390552F9-2A8D-4CF4-90CC-057BF726C47E}" type="presParOf" srcId="{49D7D1B9-4B88-43BC-9FBB-26ED8146DC0B}" destId="{51A54D0B-53C5-4F8C-A2E4-330745C9FE58}" srcOrd="2" destOrd="0" presId="urn:microsoft.com/office/officeart/2018/2/layout/IconVerticalSolidList"/>
    <dgm:cxn modelId="{5150F478-81E6-4D5F-B429-516370D10831}" type="presParOf" srcId="{51A54D0B-53C5-4F8C-A2E4-330745C9FE58}" destId="{75657676-F785-431F-923C-05937E6F3744}" srcOrd="0" destOrd="0" presId="urn:microsoft.com/office/officeart/2018/2/layout/IconVerticalSolidList"/>
    <dgm:cxn modelId="{01A3FE96-18B2-4D41-9FA4-35F5A4C0892B}" type="presParOf" srcId="{51A54D0B-53C5-4F8C-A2E4-330745C9FE58}" destId="{AD5C44AE-95A7-4282-99DB-1306BB68FC1F}" srcOrd="1" destOrd="0" presId="urn:microsoft.com/office/officeart/2018/2/layout/IconVerticalSolidList"/>
    <dgm:cxn modelId="{CB49E632-7C65-4BA0-AD6C-59D6FF67FFC4}" type="presParOf" srcId="{51A54D0B-53C5-4F8C-A2E4-330745C9FE58}" destId="{77982051-4C81-44AF-8F44-C9455B291F78}" srcOrd="2" destOrd="0" presId="urn:microsoft.com/office/officeart/2018/2/layout/IconVerticalSolidList"/>
    <dgm:cxn modelId="{73C14696-8A76-4171-9CF8-CCDAB45B5D67}" type="presParOf" srcId="{51A54D0B-53C5-4F8C-A2E4-330745C9FE58}" destId="{46E0D853-5F12-4810-974B-D62325531D38}" srcOrd="3" destOrd="0" presId="urn:microsoft.com/office/officeart/2018/2/layout/IconVerticalSolidList"/>
    <dgm:cxn modelId="{FED11E38-713F-4645-9226-09E226E41BFC}" type="presParOf" srcId="{49D7D1B9-4B88-43BC-9FBB-26ED8146DC0B}" destId="{2828E017-5C09-406D-8EB3-F08485A9CFEA}" srcOrd="3" destOrd="0" presId="urn:microsoft.com/office/officeart/2018/2/layout/IconVerticalSolidList"/>
    <dgm:cxn modelId="{04E0A51A-51E4-4A42-A6AE-7595EDFB3090}" type="presParOf" srcId="{49D7D1B9-4B88-43BC-9FBB-26ED8146DC0B}" destId="{9E5D894A-A61E-47F5-9FCA-9ABCEC16E58E}" srcOrd="4" destOrd="0" presId="urn:microsoft.com/office/officeart/2018/2/layout/IconVerticalSolidList"/>
    <dgm:cxn modelId="{E0708392-E9AA-4B5E-BD81-88CBC862A1CC}" type="presParOf" srcId="{9E5D894A-A61E-47F5-9FCA-9ABCEC16E58E}" destId="{09B67637-9838-4077-941D-161489519396}" srcOrd="0" destOrd="0" presId="urn:microsoft.com/office/officeart/2018/2/layout/IconVerticalSolidList"/>
    <dgm:cxn modelId="{74D6FAED-6691-4DE3-8AE4-5571D60BDA8A}" type="presParOf" srcId="{9E5D894A-A61E-47F5-9FCA-9ABCEC16E58E}" destId="{8D470441-978C-4868-B38B-D424B693116F}" srcOrd="1" destOrd="0" presId="urn:microsoft.com/office/officeart/2018/2/layout/IconVerticalSolidList"/>
    <dgm:cxn modelId="{94F1E264-B9A0-4119-95A9-D47A4652ECFE}" type="presParOf" srcId="{9E5D894A-A61E-47F5-9FCA-9ABCEC16E58E}" destId="{403F81D6-E7AF-4DF6-A36C-3D9254FFA947}" srcOrd="2" destOrd="0" presId="urn:microsoft.com/office/officeart/2018/2/layout/IconVerticalSolidList"/>
    <dgm:cxn modelId="{C67C7E62-F246-4A2D-A21A-7DA07B3319C6}" type="presParOf" srcId="{9E5D894A-A61E-47F5-9FCA-9ABCEC16E58E}" destId="{094C9852-60EB-4102-9B2D-CA819DE66803}" srcOrd="3" destOrd="0" presId="urn:microsoft.com/office/officeart/2018/2/layout/IconVerticalSolidList"/>
    <dgm:cxn modelId="{C1C8522E-4850-4A35-BC9F-7BCF610C7664}" type="presParOf" srcId="{49D7D1B9-4B88-43BC-9FBB-26ED8146DC0B}" destId="{64587BBF-CE24-4C50-80C4-20640670462E}" srcOrd="5" destOrd="0" presId="urn:microsoft.com/office/officeart/2018/2/layout/IconVerticalSolidList"/>
    <dgm:cxn modelId="{654258A6-9CAB-4A70-90A9-F21C6472F0BA}" type="presParOf" srcId="{49D7D1B9-4B88-43BC-9FBB-26ED8146DC0B}" destId="{FD0C339A-4833-4744-81CA-212C056362FB}" srcOrd="6" destOrd="0" presId="urn:microsoft.com/office/officeart/2018/2/layout/IconVerticalSolidList"/>
    <dgm:cxn modelId="{92802413-69A8-4607-B478-CF021475A6E3}" type="presParOf" srcId="{FD0C339A-4833-4744-81CA-212C056362FB}" destId="{7D83CB93-3C38-4039-967C-91BE14329305}" srcOrd="0" destOrd="0" presId="urn:microsoft.com/office/officeart/2018/2/layout/IconVerticalSolidList"/>
    <dgm:cxn modelId="{1146A1D7-7599-4F96-97E7-C33B78791BB2}" type="presParOf" srcId="{FD0C339A-4833-4744-81CA-212C056362FB}" destId="{5A3C4680-BEDF-4748-A4E8-AC2765F58B9E}" srcOrd="1" destOrd="0" presId="urn:microsoft.com/office/officeart/2018/2/layout/IconVerticalSolidList"/>
    <dgm:cxn modelId="{C581760E-DCB2-4058-8AF7-EC97B17F7702}" type="presParOf" srcId="{FD0C339A-4833-4744-81CA-212C056362FB}" destId="{FE08B549-A847-4ACA-84E9-B11EF5F26026}" srcOrd="2" destOrd="0" presId="urn:microsoft.com/office/officeart/2018/2/layout/IconVerticalSolidList"/>
    <dgm:cxn modelId="{C669EB99-D5C1-46DB-A9B4-47F17FEF11C3}" type="presParOf" srcId="{FD0C339A-4833-4744-81CA-212C056362FB}" destId="{FA7527B8-265A-4FC9-A286-66237EF38F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F26A-A355-48CF-9AA7-612E9BAD7EF3}">
      <dsp:nvSpPr>
        <dsp:cNvPr id="0" name=""/>
        <dsp:cNvSpPr/>
      </dsp:nvSpPr>
      <dsp:spPr>
        <a:xfrm>
          <a:off x="0" y="4139766"/>
          <a:ext cx="4780416" cy="3396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enseñanza diferenciada. </a:t>
          </a:r>
          <a:endParaRPr lang="en-US" sz="900" kern="1200"/>
        </a:p>
      </dsp:txBody>
      <dsp:txXfrm>
        <a:off x="0" y="4139766"/>
        <a:ext cx="4780416" cy="339664"/>
      </dsp:txXfrm>
    </dsp:sp>
    <dsp:sp modelId="{4A3C21CB-7915-4577-994E-3D636E5C0716}">
      <dsp:nvSpPr>
        <dsp:cNvPr id="0" name=""/>
        <dsp:cNvSpPr/>
      </dsp:nvSpPr>
      <dsp:spPr>
        <a:xfrm rot="10800000">
          <a:off x="0" y="3622457"/>
          <a:ext cx="4780416" cy="52240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observación y evaluación por parte de los docentes.</a:t>
          </a:r>
          <a:endParaRPr lang="en-US" sz="900" kern="1200"/>
        </a:p>
      </dsp:txBody>
      <dsp:txXfrm rot="10800000">
        <a:off x="0" y="3622457"/>
        <a:ext cx="4780416" cy="339442"/>
      </dsp:txXfrm>
    </dsp:sp>
    <dsp:sp modelId="{F7BE01A2-B7C5-4E5C-B013-308C6C6F684C}">
      <dsp:nvSpPr>
        <dsp:cNvPr id="0" name=""/>
        <dsp:cNvSpPr/>
      </dsp:nvSpPr>
      <dsp:spPr>
        <a:xfrm rot="10800000">
          <a:off x="0" y="3105148"/>
          <a:ext cx="4780416" cy="522403"/>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integración de la lectura y la escritura.</a:t>
          </a:r>
          <a:endParaRPr lang="en-US" sz="900" kern="1200"/>
        </a:p>
      </dsp:txBody>
      <dsp:txXfrm rot="10800000">
        <a:off x="0" y="3105148"/>
        <a:ext cx="4780416" cy="339442"/>
      </dsp:txXfrm>
    </dsp:sp>
    <dsp:sp modelId="{A945C747-B9B0-40B1-9361-3666E5674DA6}">
      <dsp:nvSpPr>
        <dsp:cNvPr id="0" name=""/>
        <dsp:cNvSpPr/>
      </dsp:nvSpPr>
      <dsp:spPr>
        <a:xfrm rot="10800000">
          <a:off x="0" y="2587839"/>
          <a:ext cx="4780416" cy="522403"/>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las discusiones sobre textos, la construcción de conocimiento del vocabulario y del lenguaje.</a:t>
          </a:r>
          <a:endParaRPr lang="en-US" sz="900" kern="1200"/>
        </a:p>
      </dsp:txBody>
      <dsp:txXfrm rot="10800000">
        <a:off x="0" y="2587839"/>
        <a:ext cx="4780416" cy="339442"/>
      </dsp:txXfrm>
    </dsp:sp>
    <dsp:sp modelId="{CB69A0FE-8945-4A4E-B86E-8A2BDB2D4BDD}">
      <dsp:nvSpPr>
        <dsp:cNvPr id="0" name=""/>
        <dsp:cNvSpPr/>
      </dsp:nvSpPr>
      <dsp:spPr>
        <a:xfrm rot="10800000">
          <a:off x="0" y="2070530"/>
          <a:ext cx="4780416" cy="522403"/>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enseñanza de las estructuras de los textos.</a:t>
          </a:r>
          <a:endParaRPr lang="en-US" sz="900" kern="1200"/>
        </a:p>
      </dsp:txBody>
      <dsp:txXfrm rot="10800000">
        <a:off x="0" y="2070530"/>
        <a:ext cx="4780416" cy="339442"/>
      </dsp:txXfrm>
    </dsp:sp>
    <dsp:sp modelId="{3D4EBF73-1530-472A-AC65-BA76BCC974AE}">
      <dsp:nvSpPr>
        <dsp:cNvPr id="0" name=""/>
        <dsp:cNvSpPr/>
      </dsp:nvSpPr>
      <dsp:spPr>
        <a:xfrm rot="10800000">
          <a:off x="0" y="1553221"/>
          <a:ext cx="4780416" cy="522403"/>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el uso de estrategias para comprender.</a:t>
          </a:r>
          <a:endParaRPr lang="en-US" sz="900" kern="1200"/>
        </a:p>
      </dsp:txBody>
      <dsp:txXfrm rot="10800000">
        <a:off x="0" y="1553221"/>
        <a:ext cx="4780416" cy="339442"/>
      </dsp:txXfrm>
    </dsp:sp>
    <dsp:sp modelId="{E2277CE1-D03C-45A5-BC5D-08726C434A29}">
      <dsp:nvSpPr>
        <dsp:cNvPr id="0" name=""/>
        <dsp:cNvSpPr/>
      </dsp:nvSpPr>
      <dsp:spPr>
        <a:xfrm rot="10800000">
          <a:off x="0" y="1035913"/>
          <a:ext cx="4780416" cy="52240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dotación de textos y contextos motivantes para la lectura.</a:t>
          </a:r>
          <a:endParaRPr lang="en-US" sz="900" kern="1200"/>
        </a:p>
      </dsp:txBody>
      <dsp:txXfrm rot="10800000">
        <a:off x="0" y="1035913"/>
        <a:ext cx="4780416" cy="339442"/>
      </dsp:txXfrm>
    </dsp:sp>
    <dsp:sp modelId="{2E4E807B-A69F-40F6-BB5B-15D8AADDC7F6}">
      <dsp:nvSpPr>
        <dsp:cNvPr id="0" name=""/>
        <dsp:cNvSpPr/>
      </dsp:nvSpPr>
      <dsp:spPr>
        <a:xfrm rot="10800000">
          <a:off x="0" y="518604"/>
          <a:ext cx="4780416" cy="522403"/>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exposición a un amplio volumen y variedad de texto.</a:t>
          </a:r>
          <a:endParaRPr lang="en-US" sz="900" kern="1200"/>
        </a:p>
      </dsp:txBody>
      <dsp:txXfrm rot="10800000">
        <a:off x="0" y="518604"/>
        <a:ext cx="4780416" cy="339442"/>
      </dsp:txXfrm>
    </dsp:sp>
    <dsp:sp modelId="{716B920D-CB9B-48AC-BF83-00EDC4A915AE}">
      <dsp:nvSpPr>
        <dsp:cNvPr id="0" name=""/>
        <dsp:cNvSpPr/>
      </dsp:nvSpPr>
      <dsp:spPr>
        <a:xfrm rot="10800000">
          <a:off x="0" y="1295"/>
          <a:ext cx="4780416" cy="522403"/>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s-MX" sz="900" kern="1200"/>
            <a:t>la construcción de conocimiento disciplinario y de mundo. </a:t>
          </a:r>
          <a:endParaRPr lang="en-US" sz="900" kern="1200"/>
        </a:p>
      </dsp:txBody>
      <dsp:txXfrm rot="10800000">
        <a:off x="0" y="1295"/>
        <a:ext cx="4780416" cy="339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8A24-55E8-45ED-9658-95040E50AC49}">
      <dsp:nvSpPr>
        <dsp:cNvPr id="0" name=""/>
        <dsp:cNvSpPr/>
      </dsp:nvSpPr>
      <dsp:spPr>
        <a:xfrm>
          <a:off x="0" y="546"/>
          <a:ext cx="47804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5A693-AB11-44FA-907E-9DAF999B11DF}">
      <dsp:nvSpPr>
        <dsp:cNvPr id="0" name=""/>
        <dsp:cNvSpPr/>
      </dsp:nvSpPr>
      <dsp:spPr>
        <a:xfrm>
          <a:off x="0" y="546"/>
          <a:ext cx="4780416" cy="8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Temática: artículos académicos que tuvieran por temáticas la relación entre comprensión de lectura y retroalimentación.</a:t>
          </a:r>
          <a:endParaRPr lang="en-US" sz="1800" kern="1200"/>
        </a:p>
      </dsp:txBody>
      <dsp:txXfrm>
        <a:off x="0" y="546"/>
        <a:ext cx="4780416" cy="895926"/>
      </dsp:txXfrm>
    </dsp:sp>
    <dsp:sp modelId="{D04006A5-5DD6-494F-8F7C-9B1F1FE73717}">
      <dsp:nvSpPr>
        <dsp:cNvPr id="0" name=""/>
        <dsp:cNvSpPr/>
      </dsp:nvSpPr>
      <dsp:spPr>
        <a:xfrm>
          <a:off x="0" y="896473"/>
          <a:ext cx="478041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0FD83-823A-4621-BC3E-D5FC80EDC712}">
      <dsp:nvSpPr>
        <dsp:cNvPr id="0" name=""/>
        <dsp:cNvSpPr/>
      </dsp:nvSpPr>
      <dsp:spPr>
        <a:xfrm>
          <a:off x="0" y="896473"/>
          <a:ext cx="4780416" cy="8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Actualidad: artículos publicados durante los últimos 15 años.</a:t>
          </a:r>
          <a:endParaRPr lang="en-US" sz="1800" kern="1200"/>
        </a:p>
      </dsp:txBody>
      <dsp:txXfrm>
        <a:off x="0" y="896473"/>
        <a:ext cx="4780416" cy="895926"/>
      </dsp:txXfrm>
    </dsp:sp>
    <dsp:sp modelId="{6C80C19B-EA4F-4EF7-B31D-6A732877A4D3}">
      <dsp:nvSpPr>
        <dsp:cNvPr id="0" name=""/>
        <dsp:cNvSpPr/>
      </dsp:nvSpPr>
      <dsp:spPr>
        <a:xfrm>
          <a:off x="0" y="1792399"/>
          <a:ext cx="478041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017C1-9436-4102-9114-C5CC32118113}">
      <dsp:nvSpPr>
        <dsp:cNvPr id="0" name=""/>
        <dsp:cNvSpPr/>
      </dsp:nvSpPr>
      <dsp:spPr>
        <a:xfrm>
          <a:off x="0" y="1792399"/>
          <a:ext cx="4780416" cy="8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Investigación: artículos con base en investigaciones cuantitativas, cualitativas o mixtas.</a:t>
          </a:r>
          <a:endParaRPr lang="en-US" sz="1800" kern="1200"/>
        </a:p>
      </dsp:txBody>
      <dsp:txXfrm>
        <a:off x="0" y="1792399"/>
        <a:ext cx="4780416" cy="895926"/>
      </dsp:txXfrm>
    </dsp:sp>
    <dsp:sp modelId="{E00BB101-A371-4E71-8055-F4151F0FDE24}">
      <dsp:nvSpPr>
        <dsp:cNvPr id="0" name=""/>
        <dsp:cNvSpPr/>
      </dsp:nvSpPr>
      <dsp:spPr>
        <a:xfrm>
          <a:off x="0" y="2688326"/>
          <a:ext cx="478041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BB530-1530-4BA4-A662-F7CE5B9F944D}">
      <dsp:nvSpPr>
        <dsp:cNvPr id="0" name=""/>
        <dsp:cNvSpPr/>
      </dsp:nvSpPr>
      <dsp:spPr>
        <a:xfrm>
          <a:off x="0" y="2688326"/>
          <a:ext cx="4780416" cy="8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Contexto: artículos centrados en contextos escolares. .  </a:t>
          </a:r>
          <a:endParaRPr lang="en-US" sz="1800" kern="1200"/>
        </a:p>
      </dsp:txBody>
      <dsp:txXfrm>
        <a:off x="0" y="2688326"/>
        <a:ext cx="4780416" cy="895926"/>
      </dsp:txXfrm>
    </dsp:sp>
    <dsp:sp modelId="{0A21257A-E7D0-4A53-B6B1-36BF2534F214}">
      <dsp:nvSpPr>
        <dsp:cNvPr id="0" name=""/>
        <dsp:cNvSpPr/>
      </dsp:nvSpPr>
      <dsp:spPr>
        <a:xfrm>
          <a:off x="0" y="3584252"/>
          <a:ext cx="478041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21C9C-F46B-49FF-9432-2FABC613EAB3}">
      <dsp:nvSpPr>
        <dsp:cNvPr id="0" name=""/>
        <dsp:cNvSpPr/>
      </dsp:nvSpPr>
      <dsp:spPr>
        <a:xfrm>
          <a:off x="0" y="3584252"/>
          <a:ext cx="4780416" cy="89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a:t>•	Calidad: artículos publicados en revistas con revisión de pares.</a:t>
          </a:r>
          <a:endParaRPr lang="en-US" sz="1800" kern="1200"/>
        </a:p>
      </dsp:txBody>
      <dsp:txXfrm>
        <a:off x="0" y="3584252"/>
        <a:ext cx="4780416" cy="895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FAC4-1C78-47DF-8469-FBE8A5C3479E}">
      <dsp:nvSpPr>
        <dsp:cNvPr id="0" name=""/>
        <dsp:cNvSpPr/>
      </dsp:nvSpPr>
      <dsp:spPr>
        <a:xfrm>
          <a:off x="396161" y="169483"/>
          <a:ext cx="659378" cy="659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1AD36-D045-44CA-9C4E-26BB0A36C2D5}">
      <dsp:nvSpPr>
        <dsp:cNvPr id="0" name=""/>
        <dsp:cNvSpPr/>
      </dsp:nvSpPr>
      <dsp:spPr>
        <a:xfrm>
          <a:off x="225112" y="990178"/>
          <a:ext cx="1883939" cy="28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MX" sz="1800" b="1" kern="1200"/>
            <a:t>La funcionalidad:</a:t>
          </a:r>
          <a:endParaRPr lang="en-US" sz="1800" kern="1200" dirty="0"/>
        </a:p>
      </dsp:txBody>
      <dsp:txXfrm>
        <a:off x="225112" y="990178"/>
        <a:ext cx="1883939" cy="282590"/>
      </dsp:txXfrm>
    </dsp:sp>
    <dsp:sp modelId="{DB664D76-2C20-47C4-ABB2-8EA2062A4ED0}">
      <dsp:nvSpPr>
        <dsp:cNvPr id="0" name=""/>
        <dsp:cNvSpPr/>
      </dsp:nvSpPr>
      <dsp:spPr>
        <a:xfrm>
          <a:off x="3175" y="2184322"/>
          <a:ext cx="3009650" cy="121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MX" sz="1700" kern="1200"/>
            <a:t>Para la </a:t>
          </a:r>
          <a:r>
            <a:rPr lang="es-MX" sz="1700" b="1" kern="1200"/>
            <a:t>orientación de respuestas correctas </a:t>
          </a:r>
          <a:r>
            <a:rPr lang="es-MX" sz="1700" kern="1200"/>
            <a:t>en evaluación de comprensión de lectura y se reduce  a </a:t>
          </a:r>
          <a:r>
            <a:rPr lang="es-MX" sz="1700" b="1" kern="1200"/>
            <a:t>comentarios para la búsqueda </a:t>
          </a:r>
          <a:r>
            <a:rPr lang="es-MX" sz="1700" kern="1200"/>
            <a:t>de información de manera localizada o de manera global.</a:t>
          </a:r>
        </a:p>
        <a:p>
          <a:pPr marL="0" lvl="0" indent="0" algn="l" defTabSz="755650">
            <a:lnSpc>
              <a:spcPct val="100000"/>
            </a:lnSpc>
            <a:spcBef>
              <a:spcPct val="0"/>
            </a:spcBef>
            <a:spcAft>
              <a:spcPct val="35000"/>
            </a:spcAft>
            <a:buNone/>
          </a:pPr>
          <a:endParaRPr lang="es-MX" sz="1700" kern="1200"/>
        </a:p>
        <a:p>
          <a:pPr marL="0" lvl="0" indent="0" algn="l" defTabSz="755650">
            <a:lnSpc>
              <a:spcPct val="100000"/>
            </a:lnSpc>
            <a:spcBef>
              <a:spcPct val="0"/>
            </a:spcBef>
            <a:spcAft>
              <a:spcPct val="35000"/>
            </a:spcAft>
            <a:buNone/>
          </a:pPr>
          <a:r>
            <a:rPr lang="es-MX" sz="1200" kern="1200"/>
            <a:t> (Molina et al., 2018; Llorens, et al., 2013).</a:t>
          </a:r>
          <a:endParaRPr lang="en-US" sz="1200" kern="1200" dirty="0"/>
        </a:p>
      </dsp:txBody>
      <dsp:txXfrm>
        <a:off x="3175" y="2184322"/>
        <a:ext cx="3009650" cy="1218168"/>
      </dsp:txXfrm>
    </dsp:sp>
    <dsp:sp modelId="{4D675664-D443-40EE-9806-10373027A1DE}">
      <dsp:nvSpPr>
        <dsp:cNvPr id="0" name=""/>
        <dsp:cNvSpPr/>
      </dsp:nvSpPr>
      <dsp:spPr>
        <a:xfrm>
          <a:off x="3863209" y="249683"/>
          <a:ext cx="659378" cy="6593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D71C4-D9F8-42BD-807E-D7CB2AA1E897}">
      <dsp:nvSpPr>
        <dsp:cNvPr id="0" name=""/>
        <dsp:cNvSpPr/>
      </dsp:nvSpPr>
      <dsp:spPr>
        <a:xfrm>
          <a:off x="3737266" y="1021000"/>
          <a:ext cx="1883939" cy="28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MX" sz="1800" b="1" kern="1200"/>
            <a:t>El  aprendizaje:</a:t>
          </a:r>
          <a:endParaRPr lang="en-US" sz="1800" kern="1200" dirty="0"/>
        </a:p>
      </dsp:txBody>
      <dsp:txXfrm>
        <a:off x="3737266" y="1021000"/>
        <a:ext cx="1883939" cy="282590"/>
      </dsp:txXfrm>
    </dsp:sp>
    <dsp:sp modelId="{A2DC70BF-A3C1-4BC6-B979-AC86C0DF8E74}">
      <dsp:nvSpPr>
        <dsp:cNvPr id="0" name=""/>
        <dsp:cNvSpPr/>
      </dsp:nvSpPr>
      <dsp:spPr>
        <a:xfrm>
          <a:off x="3342515" y="2184322"/>
          <a:ext cx="2986967" cy="121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s-MX" sz="1700" kern="1200" dirty="0"/>
            <a:t>A través  de :</a:t>
          </a:r>
        </a:p>
        <a:p>
          <a:pPr marL="0" lvl="0" indent="0" algn="l" defTabSz="755650">
            <a:lnSpc>
              <a:spcPct val="100000"/>
            </a:lnSpc>
            <a:spcBef>
              <a:spcPct val="0"/>
            </a:spcBef>
            <a:spcAft>
              <a:spcPct val="35000"/>
            </a:spcAft>
            <a:buNone/>
          </a:pPr>
          <a:r>
            <a:rPr lang="es-MX" sz="1700" b="1" kern="1200" dirty="0"/>
            <a:t>-interacciones entre el docente y el estudiante,</a:t>
          </a:r>
        </a:p>
        <a:p>
          <a:pPr marL="0" lvl="0" indent="0" algn="l" defTabSz="755650">
            <a:lnSpc>
              <a:spcPct val="100000"/>
            </a:lnSpc>
            <a:spcBef>
              <a:spcPct val="0"/>
            </a:spcBef>
            <a:spcAft>
              <a:spcPct val="35000"/>
            </a:spcAft>
            <a:buNone/>
          </a:pPr>
          <a:r>
            <a:rPr lang="es-MX" sz="1700" b="1" kern="1200" dirty="0"/>
            <a:t>- uso de metodologías </a:t>
          </a:r>
          <a:r>
            <a:rPr lang="es-MX" sz="1700" kern="1200" dirty="0"/>
            <a:t>para señalar de manera explícita la forma de leer información localizada e inferencias globales de un texto escrito.</a:t>
          </a:r>
        </a:p>
        <a:p>
          <a:pPr marL="0" lvl="0" indent="0" algn="l" defTabSz="755650">
            <a:lnSpc>
              <a:spcPct val="100000"/>
            </a:lnSpc>
            <a:spcBef>
              <a:spcPct val="0"/>
            </a:spcBef>
            <a:spcAft>
              <a:spcPct val="35000"/>
            </a:spcAft>
            <a:buNone/>
          </a:pPr>
          <a:r>
            <a:rPr lang="es-MX" sz="1700" kern="1200" dirty="0"/>
            <a:t>- la retroalimentación para el </a:t>
          </a:r>
          <a:r>
            <a:rPr lang="es-MX" sz="1700" b="1" kern="1200" dirty="0"/>
            <a:t>autoconcepto y la motivación.</a:t>
          </a:r>
        </a:p>
        <a:p>
          <a:pPr marL="0" lvl="0" indent="0" algn="l" defTabSz="755650">
            <a:lnSpc>
              <a:spcPct val="100000"/>
            </a:lnSpc>
            <a:spcBef>
              <a:spcPct val="0"/>
            </a:spcBef>
            <a:spcAft>
              <a:spcPct val="35000"/>
            </a:spcAft>
            <a:buNone/>
          </a:pPr>
          <a:r>
            <a:rPr lang="es-MX" sz="1700" b="1" kern="1200" dirty="0"/>
            <a:t> </a:t>
          </a:r>
          <a:r>
            <a:rPr lang="es-MX" sz="1000" kern="1200" dirty="0"/>
            <a:t>(Gutiérrez y Salmerón, 2012; </a:t>
          </a:r>
          <a:r>
            <a:rPr lang="es-MX" sz="1000" kern="1200" dirty="0" err="1"/>
            <a:t>Lihong</a:t>
          </a:r>
          <a:r>
            <a:rPr lang="es-MX" sz="1000" kern="1200" dirty="0"/>
            <a:t> et al., 2022; </a:t>
          </a:r>
          <a:r>
            <a:rPr lang="es-MX" sz="1000" kern="1200" dirty="0" err="1"/>
            <a:t>Winstone</a:t>
          </a:r>
          <a:r>
            <a:rPr lang="es-MX" sz="1000" kern="1200" dirty="0"/>
            <a:t> &amp; </a:t>
          </a:r>
          <a:r>
            <a:rPr lang="es-MX" sz="1000" kern="1200" dirty="0" err="1"/>
            <a:t>Carless</a:t>
          </a:r>
          <a:r>
            <a:rPr lang="es-MX" sz="1000" kern="1200" dirty="0"/>
            <a:t>, 2019).</a:t>
          </a:r>
          <a:endParaRPr lang="en-US" sz="1000" kern="1200" dirty="0"/>
        </a:p>
      </dsp:txBody>
      <dsp:txXfrm>
        <a:off x="3342515" y="2184322"/>
        <a:ext cx="2986967" cy="1218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633EE-8206-4907-8153-6676570DCD4E}">
      <dsp:nvSpPr>
        <dsp:cNvPr id="0" name=""/>
        <dsp:cNvSpPr/>
      </dsp:nvSpPr>
      <dsp:spPr>
        <a:xfrm>
          <a:off x="0" y="2284"/>
          <a:ext cx="6263640" cy="11579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8D530-FC9D-4B76-8556-553D394E9A85}">
      <dsp:nvSpPr>
        <dsp:cNvPr id="0" name=""/>
        <dsp:cNvSpPr/>
      </dsp:nvSpPr>
      <dsp:spPr>
        <a:xfrm>
          <a:off x="350270" y="262816"/>
          <a:ext cx="636855" cy="6368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CFF588-F45D-40C6-87BE-542764F21ACD}">
      <dsp:nvSpPr>
        <dsp:cNvPr id="0" name=""/>
        <dsp:cNvSpPr/>
      </dsp:nvSpPr>
      <dsp:spPr>
        <a:xfrm>
          <a:off x="1337397" y="22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s-MX" sz="2200" kern="1200"/>
            <a:t>En función del lector.</a:t>
          </a:r>
          <a:endParaRPr lang="en-US" sz="2200" kern="1200"/>
        </a:p>
      </dsp:txBody>
      <dsp:txXfrm>
        <a:off x="1337397" y="2284"/>
        <a:ext cx="4926242" cy="1157919"/>
      </dsp:txXfrm>
    </dsp:sp>
    <dsp:sp modelId="{75657676-F785-431F-923C-05937E6F3744}">
      <dsp:nvSpPr>
        <dsp:cNvPr id="0" name=""/>
        <dsp:cNvSpPr/>
      </dsp:nvSpPr>
      <dsp:spPr>
        <a:xfrm>
          <a:off x="0" y="1449684"/>
          <a:ext cx="6263640" cy="11579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C44AE-95A7-4282-99DB-1306BB68FC1F}">
      <dsp:nvSpPr>
        <dsp:cNvPr id="0" name=""/>
        <dsp:cNvSpPr/>
      </dsp:nvSpPr>
      <dsp:spPr>
        <a:xfrm>
          <a:off x="350270" y="1710216"/>
          <a:ext cx="636855" cy="636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E0D853-5F12-4810-974B-D62325531D38}">
      <dsp:nvSpPr>
        <dsp:cNvPr id="0" name=""/>
        <dsp:cNvSpPr/>
      </dsp:nvSpPr>
      <dsp:spPr>
        <a:xfrm>
          <a:off x="1337397" y="1449684"/>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s-MX" sz="2200" kern="1200"/>
            <a:t>En función del texto. </a:t>
          </a:r>
          <a:endParaRPr lang="en-US" sz="2200" kern="1200"/>
        </a:p>
      </dsp:txBody>
      <dsp:txXfrm>
        <a:off x="1337397" y="1449684"/>
        <a:ext cx="4926242" cy="1157919"/>
      </dsp:txXfrm>
    </dsp:sp>
    <dsp:sp modelId="{09B67637-9838-4077-941D-161489519396}">
      <dsp:nvSpPr>
        <dsp:cNvPr id="0" name=""/>
        <dsp:cNvSpPr/>
      </dsp:nvSpPr>
      <dsp:spPr>
        <a:xfrm>
          <a:off x="0" y="2897083"/>
          <a:ext cx="6263640" cy="11579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70441-978C-4868-B38B-D424B693116F}">
      <dsp:nvSpPr>
        <dsp:cNvPr id="0" name=""/>
        <dsp:cNvSpPr/>
      </dsp:nvSpPr>
      <dsp:spPr>
        <a:xfrm>
          <a:off x="350270" y="3157615"/>
          <a:ext cx="636855" cy="636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4C9852-60EB-4102-9B2D-CA819DE66803}">
      <dsp:nvSpPr>
        <dsp:cNvPr id="0" name=""/>
        <dsp:cNvSpPr/>
      </dsp:nvSpPr>
      <dsp:spPr>
        <a:xfrm>
          <a:off x="1337397" y="28970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977900">
            <a:lnSpc>
              <a:spcPct val="90000"/>
            </a:lnSpc>
            <a:spcBef>
              <a:spcPct val="0"/>
            </a:spcBef>
            <a:spcAft>
              <a:spcPct val="35000"/>
            </a:spcAft>
            <a:buNone/>
          </a:pPr>
          <a:r>
            <a:rPr lang="es-MX" sz="2200" kern="1200" dirty="0"/>
            <a:t>En función del contexto.</a:t>
          </a:r>
          <a:endParaRPr lang="en-US" sz="2200" kern="1200" dirty="0"/>
        </a:p>
      </dsp:txBody>
      <dsp:txXfrm>
        <a:off x="1337397" y="2897083"/>
        <a:ext cx="4926242" cy="1157919"/>
      </dsp:txXfrm>
    </dsp:sp>
    <dsp:sp modelId="{7D83CB93-3C38-4039-967C-91BE14329305}">
      <dsp:nvSpPr>
        <dsp:cNvPr id="0" name=""/>
        <dsp:cNvSpPr/>
      </dsp:nvSpPr>
      <dsp:spPr>
        <a:xfrm>
          <a:off x="0" y="4346764"/>
          <a:ext cx="6263640" cy="115791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5A3C4680-BEDF-4748-A4E8-AC2765F58B9E}">
      <dsp:nvSpPr>
        <dsp:cNvPr id="0" name=""/>
        <dsp:cNvSpPr/>
      </dsp:nvSpPr>
      <dsp:spPr>
        <a:xfrm flipH="1" flipV="1">
          <a:off x="563314" y="4780950"/>
          <a:ext cx="210767" cy="284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7527B8-265A-4FC9-A286-66237EF38F7E}">
      <dsp:nvSpPr>
        <dsp:cNvPr id="0" name=""/>
        <dsp:cNvSpPr/>
      </dsp:nvSpPr>
      <dsp:spPr>
        <a:xfrm>
          <a:off x="1337397" y="4344483"/>
          <a:ext cx="4926242" cy="115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47" tIns="122547" rIns="122547" bIns="122547"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tx1"/>
              </a:solidFill>
            </a:rPr>
            <a:t>(</a:t>
          </a:r>
          <a:r>
            <a:rPr lang="en-US" sz="1200" kern="1200" dirty="0">
              <a:solidFill>
                <a:schemeClr val="tx1"/>
              </a:solidFill>
            </a:rPr>
            <a:t>Duke, N. &amp; Pearson, P.,2008</a:t>
          </a:r>
          <a:r>
            <a:rPr lang="es-MX" sz="1200" kern="1200" dirty="0">
              <a:solidFill>
                <a:schemeClr val="tx1"/>
              </a:solidFill>
            </a:rPr>
            <a:t>Blasco-Serrano, 2018; </a:t>
          </a:r>
          <a:r>
            <a:rPr lang="es-MX" sz="1200" kern="1200" dirty="0" err="1">
              <a:solidFill>
                <a:schemeClr val="tx1"/>
              </a:solidFill>
            </a:rPr>
            <a:t>Wigfield</a:t>
          </a:r>
          <a:r>
            <a:rPr lang="es-MX" sz="1200" kern="1200" dirty="0">
              <a:solidFill>
                <a:schemeClr val="tx1"/>
              </a:solidFill>
            </a:rPr>
            <a:t>, A. et al.2016; Wolters, C.A., et al. 2017).</a:t>
          </a:r>
          <a:endParaRPr lang="en-US" sz="1200" kern="1200" dirty="0">
            <a:solidFill>
              <a:schemeClr val="tx1"/>
            </a:solidFill>
          </a:endParaRPr>
        </a:p>
      </dsp:txBody>
      <dsp:txXfrm>
        <a:off x="1337397" y="4344483"/>
        <a:ext cx="4926242" cy="11579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56924-3D12-3B98-BFC4-9EF8DABF44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7E6212D-D192-D73B-A9F2-DB3243E9B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3845332-0B07-ECAD-D625-B8B477076B6D}"/>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78B3A46B-55EE-C103-538A-7F3A32C6C2F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D31EBCF-FF35-1EC0-FDA8-E71EF1478D13}"/>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73675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F5872-087B-24CE-0DC3-E1D7A804FA7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6C5A2CE-C4E2-B253-B0CF-7C3F8C4C12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D98315-9383-0F53-6476-BA3E7F1856FF}"/>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177BCF8E-F899-27C7-5984-9AEDD7532E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85E2970-7217-3EAC-E8E2-24D09CE6E37D}"/>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265967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93426D-0577-3204-2727-CFFD66BFCC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4AE952F-E1EB-2505-9772-6E0C2865CEA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0F1F5AD-02DA-AAFF-5136-6B8180E02470}"/>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672EAD3D-98E3-324A-68B7-DAF19A3092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D5FF758-FEEE-1DD1-105B-9DF2079AA104}"/>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82738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566B8-774E-F93F-4AF1-79ED756FAB3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9192241-9034-E569-962B-3C30220423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614106D-FF4B-96AE-B679-0797494B0547}"/>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6D5CC5E2-B6AB-A58C-5298-12027C58787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D7E76C4-52AD-36AA-8C73-28CD64155D16}"/>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272738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091E4-0A46-9F5A-E7A5-FCAF6311B8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113B7D9-F45C-E437-2EA1-D6DA09925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492D52-2F51-1231-A07F-4D44F14EA272}"/>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E3FD1FE2-D218-3F52-ECDC-C45DE26B1D7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DBE3A0F-9893-6F79-FA4D-514D9E2DD9E8}"/>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169349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B531A-7357-2D7C-51A1-F6410FEFD80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0A34F2-02A1-29F9-03D8-267A10AEFA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EDE5AD4F-E98A-A6F4-F1A5-73A31A9982F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420111D-4526-7EF5-0B1B-096A15337776}"/>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6" name="Marcador de pie de página 5">
            <a:extLst>
              <a:ext uri="{FF2B5EF4-FFF2-40B4-BE49-F238E27FC236}">
                <a16:creationId xmlns:a16="http://schemas.microsoft.com/office/drawing/2014/main" id="{C2371239-CB24-31E1-D373-DED2A05E419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D11D727-BB1A-95E7-E40C-7E7E205601B4}"/>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341470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084B0-B805-2A84-6665-5018C4192E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02AE4F3-9CD0-403D-E249-F06A5372A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08ED79-A6C0-2D49-2904-9071EC1E26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159399C-CC5E-907E-3CC1-B119C4230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1A8E28-3B70-82E9-243A-4E3A51DF55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73C69A4-8CFA-C16C-1B93-3773EAEB9C05}"/>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8" name="Marcador de pie de página 7">
            <a:extLst>
              <a:ext uri="{FF2B5EF4-FFF2-40B4-BE49-F238E27FC236}">
                <a16:creationId xmlns:a16="http://schemas.microsoft.com/office/drawing/2014/main" id="{93651F4C-94C1-9E8F-9A6F-D91B97188E7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D46F341-3450-168A-4EC8-F39763A4DBDA}"/>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10403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5812B-0408-09AD-A4AA-493AB9C01CC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F38F289-C7A4-F585-C4E6-AAA6205C5CFF}"/>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4" name="Marcador de pie de página 3">
            <a:extLst>
              <a:ext uri="{FF2B5EF4-FFF2-40B4-BE49-F238E27FC236}">
                <a16:creationId xmlns:a16="http://schemas.microsoft.com/office/drawing/2014/main" id="{EEBEA73B-6957-205F-2502-2702F008FAE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4C00D0FB-C543-4A24-7410-1CF59DD7F73B}"/>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220263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BD1A1D-BDFC-7E24-612D-91AFA2732C81}"/>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3" name="Marcador de pie de página 2">
            <a:extLst>
              <a:ext uri="{FF2B5EF4-FFF2-40B4-BE49-F238E27FC236}">
                <a16:creationId xmlns:a16="http://schemas.microsoft.com/office/drawing/2014/main" id="{32144AB2-2A5B-FF06-6380-7C037B51457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F590321-535F-3896-A088-2002A7D8BF73}"/>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222613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7E3B7-E32E-445E-A6E7-A03AD68FAA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706B7BB-D2FB-9950-FB26-6D30F5BBD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06F74E47-671E-69BA-E88F-2BDEF148F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B7ECC8-DD23-1153-CD15-E0F6E28FF5D3}"/>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6" name="Marcador de pie de página 5">
            <a:extLst>
              <a:ext uri="{FF2B5EF4-FFF2-40B4-BE49-F238E27FC236}">
                <a16:creationId xmlns:a16="http://schemas.microsoft.com/office/drawing/2014/main" id="{40B51969-B7D7-2A8D-B594-44DCF202FDB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51E1AE2-59A0-80A5-89A7-402803494958}"/>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107546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AAFC8-3A20-6AE1-8FE5-44FCCE170C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1823DBF3-B6AA-B28E-A6A0-C74414879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6C3A442-FA06-592F-262A-DA5FC010A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D0A2B5-8DE5-CFB8-4850-3D23F39BEE46}"/>
              </a:ext>
            </a:extLst>
          </p:cNvPr>
          <p:cNvSpPr>
            <a:spLocks noGrp="1"/>
          </p:cNvSpPr>
          <p:nvPr>
            <p:ph type="dt" sz="half" idx="10"/>
          </p:nvPr>
        </p:nvSpPr>
        <p:spPr/>
        <p:txBody>
          <a:bodyPr/>
          <a:lstStyle/>
          <a:p>
            <a:fld id="{C26E288A-6DCC-415B-986D-3E36A7C50232}" type="datetimeFigureOut">
              <a:rPr lang="es-CL" smtClean="0"/>
              <a:t>05-07-2023</a:t>
            </a:fld>
            <a:endParaRPr lang="es-CL"/>
          </a:p>
        </p:txBody>
      </p:sp>
      <p:sp>
        <p:nvSpPr>
          <p:cNvPr id="6" name="Marcador de pie de página 5">
            <a:extLst>
              <a:ext uri="{FF2B5EF4-FFF2-40B4-BE49-F238E27FC236}">
                <a16:creationId xmlns:a16="http://schemas.microsoft.com/office/drawing/2014/main" id="{A7E12361-9C1A-C651-3A80-2AAFD0373AD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F0628C8-E1BF-D8E2-E32A-2E3F2B4C7FC6}"/>
              </a:ext>
            </a:extLst>
          </p:cNvPr>
          <p:cNvSpPr>
            <a:spLocks noGrp="1"/>
          </p:cNvSpPr>
          <p:nvPr>
            <p:ph type="sldNum" sz="quarter" idx="12"/>
          </p:nvPr>
        </p:nvSpPr>
        <p:spPr/>
        <p:txBody>
          <a:bodyPr/>
          <a:lstStyle/>
          <a:p>
            <a:fld id="{69385A00-A82A-4C17-AD27-21F7899C7D3F}" type="slidenum">
              <a:rPr lang="es-CL" smtClean="0"/>
              <a:t>‹Nº›</a:t>
            </a:fld>
            <a:endParaRPr lang="es-CL"/>
          </a:p>
        </p:txBody>
      </p:sp>
    </p:spTree>
    <p:extLst>
      <p:ext uri="{BB962C8B-B14F-4D97-AF65-F5344CB8AC3E}">
        <p14:creationId xmlns:p14="http://schemas.microsoft.com/office/powerpoint/2010/main" val="37036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F20642-55FD-1DD7-04EE-E09F364FD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5749327-8B92-FC62-F627-D1BF9A7177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934EF13-DDF8-E4C7-E809-BDFBB3506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E288A-6DCC-415B-986D-3E36A7C50232}" type="datetimeFigureOut">
              <a:rPr lang="es-CL" smtClean="0"/>
              <a:t>05-07-2023</a:t>
            </a:fld>
            <a:endParaRPr lang="es-CL"/>
          </a:p>
        </p:txBody>
      </p:sp>
      <p:sp>
        <p:nvSpPr>
          <p:cNvPr id="5" name="Marcador de pie de página 4">
            <a:extLst>
              <a:ext uri="{FF2B5EF4-FFF2-40B4-BE49-F238E27FC236}">
                <a16:creationId xmlns:a16="http://schemas.microsoft.com/office/drawing/2014/main" id="{8BE23040-A0FE-47FF-78AF-EDCF2CAF0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84FD241-AB11-41AF-7444-41F70B4AE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85A00-A82A-4C17-AD27-21F7899C7D3F}" type="slidenum">
              <a:rPr lang="es-CL" smtClean="0"/>
              <a:t>‹Nº›</a:t>
            </a:fld>
            <a:endParaRPr lang="es-CL"/>
          </a:p>
        </p:txBody>
      </p:sp>
    </p:spTree>
    <p:extLst>
      <p:ext uri="{BB962C8B-B14F-4D97-AF65-F5344CB8AC3E}">
        <p14:creationId xmlns:p14="http://schemas.microsoft.com/office/powerpoint/2010/main" val="58506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9E1DD49-137D-1681-6901-FA6DF67D8B65}"/>
              </a:ext>
            </a:extLst>
          </p:cNvPr>
          <p:cNvPicPr>
            <a:picLocks noChangeAspect="1"/>
          </p:cNvPicPr>
          <p:nvPr/>
        </p:nvPicPr>
        <p:blipFill rotWithShape="1">
          <a:blip r:embed="rId2"/>
          <a:srcRect t="10735" r="1" b="8489"/>
          <a:stretch/>
        </p:blipFill>
        <p:spPr>
          <a:xfrm>
            <a:off x="621675" y="623282"/>
            <a:ext cx="4030914" cy="2764577"/>
          </a:xfrm>
          <a:prstGeom prst="rect">
            <a:avLst/>
          </a:prstGeom>
        </p:spPr>
      </p:pic>
      <p:pic>
        <p:nvPicPr>
          <p:cNvPr id="13" name="Picture 4" descr="Cuadros de diálogo verdes">
            <a:extLst>
              <a:ext uri="{FF2B5EF4-FFF2-40B4-BE49-F238E27FC236}">
                <a16:creationId xmlns:a16="http://schemas.microsoft.com/office/drawing/2014/main" id="{C6F41CF0-3F1D-F79D-A2E5-BF1EA10BF279}"/>
              </a:ext>
            </a:extLst>
          </p:cNvPr>
          <p:cNvPicPr>
            <a:picLocks noChangeAspect="1"/>
          </p:cNvPicPr>
          <p:nvPr/>
        </p:nvPicPr>
        <p:blipFill rotWithShape="1">
          <a:blip r:embed="rId3"/>
          <a:srcRect t="9308" r="4" b="8347"/>
          <a:stretch/>
        </p:blipFill>
        <p:spPr>
          <a:xfrm>
            <a:off x="621675" y="3466572"/>
            <a:ext cx="4032621" cy="2764578"/>
          </a:xfrm>
          <a:prstGeom prst="rect">
            <a:avLst/>
          </a:prstGeom>
        </p:spPr>
      </p:pic>
      <p:sp>
        <p:nvSpPr>
          <p:cNvPr id="78" name="Right Triangle 7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7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8B1141-9473-325A-26FF-AF5DF9D77BEE}"/>
              </a:ext>
            </a:extLst>
          </p:cNvPr>
          <p:cNvSpPr>
            <a:spLocks noGrp="1"/>
          </p:cNvSpPr>
          <p:nvPr>
            <p:ph type="ctrTitle"/>
          </p:nvPr>
        </p:nvSpPr>
        <p:spPr>
          <a:xfrm>
            <a:off x="5465658" y="1188636"/>
            <a:ext cx="5679861" cy="2672163"/>
          </a:xfrm>
        </p:spPr>
        <p:txBody>
          <a:bodyPr vert="horz" lIns="91440" tIns="45720" rIns="91440" bIns="45720" rtlCol="0" anchor="ctr">
            <a:normAutofit/>
          </a:bodyPr>
          <a:lstStyle/>
          <a:p>
            <a:r>
              <a:rPr lang="en-US" sz="2400" b="1" kern="1200" dirty="0" err="1">
                <a:solidFill>
                  <a:schemeClr val="tx1"/>
                </a:solidFill>
                <a:latin typeface="+mj-lt"/>
                <a:ea typeface="+mj-ea"/>
                <a:cs typeface="+mj-cs"/>
              </a:rPr>
              <a:t>Trigésimo</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Congreso</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Internacional</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sobre</a:t>
            </a:r>
            <a:r>
              <a:rPr lang="en-US" sz="2400" b="1" kern="1200" dirty="0">
                <a:solidFill>
                  <a:schemeClr val="tx1"/>
                </a:solidFill>
                <a:latin typeface="+mj-lt"/>
                <a:ea typeface="+mj-ea"/>
                <a:cs typeface="+mj-cs"/>
              </a:rPr>
              <a:t> </a:t>
            </a:r>
            <a:r>
              <a:rPr lang="en-US" sz="2400" b="1" kern="1200" dirty="0" err="1">
                <a:solidFill>
                  <a:schemeClr val="tx1"/>
                </a:solidFill>
                <a:latin typeface="+mj-lt"/>
                <a:ea typeface="+mj-ea"/>
                <a:cs typeface="+mj-cs"/>
              </a:rPr>
              <a:t>Aprendizaje</a:t>
            </a: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UNIVERSIDAD DE SAO PAULO</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b="1" kern="1200" dirty="0">
                <a:solidFill>
                  <a:schemeClr val="tx1"/>
                </a:solidFill>
                <a:latin typeface="+mj-lt"/>
                <a:ea typeface="+mj-ea"/>
                <a:cs typeface="+mj-cs"/>
              </a:rPr>
              <a:t>ROL DE LA RETROALIMENTACIÓN EN LA COMPRENSIÓN DE TEXTOS ESCRITOS. </a:t>
            </a:r>
          </a:p>
        </p:txBody>
      </p:sp>
      <p:sp>
        <p:nvSpPr>
          <p:cNvPr id="3" name="Subtítulo 2">
            <a:extLst>
              <a:ext uri="{FF2B5EF4-FFF2-40B4-BE49-F238E27FC236}">
                <a16:creationId xmlns:a16="http://schemas.microsoft.com/office/drawing/2014/main" id="{5419BF5D-3E40-2103-B3EE-E3EF719FE03C}"/>
              </a:ext>
            </a:extLst>
          </p:cNvPr>
          <p:cNvSpPr>
            <a:spLocks noGrp="1"/>
          </p:cNvSpPr>
          <p:nvPr>
            <p:ph type="subTitle" idx="1"/>
          </p:nvPr>
        </p:nvSpPr>
        <p:spPr>
          <a:xfrm>
            <a:off x="6461760" y="4094480"/>
            <a:ext cx="3621354" cy="1438275"/>
          </a:xfrm>
        </p:spPr>
        <p:txBody>
          <a:bodyPr vert="horz" lIns="91440" tIns="45720" rIns="91440" bIns="45720" rtlCol="0" anchor="t">
            <a:normAutofit fontScale="85000" lnSpcReduction="10000"/>
          </a:bodyPr>
          <a:lstStyle/>
          <a:p>
            <a:r>
              <a:rPr lang="en-US" dirty="0" err="1"/>
              <a:t>Expositora</a:t>
            </a:r>
            <a:r>
              <a:rPr lang="en-US" dirty="0"/>
              <a:t> : Dra. Valeria Quiroz</a:t>
            </a:r>
          </a:p>
          <a:p>
            <a:r>
              <a:rPr lang="en-US" dirty="0"/>
              <a:t>Universidad de </a:t>
            </a:r>
            <a:r>
              <a:rPr lang="en-US" dirty="0" err="1"/>
              <a:t>los</a:t>
            </a:r>
            <a:r>
              <a:rPr lang="en-US" dirty="0"/>
              <a:t> Andes. Chile</a:t>
            </a:r>
          </a:p>
          <a:p>
            <a:r>
              <a:rPr lang="en-US" dirty="0"/>
              <a:t>Julio de 2023</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39880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ight Triangle 3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1A1479-C0F9-4D0F-10B5-8CC6618DF96F}"/>
              </a:ext>
            </a:extLst>
          </p:cNvPr>
          <p:cNvSpPr>
            <a:spLocks noGrp="1"/>
          </p:cNvSpPr>
          <p:nvPr>
            <p:ph type="title"/>
          </p:nvPr>
        </p:nvSpPr>
        <p:spPr>
          <a:xfrm>
            <a:off x="8026203" y="1443390"/>
            <a:ext cx="3268216" cy="3405880"/>
          </a:xfrm>
        </p:spPr>
        <p:txBody>
          <a:bodyPr>
            <a:normAutofit/>
          </a:bodyPr>
          <a:lstStyle/>
          <a:p>
            <a:r>
              <a:rPr lang="es-MX" sz="4000" dirty="0"/>
              <a:t>Metodología</a:t>
            </a:r>
            <a:br>
              <a:rPr lang="es-MX" sz="4700" dirty="0"/>
            </a:br>
            <a:endParaRPr lang="es-CL" sz="4700" dirty="0"/>
          </a:p>
        </p:txBody>
      </p:sp>
      <p:sp>
        <p:nvSpPr>
          <p:cNvPr id="3" name="Marcador de contenido 2">
            <a:extLst>
              <a:ext uri="{FF2B5EF4-FFF2-40B4-BE49-F238E27FC236}">
                <a16:creationId xmlns:a16="http://schemas.microsoft.com/office/drawing/2014/main" id="{DDDA916C-7299-C7D1-2257-63ED343AACEA}"/>
              </a:ext>
            </a:extLst>
          </p:cNvPr>
          <p:cNvSpPr>
            <a:spLocks noGrp="1"/>
          </p:cNvSpPr>
          <p:nvPr>
            <p:ph idx="1"/>
          </p:nvPr>
        </p:nvSpPr>
        <p:spPr>
          <a:xfrm>
            <a:off x="641773" y="750013"/>
            <a:ext cx="6765893" cy="5393933"/>
          </a:xfrm>
        </p:spPr>
        <p:txBody>
          <a:bodyPr anchor="ctr">
            <a:normAutofit lnSpcReduction="10000"/>
          </a:bodyPr>
          <a:lstStyle/>
          <a:p>
            <a:pPr algn="just"/>
            <a:endParaRPr lang="es-MX" sz="2000" dirty="0"/>
          </a:p>
          <a:p>
            <a:pPr algn="just"/>
            <a:r>
              <a:rPr lang="es-MX" sz="2000" dirty="0"/>
              <a:t>La revisión realizada tuvo por objetivo indagar en las investigaciones generadas desde el año 2007 hasta el año 2022, sobre la relación entre la retroalimentación y la comprensión de textos escritos en niveles de educación primaria. </a:t>
            </a:r>
          </a:p>
          <a:p>
            <a:pPr algn="just"/>
            <a:endParaRPr lang="es-MX" sz="2000" dirty="0"/>
          </a:p>
          <a:p>
            <a:pPr algn="just"/>
            <a:r>
              <a:rPr lang="es-MX" sz="2000" dirty="0"/>
              <a:t>Se realizó una búsqueda en artículos académicos publicados en revistas científicas y a partir de las palabras claves: comprensión de lectura y retroalimentación, en bases de datos EDUCATION DATA BASE (ProQuest), SCOPUS, SCIELO y GOOGLE SCHOLAR alcanzando un cuerpo de 50 artículos de investigación desde el ámbito de lengua española e inglesa.</a:t>
            </a:r>
          </a:p>
          <a:p>
            <a:pPr algn="just"/>
            <a:endParaRPr lang="es-MX" sz="2000" dirty="0"/>
          </a:p>
          <a:p>
            <a:pPr algn="just"/>
            <a:r>
              <a:rPr lang="es-MX" sz="2000" dirty="0"/>
              <a:t>Se sostiene como hipótesis que la mayoría de los estudios arrojarían una correlación significativa entre la retroalimentación y la mejora cuantificable de la comprensión de textos escritos.</a:t>
            </a:r>
          </a:p>
          <a:p>
            <a:endParaRPr lang="es-MX" sz="1300" dirty="0"/>
          </a:p>
          <a:p>
            <a:endParaRPr lang="es-CL" sz="1300" dirty="0"/>
          </a:p>
        </p:txBody>
      </p:sp>
    </p:spTree>
    <p:extLst>
      <p:ext uri="{BB962C8B-B14F-4D97-AF65-F5344CB8AC3E}">
        <p14:creationId xmlns:p14="http://schemas.microsoft.com/office/powerpoint/2010/main" val="146549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186F40-4D9C-85AF-824A-2D8DFD71D48C}"/>
              </a:ext>
            </a:extLst>
          </p:cNvPr>
          <p:cNvSpPr>
            <a:spLocks noGrp="1"/>
          </p:cNvSpPr>
          <p:nvPr>
            <p:ph type="title"/>
          </p:nvPr>
        </p:nvSpPr>
        <p:spPr>
          <a:xfrm>
            <a:off x="1080714" y="1230747"/>
            <a:ext cx="3291840" cy="4480726"/>
          </a:xfrm>
        </p:spPr>
        <p:txBody>
          <a:bodyPr>
            <a:normAutofit/>
          </a:bodyPr>
          <a:lstStyle/>
          <a:p>
            <a:pPr algn="r"/>
            <a:r>
              <a:rPr lang="es-MX" sz="3600" dirty="0"/>
              <a:t>Los </a:t>
            </a:r>
            <a:r>
              <a:rPr lang="es-MX" sz="4000" dirty="0"/>
              <a:t>criterios</a:t>
            </a:r>
            <a:r>
              <a:rPr lang="es-MX" sz="3600" dirty="0"/>
              <a:t> de selección  </a:t>
            </a:r>
            <a:br>
              <a:rPr lang="es-MX" sz="3600" dirty="0"/>
            </a:br>
            <a:endParaRPr lang="es-CL" sz="3600" dirty="0"/>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8865643A-B8A0-78B7-7D43-B2328E089742}"/>
              </a:ext>
            </a:extLst>
          </p:cNvPr>
          <p:cNvGraphicFramePr>
            <a:graphicFrameLocks noGrp="1"/>
          </p:cNvGraphicFramePr>
          <p:nvPr>
            <p:ph idx="1"/>
            <p:extLst>
              <p:ext uri="{D42A27DB-BD31-4B8C-83A1-F6EECF244321}">
                <p14:modId xmlns:p14="http://schemas.microsoft.com/office/powerpoint/2010/main" val="1393698972"/>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1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EA0382-CDAE-DD2F-46B6-203DB40A099D}"/>
              </a:ext>
            </a:extLst>
          </p:cNvPr>
          <p:cNvSpPr>
            <a:spLocks noGrp="1"/>
          </p:cNvSpPr>
          <p:nvPr>
            <p:ph type="title"/>
          </p:nvPr>
        </p:nvSpPr>
        <p:spPr>
          <a:xfrm>
            <a:off x="1006900" y="1188637"/>
            <a:ext cx="3057101" cy="4480726"/>
          </a:xfrm>
        </p:spPr>
        <p:txBody>
          <a:bodyPr>
            <a:normAutofit/>
          </a:bodyPr>
          <a:lstStyle/>
          <a:p>
            <a:pPr algn="r"/>
            <a:r>
              <a:rPr lang="es-MX" sz="4100"/>
              <a:t>Distribución por país de artículos identificados</a:t>
            </a:r>
            <a:endParaRPr lang="es-CL" sz="4100"/>
          </a:p>
        </p:txBody>
      </p:sp>
      <p:cxnSp>
        <p:nvCxnSpPr>
          <p:cNvPr id="26" name="Straight Connector 2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456F93A9-9180-7362-202D-2F379FD3FFAE}"/>
              </a:ext>
            </a:extLst>
          </p:cNvPr>
          <p:cNvGraphicFramePr>
            <a:graphicFrameLocks noGrp="1"/>
          </p:cNvGraphicFramePr>
          <p:nvPr>
            <p:ph idx="1"/>
            <p:extLst>
              <p:ext uri="{D42A27DB-BD31-4B8C-83A1-F6EECF244321}">
                <p14:modId xmlns:p14="http://schemas.microsoft.com/office/powerpoint/2010/main" val="3042889578"/>
              </p:ext>
            </p:extLst>
          </p:nvPr>
        </p:nvGraphicFramePr>
        <p:xfrm>
          <a:off x="5244592" y="1188637"/>
          <a:ext cx="4895787" cy="4480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3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0549FFA0-9AF0-7F0F-8046-330B06E3185A}"/>
              </a:ext>
            </a:extLst>
          </p:cNvPr>
          <p:cNvPicPr>
            <a:picLocks noChangeAspect="1"/>
          </p:cNvPicPr>
          <p:nvPr/>
        </p:nvPicPr>
        <p:blipFill>
          <a:blip r:embed="rId2"/>
          <a:stretch>
            <a:fillRect/>
          </a:stretch>
        </p:blipFill>
        <p:spPr>
          <a:xfrm>
            <a:off x="621675" y="2671046"/>
            <a:ext cx="5474323" cy="1512339"/>
          </a:xfrm>
          <a:prstGeom prst="rect">
            <a:avLst/>
          </a:prstGeom>
        </p:spPr>
      </p:pic>
      <p:sp>
        <p:nvSpPr>
          <p:cNvPr id="31" name="Right Triangle 3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2C67B6-CEC0-4AF7-1A1F-BD2292F3AAC4}"/>
              </a:ext>
            </a:extLst>
          </p:cNvPr>
          <p:cNvSpPr>
            <a:spLocks noGrp="1"/>
          </p:cNvSpPr>
          <p:nvPr>
            <p:ph type="title"/>
          </p:nvPr>
        </p:nvSpPr>
        <p:spPr>
          <a:xfrm>
            <a:off x="6889833" y="1188637"/>
            <a:ext cx="4218138" cy="1597228"/>
          </a:xfrm>
        </p:spPr>
        <p:txBody>
          <a:bodyPr vert="horz" lIns="91440" tIns="45720" rIns="91440" bIns="45720" rtlCol="0">
            <a:normAutofit/>
          </a:bodyPr>
          <a:lstStyle/>
          <a:p>
            <a:r>
              <a:rPr lang="en-US" sz="5400" kern="1200">
                <a:latin typeface="+mj-lt"/>
                <a:ea typeface="+mj-ea"/>
                <a:cs typeface="+mj-cs"/>
              </a:rPr>
              <a:t>Matriz de análisis</a:t>
            </a:r>
          </a:p>
        </p:txBody>
      </p:sp>
      <p:sp>
        <p:nvSpPr>
          <p:cNvPr id="26" name="Content Placeholder 25">
            <a:extLst>
              <a:ext uri="{FF2B5EF4-FFF2-40B4-BE49-F238E27FC236}">
                <a16:creationId xmlns:a16="http://schemas.microsoft.com/office/drawing/2014/main" id="{DC57D7FC-39C6-111B-B71B-7D2FAFF6891A}"/>
              </a:ext>
            </a:extLst>
          </p:cNvPr>
          <p:cNvSpPr>
            <a:spLocks noGrp="1"/>
          </p:cNvSpPr>
          <p:nvPr>
            <p:ph idx="1"/>
          </p:nvPr>
        </p:nvSpPr>
        <p:spPr>
          <a:xfrm>
            <a:off x="6889832" y="2998278"/>
            <a:ext cx="4114773" cy="1893762"/>
          </a:xfrm>
        </p:spPr>
        <p:txBody>
          <a:bodyPr anchor="t">
            <a:normAutofit/>
          </a:bodyPr>
          <a:lstStyle/>
          <a:p>
            <a:endParaRPr lang="en-US" sz="2000" dirty="0"/>
          </a:p>
        </p:txBody>
      </p:sp>
    </p:spTree>
    <p:extLst>
      <p:ext uri="{BB962C8B-B14F-4D97-AF65-F5344CB8AC3E}">
        <p14:creationId xmlns:p14="http://schemas.microsoft.com/office/powerpoint/2010/main" val="39510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ight Triangle 3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C2D2D6-960B-979D-82DE-744B8048F85D}"/>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kern="1200">
                <a:solidFill>
                  <a:schemeClr val="tx1"/>
                </a:solidFill>
                <a:latin typeface="+mj-lt"/>
                <a:ea typeface="+mj-ea"/>
                <a:cs typeface="+mj-cs"/>
              </a:rPr>
              <a:t>RESULTADOS</a:t>
            </a:r>
          </a:p>
        </p:txBody>
      </p:sp>
      <p:pic>
        <p:nvPicPr>
          <p:cNvPr id="5" name="Marcador de contenido 4" descr="Presentación con organigrama contorno">
            <a:extLst>
              <a:ext uri="{FF2B5EF4-FFF2-40B4-BE49-F238E27FC236}">
                <a16:creationId xmlns:a16="http://schemas.microsoft.com/office/drawing/2014/main" id="{82ED8393-7507-3939-EB55-8DD1A621644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5377" y="1266742"/>
            <a:ext cx="4306998" cy="4306998"/>
          </a:xfrm>
          <a:prstGeom prst="rect">
            <a:avLst/>
          </a:prstGeom>
        </p:spPr>
      </p:pic>
    </p:spTree>
    <p:extLst>
      <p:ext uri="{BB962C8B-B14F-4D97-AF65-F5344CB8AC3E}">
        <p14:creationId xmlns:p14="http://schemas.microsoft.com/office/powerpoint/2010/main" val="29423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8EFCD7-072B-9A39-19EA-C6DCE30CCE91}"/>
              </a:ext>
            </a:extLst>
          </p:cNvPr>
          <p:cNvSpPr>
            <a:spLocks noGrp="1"/>
          </p:cNvSpPr>
          <p:nvPr>
            <p:ph type="title"/>
          </p:nvPr>
        </p:nvSpPr>
        <p:spPr>
          <a:xfrm>
            <a:off x="1171073" y="1396686"/>
            <a:ext cx="3493393" cy="4064628"/>
          </a:xfrm>
        </p:spPr>
        <p:txBody>
          <a:bodyPr>
            <a:normAutofit/>
          </a:bodyPr>
          <a:lstStyle/>
          <a:p>
            <a:r>
              <a:rPr lang="es-MX" sz="3100" dirty="0">
                <a:solidFill>
                  <a:srgbClr val="FFFFFF"/>
                </a:solidFill>
              </a:rPr>
              <a:t>1.Concepto de retroalimentación para la comprensión de textos</a:t>
            </a:r>
            <a:br>
              <a:rPr lang="es-MX" sz="3100" dirty="0">
                <a:solidFill>
                  <a:srgbClr val="FFFFFF"/>
                </a:solidFill>
              </a:rPr>
            </a:br>
            <a:endParaRPr lang="es-CL" sz="3100" dirty="0">
              <a:solidFill>
                <a:srgbClr val="FFFFFF"/>
              </a:solidFill>
            </a:endParaRP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1" name="Marcador de contenido 2">
            <a:extLst>
              <a:ext uri="{FF2B5EF4-FFF2-40B4-BE49-F238E27FC236}">
                <a16:creationId xmlns:a16="http://schemas.microsoft.com/office/drawing/2014/main" id="{B213CDB0-F82D-2EDF-B6B6-A5A3D4C9E583}"/>
              </a:ext>
            </a:extLst>
          </p:cNvPr>
          <p:cNvGraphicFramePr>
            <a:graphicFrameLocks noGrp="1"/>
          </p:cNvGraphicFramePr>
          <p:nvPr>
            <p:ph idx="1"/>
            <p:extLst>
              <p:ext uri="{D42A27DB-BD31-4B8C-83A1-F6EECF244321}">
                <p14:modId xmlns:p14="http://schemas.microsoft.com/office/powerpoint/2010/main" val="3853005331"/>
              </p:ext>
            </p:extLst>
          </p:nvPr>
        </p:nvGraphicFramePr>
        <p:xfrm>
          <a:off x="5370153" y="1526033"/>
          <a:ext cx="6332658" cy="461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31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A6C250-0540-C243-C008-ADB70A785137}"/>
              </a:ext>
            </a:extLst>
          </p:cNvPr>
          <p:cNvSpPr>
            <a:spLocks noGrp="1"/>
          </p:cNvSpPr>
          <p:nvPr>
            <p:ph type="title"/>
          </p:nvPr>
        </p:nvSpPr>
        <p:spPr>
          <a:xfrm>
            <a:off x="1171074" y="1396686"/>
            <a:ext cx="3240506" cy="4064628"/>
          </a:xfrm>
        </p:spPr>
        <p:txBody>
          <a:bodyPr>
            <a:normAutofit/>
          </a:bodyPr>
          <a:lstStyle/>
          <a:p>
            <a:r>
              <a:rPr lang="es-MX" sz="3100" dirty="0">
                <a:solidFill>
                  <a:srgbClr val="FFFFFF"/>
                </a:solidFill>
              </a:rPr>
              <a:t>2.Relación entre retroalimentación y la  comprensión de lectura</a:t>
            </a:r>
            <a:br>
              <a:rPr lang="es-MX" sz="3100" dirty="0">
                <a:solidFill>
                  <a:srgbClr val="FFFFFF"/>
                </a:solidFill>
              </a:rPr>
            </a:br>
            <a:endParaRPr lang="es-CL" sz="3100" dirty="0">
              <a:solidFill>
                <a:srgbClr val="FFFFFF"/>
              </a:solidFill>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09B7E695-A95D-59D4-4644-C60E84CFECA8}"/>
              </a:ext>
            </a:extLst>
          </p:cNvPr>
          <p:cNvSpPr>
            <a:spLocks noGrp="1"/>
          </p:cNvSpPr>
          <p:nvPr>
            <p:ph idx="1"/>
          </p:nvPr>
        </p:nvSpPr>
        <p:spPr>
          <a:xfrm>
            <a:off x="5370153" y="1526033"/>
            <a:ext cx="5536397" cy="3935281"/>
          </a:xfrm>
        </p:spPr>
        <p:txBody>
          <a:bodyPr>
            <a:normAutofit/>
          </a:bodyPr>
          <a:lstStyle/>
          <a:p>
            <a:pPr>
              <a:buFont typeface="Wingdings" panose="05000000000000000000" pitchFamily="2" charset="2"/>
              <a:buChar char="Ø"/>
            </a:pPr>
            <a:r>
              <a:rPr lang="es-MX" sz="2000" b="1" dirty="0"/>
              <a:t>El profesor. </a:t>
            </a:r>
          </a:p>
          <a:p>
            <a:pPr>
              <a:buFont typeface="Wingdings" panose="05000000000000000000" pitchFamily="2" charset="2"/>
              <a:buChar char="Ø"/>
            </a:pPr>
            <a:r>
              <a:rPr lang="es-MX" sz="2000" b="1" dirty="0"/>
              <a:t>La metacognición</a:t>
            </a:r>
            <a:r>
              <a:rPr lang="es-MX" sz="2000" dirty="0"/>
              <a:t>. </a:t>
            </a:r>
          </a:p>
          <a:p>
            <a:pPr>
              <a:buFont typeface="Wingdings" panose="05000000000000000000" pitchFamily="2" charset="2"/>
              <a:buChar char="Ø"/>
            </a:pPr>
            <a:r>
              <a:rPr lang="es-MX" sz="2000" b="1" dirty="0"/>
              <a:t>La tarea</a:t>
            </a:r>
            <a:r>
              <a:rPr lang="es-MX" sz="2000" dirty="0"/>
              <a:t>. </a:t>
            </a:r>
          </a:p>
          <a:p>
            <a:pPr>
              <a:buFont typeface="Wingdings" panose="05000000000000000000" pitchFamily="2" charset="2"/>
              <a:buChar char="Ø"/>
            </a:pPr>
            <a:r>
              <a:rPr lang="es-MX" sz="2000" b="1" dirty="0"/>
              <a:t>Uso de estrategia</a:t>
            </a:r>
            <a:r>
              <a:rPr lang="es-MX" sz="2000" dirty="0"/>
              <a:t>. </a:t>
            </a:r>
          </a:p>
          <a:p>
            <a:pPr>
              <a:buFont typeface="Wingdings" panose="05000000000000000000" pitchFamily="2" charset="2"/>
              <a:buChar char="Ø"/>
            </a:pPr>
            <a:r>
              <a:rPr lang="es-MX" sz="2000" b="1" dirty="0"/>
              <a:t>El autoconcepto y la motivación. </a:t>
            </a:r>
          </a:p>
          <a:p>
            <a:pPr marL="0" indent="0">
              <a:buNone/>
            </a:pPr>
            <a:endParaRPr lang="es-MX" sz="1300" dirty="0"/>
          </a:p>
          <a:p>
            <a:pPr marL="0" indent="0">
              <a:buNone/>
            </a:pPr>
            <a:endParaRPr lang="es-MX" sz="1300" dirty="0"/>
          </a:p>
          <a:p>
            <a:pPr marL="0" indent="0">
              <a:buNone/>
            </a:pPr>
            <a:endParaRPr lang="es-MX" sz="1300" dirty="0"/>
          </a:p>
          <a:p>
            <a:pPr marL="0" indent="0">
              <a:buNone/>
            </a:pPr>
            <a:r>
              <a:rPr lang="es-MX" sz="1300" dirty="0"/>
              <a:t>(Molina et al.2018; Blasco- Serrano et al., 2019; </a:t>
            </a:r>
            <a:r>
              <a:rPr lang="es-MX" sz="1300" dirty="0" err="1"/>
              <a:t>Gentrup</a:t>
            </a:r>
            <a:r>
              <a:rPr lang="es-MX" sz="1300" dirty="0"/>
              <a:t> et al., 2020; Blasco- Serrano et al.,2019; Vallarino, 2015; Lee et al, 2010; </a:t>
            </a:r>
            <a:r>
              <a:rPr lang="es-MX" sz="1300" dirty="0" err="1"/>
              <a:t>Groff</a:t>
            </a:r>
            <a:r>
              <a:rPr lang="es-MX" sz="1300" dirty="0"/>
              <a:t>, 2014; Brooks et al, 2019; Swart, 2022; Molina et al. 2018; </a:t>
            </a:r>
            <a:r>
              <a:rPr lang="es-MX" sz="1300" dirty="0" err="1"/>
              <a:t>Butcher</a:t>
            </a:r>
            <a:r>
              <a:rPr lang="es-MX" sz="1300" dirty="0"/>
              <a:t>, K. &amp; </a:t>
            </a:r>
            <a:r>
              <a:rPr lang="es-MX" sz="1300" dirty="0" err="1"/>
              <a:t>Kintsch</a:t>
            </a:r>
            <a:r>
              <a:rPr lang="es-MX" sz="1300" dirty="0"/>
              <a:t>, W., 2013; Lee et al, 2010; </a:t>
            </a:r>
            <a:r>
              <a:rPr lang="es-MX" sz="1300" dirty="0" err="1"/>
              <a:t>Lihong</a:t>
            </a:r>
            <a:r>
              <a:rPr lang="es-MX" sz="1300" dirty="0"/>
              <a:t> et al. 2022; Duke, N. &amp; Pearson, P.,2008). . </a:t>
            </a:r>
          </a:p>
          <a:p>
            <a:endParaRPr lang="es-CL" sz="1300" dirty="0"/>
          </a:p>
        </p:txBody>
      </p:sp>
    </p:spTree>
    <p:extLst>
      <p:ext uri="{BB962C8B-B14F-4D97-AF65-F5344CB8AC3E}">
        <p14:creationId xmlns:p14="http://schemas.microsoft.com/office/powerpoint/2010/main" val="184599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7CAC90-3365-5D64-6BCD-E4D6BBE06F95}"/>
              </a:ext>
            </a:extLst>
          </p:cNvPr>
          <p:cNvSpPr>
            <a:spLocks noGrp="1"/>
          </p:cNvSpPr>
          <p:nvPr>
            <p:ph type="title"/>
          </p:nvPr>
        </p:nvSpPr>
        <p:spPr>
          <a:xfrm>
            <a:off x="1171074" y="1396686"/>
            <a:ext cx="3240506" cy="4064628"/>
          </a:xfrm>
        </p:spPr>
        <p:txBody>
          <a:bodyPr>
            <a:normAutofit/>
          </a:bodyPr>
          <a:lstStyle/>
          <a:p>
            <a:r>
              <a:rPr lang="es-MX" sz="2800" dirty="0">
                <a:solidFill>
                  <a:srgbClr val="FFFFFF"/>
                </a:solidFill>
              </a:rPr>
              <a:t>3.Retroalimentación para la comprensión de lectura en contextos de clases presenciales</a:t>
            </a:r>
            <a:br>
              <a:rPr lang="es-MX" sz="2800" dirty="0">
                <a:solidFill>
                  <a:srgbClr val="FFFFFF"/>
                </a:solidFill>
              </a:rPr>
            </a:br>
            <a:endParaRPr lang="es-CL" sz="2800" dirty="0">
              <a:solidFill>
                <a:srgbClr val="FFFFFF"/>
              </a:solidFill>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5112B22-98D7-D9C2-6462-69709925E548}"/>
              </a:ext>
            </a:extLst>
          </p:cNvPr>
          <p:cNvSpPr>
            <a:spLocks noGrp="1"/>
          </p:cNvSpPr>
          <p:nvPr>
            <p:ph idx="1"/>
          </p:nvPr>
        </p:nvSpPr>
        <p:spPr>
          <a:xfrm>
            <a:off x="5093466" y="2310343"/>
            <a:ext cx="6836572" cy="4941297"/>
          </a:xfrm>
        </p:spPr>
        <p:txBody>
          <a:bodyPr>
            <a:normAutofit fontScale="92500" lnSpcReduction="10000"/>
          </a:bodyPr>
          <a:lstStyle/>
          <a:p>
            <a:pPr marL="0" indent="0">
              <a:buNone/>
            </a:pPr>
            <a:endParaRPr lang="es-MX" sz="1600" b="1" dirty="0"/>
          </a:p>
          <a:p>
            <a:pPr marL="0" indent="0">
              <a:buNone/>
            </a:pPr>
            <a:endParaRPr lang="es-MX" sz="1600" b="1" dirty="0"/>
          </a:p>
          <a:p>
            <a:pPr marL="0" indent="0" algn="just">
              <a:buNone/>
            </a:pPr>
            <a:r>
              <a:rPr lang="es-MX" sz="2000" dirty="0"/>
              <a:t>Ofrece oportunidades para </a:t>
            </a:r>
            <a:r>
              <a:rPr lang="es-MX" sz="2000" b="1" dirty="0"/>
              <a:t>una metacognición explícita y la autorregulación por parte del estudiante. </a:t>
            </a:r>
            <a:r>
              <a:rPr lang="es-MX" sz="2000" dirty="0"/>
              <a:t>Además,  otorga posibilidades de experimentar de variadas</a:t>
            </a:r>
            <a:r>
              <a:rPr lang="es-MX" sz="2000" b="1" dirty="0"/>
              <a:t> estrategias </a:t>
            </a:r>
            <a:r>
              <a:rPr lang="es-MX" sz="2000" dirty="0"/>
              <a:t>según cada estudiante y usar los comentarios con prácticas apropiadas. </a:t>
            </a:r>
          </a:p>
          <a:p>
            <a:pPr marL="0" indent="0" algn="just">
              <a:buNone/>
            </a:pPr>
            <a:endParaRPr lang="es-MX" sz="2000" dirty="0"/>
          </a:p>
          <a:p>
            <a:pPr marL="0" indent="0" algn="just">
              <a:buNone/>
            </a:pPr>
            <a:r>
              <a:rPr lang="es-MX" sz="2000" dirty="0"/>
              <a:t>Al </a:t>
            </a:r>
            <a:r>
              <a:rPr lang="es-MX" sz="2000" b="1" dirty="0"/>
              <a:t>docente le permite además ajustar el lenguaje y la ejemplificación </a:t>
            </a:r>
            <a:r>
              <a:rPr lang="es-MX" sz="2000" dirty="0"/>
              <a:t>asegurándose que la retroalimentación haya sido comprendida y aplicada por el estudiante, pues puede interactuar con el estudiante más directamente. Por último, el </a:t>
            </a:r>
            <a:r>
              <a:rPr lang="es-MX" sz="2000" b="1" dirty="0"/>
              <a:t>diálogo favorece el desarrollo de un autoconcepto positivo de la lectura y a la motivación.</a:t>
            </a:r>
          </a:p>
          <a:p>
            <a:endParaRPr lang="es-MX" sz="1600" dirty="0"/>
          </a:p>
          <a:p>
            <a:endParaRPr lang="es-MX" sz="1200" dirty="0"/>
          </a:p>
          <a:p>
            <a:pPr marL="0" indent="0" algn="r">
              <a:buNone/>
            </a:pPr>
            <a:r>
              <a:rPr lang="es-MX" sz="1400" dirty="0"/>
              <a:t> (</a:t>
            </a:r>
            <a:r>
              <a:rPr lang="en-US" sz="1400" dirty="0"/>
              <a:t>Duke, N. &amp; Pearson, P.,2008</a:t>
            </a:r>
            <a:r>
              <a:rPr lang="es-MX" sz="1400" dirty="0"/>
              <a:t>Blasco-Serrano, 2018; </a:t>
            </a:r>
            <a:r>
              <a:rPr lang="es-MX" sz="1400" dirty="0" err="1"/>
              <a:t>Wigfield</a:t>
            </a:r>
            <a:r>
              <a:rPr lang="es-MX" sz="1400" dirty="0"/>
              <a:t>, A. et al.2016; Wolters, C.A., et al. 2017).</a:t>
            </a:r>
          </a:p>
          <a:p>
            <a:endParaRPr lang="es-CL" sz="700" dirty="0"/>
          </a:p>
        </p:txBody>
      </p:sp>
      <p:pic>
        <p:nvPicPr>
          <p:cNvPr id="2050" name="Picture 2" descr="Resultado de imagen de CLASE">
            <a:extLst>
              <a:ext uri="{FF2B5EF4-FFF2-40B4-BE49-F238E27FC236}">
                <a16:creationId xmlns:a16="http://schemas.microsoft.com/office/drawing/2014/main" id="{C58E497A-8FA0-33A6-9EA4-EA7020A51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952" y="316171"/>
            <a:ext cx="2897859" cy="21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6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DBA7D6-E776-B912-0D91-9D39B2C5535A}"/>
              </a:ext>
            </a:extLst>
          </p:cNvPr>
          <p:cNvSpPr>
            <a:spLocks noGrp="1"/>
          </p:cNvSpPr>
          <p:nvPr>
            <p:ph type="title"/>
          </p:nvPr>
        </p:nvSpPr>
        <p:spPr>
          <a:xfrm>
            <a:off x="838200" y="557189"/>
            <a:ext cx="3374136" cy="5567891"/>
          </a:xfrm>
        </p:spPr>
        <p:txBody>
          <a:bodyPr>
            <a:normAutofit/>
          </a:bodyPr>
          <a:lstStyle/>
          <a:p>
            <a:r>
              <a:rPr lang="es-MX" sz="3300"/>
              <a:t>Tipos de retroalimentación para la comprensión de lectura</a:t>
            </a:r>
            <a:br>
              <a:rPr lang="es-MX" sz="3300"/>
            </a:br>
            <a:endParaRPr lang="es-CL" sz="3300"/>
          </a:p>
        </p:txBody>
      </p:sp>
      <p:graphicFrame>
        <p:nvGraphicFramePr>
          <p:cNvPr id="32" name="Marcador de contenido 2">
            <a:extLst>
              <a:ext uri="{FF2B5EF4-FFF2-40B4-BE49-F238E27FC236}">
                <a16:creationId xmlns:a16="http://schemas.microsoft.com/office/drawing/2014/main" id="{30EB6893-80E6-C756-B688-596B2ED3D573}"/>
              </a:ext>
            </a:extLst>
          </p:cNvPr>
          <p:cNvGraphicFramePr>
            <a:graphicFrameLocks noGrp="1"/>
          </p:cNvGraphicFramePr>
          <p:nvPr>
            <p:ph idx="1"/>
            <p:extLst>
              <p:ext uri="{D42A27DB-BD31-4B8C-83A1-F6EECF244321}">
                <p14:modId xmlns:p14="http://schemas.microsoft.com/office/powerpoint/2010/main" val="16905577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6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E576A3-AED2-7B06-C627-C23E234A24D3}"/>
              </a:ext>
            </a:extLst>
          </p:cNvPr>
          <p:cNvSpPr>
            <a:spLocks noGrp="1"/>
          </p:cNvSpPr>
          <p:nvPr>
            <p:ph type="title"/>
          </p:nvPr>
        </p:nvSpPr>
        <p:spPr>
          <a:xfrm>
            <a:off x="1171074" y="1396686"/>
            <a:ext cx="3678328" cy="4064628"/>
          </a:xfrm>
        </p:spPr>
        <p:txBody>
          <a:bodyPr>
            <a:normAutofit/>
          </a:bodyPr>
          <a:lstStyle/>
          <a:p>
            <a:r>
              <a:rPr lang="es-MX" sz="3100" dirty="0">
                <a:solidFill>
                  <a:srgbClr val="FFFFFF"/>
                </a:solidFill>
              </a:rPr>
              <a:t>4. Retroalimentación para la comprensión de lectura en contexto de clases en línea</a:t>
            </a:r>
            <a:br>
              <a:rPr lang="es-MX" sz="3100" dirty="0">
                <a:solidFill>
                  <a:srgbClr val="FFFFFF"/>
                </a:solidFill>
              </a:rPr>
            </a:br>
            <a:endParaRPr lang="es-CL" sz="3100" dirty="0">
              <a:solidFill>
                <a:srgbClr val="FFFFFF"/>
              </a:solidFill>
            </a:endParaRPr>
          </a:p>
        </p:txBody>
      </p:sp>
      <p:sp>
        <p:nvSpPr>
          <p:cNvPr id="25" name="Arc 2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24884424-7808-5076-E037-CBE693056E06}"/>
              </a:ext>
            </a:extLst>
          </p:cNvPr>
          <p:cNvSpPr>
            <a:spLocks noGrp="1"/>
          </p:cNvSpPr>
          <p:nvPr>
            <p:ph idx="1"/>
          </p:nvPr>
        </p:nvSpPr>
        <p:spPr>
          <a:xfrm>
            <a:off x="5370153" y="1119031"/>
            <a:ext cx="6072027" cy="4619938"/>
          </a:xfrm>
        </p:spPr>
        <p:txBody>
          <a:bodyPr>
            <a:normAutofit/>
          </a:bodyPr>
          <a:lstStyle/>
          <a:p>
            <a:pPr algn="just"/>
            <a:endParaRPr lang="es-MX" sz="1600" dirty="0"/>
          </a:p>
          <a:p>
            <a:pPr algn="just"/>
            <a:r>
              <a:rPr lang="es-MX" sz="2000" dirty="0"/>
              <a:t>La retroalimentación en programas de comprensión de lectura en línea tradicionalmente ha estado basada en </a:t>
            </a:r>
            <a:r>
              <a:rPr lang="es-MX" sz="2000" b="1" dirty="0"/>
              <a:t>la recompensa</a:t>
            </a:r>
            <a:r>
              <a:rPr lang="es-MX" sz="2000" dirty="0"/>
              <a:t>.  </a:t>
            </a:r>
          </a:p>
          <a:p>
            <a:pPr marL="0" indent="0" algn="just">
              <a:buNone/>
            </a:pPr>
            <a:endParaRPr lang="es-MX" sz="2000" dirty="0"/>
          </a:p>
          <a:p>
            <a:pPr marL="0" indent="0" algn="just">
              <a:buNone/>
            </a:pPr>
            <a:endParaRPr lang="es-MX" sz="2000" dirty="0"/>
          </a:p>
          <a:p>
            <a:pPr algn="just"/>
            <a:r>
              <a:rPr lang="es-MX" sz="2000" b="1" dirty="0"/>
              <a:t>La lógica </a:t>
            </a:r>
            <a:r>
              <a:rPr lang="es-MX" sz="2000" dirty="0"/>
              <a:t>es avanzar en el programa de aprendizaje dado el acierto a la respuesta correcta, y repetir la respuesta si ésta es incorrecta.</a:t>
            </a:r>
          </a:p>
          <a:p>
            <a:pPr algn="just"/>
            <a:endParaRPr lang="es-MX" sz="1800" dirty="0"/>
          </a:p>
          <a:p>
            <a:endParaRPr lang="es-CL" sz="700" dirty="0"/>
          </a:p>
        </p:txBody>
      </p:sp>
      <p:pic>
        <p:nvPicPr>
          <p:cNvPr id="3074" name="Picture 2" descr="Resultado de imagen de CLASE VIRTUAL  DE LECTURA">
            <a:extLst>
              <a:ext uri="{FF2B5EF4-FFF2-40B4-BE49-F238E27FC236}">
                <a16:creationId xmlns:a16="http://schemas.microsoft.com/office/drawing/2014/main" id="{D0D46B72-D78F-3F87-E21A-8A3EDD66C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969" y="4463966"/>
            <a:ext cx="3120099" cy="231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35">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ight Triangle 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0FC290-CF63-01F7-698E-D0B8454AEE16}"/>
              </a:ext>
            </a:extLst>
          </p:cNvPr>
          <p:cNvSpPr>
            <a:spLocks noGrp="1"/>
          </p:cNvSpPr>
          <p:nvPr>
            <p:ph type="title"/>
          </p:nvPr>
        </p:nvSpPr>
        <p:spPr>
          <a:xfrm>
            <a:off x="1006900" y="1188637"/>
            <a:ext cx="3141430" cy="4480726"/>
          </a:xfrm>
        </p:spPr>
        <p:txBody>
          <a:bodyPr>
            <a:normAutofit/>
          </a:bodyPr>
          <a:lstStyle/>
          <a:p>
            <a:pPr algn="r"/>
            <a:r>
              <a:rPr lang="es-MX" sz="4100"/>
              <a:t>Presentación</a:t>
            </a:r>
            <a:endParaRPr lang="es-CL" sz="4100" dirty="0"/>
          </a:p>
        </p:txBody>
      </p:sp>
      <p:cxnSp>
        <p:nvCxnSpPr>
          <p:cNvPr id="42" name="Straight Connector 4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214DFCE-E691-6EBD-2411-5FF2C95170CB}"/>
              </a:ext>
            </a:extLst>
          </p:cNvPr>
          <p:cNvSpPr>
            <a:spLocks noGrp="1"/>
          </p:cNvSpPr>
          <p:nvPr>
            <p:ph idx="1"/>
          </p:nvPr>
        </p:nvSpPr>
        <p:spPr>
          <a:xfrm>
            <a:off x="5138927" y="1338729"/>
            <a:ext cx="5720855" cy="4180542"/>
          </a:xfrm>
        </p:spPr>
        <p:txBody>
          <a:bodyPr anchor="ctr">
            <a:normAutofit/>
          </a:bodyPr>
          <a:lstStyle/>
          <a:p>
            <a:pPr marL="0" indent="0" algn="just">
              <a:buNone/>
            </a:pPr>
            <a:r>
              <a:rPr lang="es-MX" sz="2000" dirty="0"/>
              <a:t>En el contexto del estudio “Mejorando la comprensión, vocabulario e interés por la lectura”  del Centro de Investigación e Innovación en Lectura (CIIL) de la Universidad de los Andes de Chile,  se realiza este estudio que tiene por propósito presentar una revisión de la literatura en el campo de la enseñanza de la comprensión de textos escritos, en específico, pesquisar investigaciones y estudios realizados durante los últimos 15 años que traten la relación entre la retroalimentación y la comprensión de lectura en niveles de educación primaria. </a:t>
            </a:r>
            <a:endParaRPr lang="es-CL" sz="2000" dirty="0"/>
          </a:p>
        </p:txBody>
      </p:sp>
    </p:spTree>
    <p:extLst>
      <p:ext uri="{BB962C8B-B14F-4D97-AF65-F5344CB8AC3E}">
        <p14:creationId xmlns:p14="http://schemas.microsoft.com/office/powerpoint/2010/main" val="245136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2">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85B7D0-D0DA-3BAE-5C73-1E880D060B14}"/>
              </a:ext>
            </a:extLst>
          </p:cNvPr>
          <p:cNvSpPr>
            <a:spLocks noGrp="1"/>
          </p:cNvSpPr>
          <p:nvPr>
            <p:ph type="title"/>
          </p:nvPr>
        </p:nvSpPr>
        <p:spPr>
          <a:xfrm>
            <a:off x="1006900" y="1188637"/>
            <a:ext cx="3141430" cy="4480726"/>
          </a:xfrm>
        </p:spPr>
        <p:txBody>
          <a:bodyPr>
            <a:normAutofit/>
          </a:bodyPr>
          <a:lstStyle/>
          <a:p>
            <a:pPr algn="r"/>
            <a:r>
              <a:rPr lang="es-MX" sz="3100" dirty="0"/>
              <a:t>Retroalimentación eficaz para la comprensión de lectura en contextos virtuales:</a:t>
            </a:r>
            <a:br>
              <a:rPr lang="es-MX" sz="3100" dirty="0"/>
            </a:br>
            <a:endParaRPr lang="es-CL" sz="3100" dirty="0"/>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DFDE78F-E6F0-58DA-E4FB-24A8DDFBB87E}"/>
              </a:ext>
            </a:extLst>
          </p:cNvPr>
          <p:cNvSpPr>
            <a:spLocks noGrp="1"/>
          </p:cNvSpPr>
          <p:nvPr>
            <p:ph idx="1"/>
          </p:nvPr>
        </p:nvSpPr>
        <p:spPr>
          <a:xfrm>
            <a:off x="5138928" y="1338729"/>
            <a:ext cx="5710582" cy="4180542"/>
          </a:xfrm>
        </p:spPr>
        <p:txBody>
          <a:bodyPr anchor="ctr">
            <a:normAutofit/>
          </a:bodyPr>
          <a:lstStyle/>
          <a:p>
            <a:pPr marL="0" indent="0">
              <a:buNone/>
            </a:pPr>
            <a:r>
              <a:rPr lang="es-MX" sz="2200" dirty="0"/>
              <a:t> </a:t>
            </a:r>
          </a:p>
          <a:p>
            <a:pPr lvl="1" algn="just"/>
            <a:r>
              <a:rPr lang="es-MX" sz="2200" dirty="0"/>
              <a:t>La </a:t>
            </a:r>
            <a:r>
              <a:rPr lang="es-MX" sz="2200" b="1" dirty="0"/>
              <a:t>retroalimentación  específica </a:t>
            </a:r>
            <a:r>
              <a:rPr lang="es-MX" sz="2200" dirty="0"/>
              <a:t>de uso de información (Llorens, et al., 2015). </a:t>
            </a:r>
          </a:p>
          <a:p>
            <a:pPr lvl="1" algn="just"/>
            <a:endParaRPr lang="es-MX" sz="2200" dirty="0"/>
          </a:p>
          <a:p>
            <a:pPr lvl="1" algn="just"/>
            <a:r>
              <a:rPr lang="es-MX" sz="2200" b="1" dirty="0"/>
              <a:t>La interacción </a:t>
            </a:r>
            <a:r>
              <a:rPr lang="es-MX" sz="2200" dirty="0"/>
              <a:t>que se realiza en estos contextos de cursos en línea (Philip, 2008) o en tutorías computarizadas como es el caso del programa </a:t>
            </a:r>
            <a:r>
              <a:rPr lang="es-MX" sz="2200" dirty="0" err="1"/>
              <a:t>TuinLEC</a:t>
            </a:r>
            <a:r>
              <a:rPr lang="es-MX" sz="2200" dirty="0"/>
              <a:t> (Llorens, 2016). </a:t>
            </a:r>
          </a:p>
          <a:p>
            <a:endParaRPr lang="es-CL" sz="2200" dirty="0"/>
          </a:p>
        </p:txBody>
      </p:sp>
    </p:spTree>
    <p:extLst>
      <p:ext uri="{BB962C8B-B14F-4D97-AF65-F5344CB8AC3E}">
        <p14:creationId xmlns:p14="http://schemas.microsoft.com/office/powerpoint/2010/main" val="319145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DDE7AA-5BB5-2EE3-1791-A5BDC87CB925}"/>
              </a:ext>
            </a:extLst>
          </p:cNvPr>
          <p:cNvSpPr>
            <a:spLocks noGrp="1"/>
          </p:cNvSpPr>
          <p:nvPr>
            <p:ph type="title"/>
          </p:nvPr>
        </p:nvSpPr>
        <p:spPr>
          <a:xfrm>
            <a:off x="1077133" y="598204"/>
            <a:ext cx="9984615" cy="1597228"/>
          </a:xfrm>
        </p:spPr>
        <p:txBody>
          <a:bodyPr>
            <a:normAutofit/>
          </a:bodyPr>
          <a:lstStyle/>
          <a:p>
            <a:r>
              <a:rPr lang="es-MX" sz="4000" dirty="0"/>
              <a:t>Retroalimentación en línea durante la pandemia</a:t>
            </a:r>
            <a:endParaRPr lang="es-CL" sz="4000" dirty="0"/>
          </a:p>
        </p:txBody>
      </p:sp>
      <p:pic>
        <p:nvPicPr>
          <p:cNvPr id="5" name="Imagen 4">
            <a:extLst>
              <a:ext uri="{FF2B5EF4-FFF2-40B4-BE49-F238E27FC236}">
                <a16:creationId xmlns:a16="http://schemas.microsoft.com/office/drawing/2014/main" id="{EE994BE3-D28D-0C40-D7DC-2D7ED2B29B63}"/>
              </a:ext>
            </a:extLst>
          </p:cNvPr>
          <p:cNvPicPr>
            <a:picLocks noChangeAspect="1"/>
          </p:cNvPicPr>
          <p:nvPr/>
        </p:nvPicPr>
        <p:blipFill rotWithShape="1">
          <a:blip r:embed="rId2"/>
          <a:srcRect l="24222"/>
          <a:stretch/>
        </p:blipFill>
        <p:spPr>
          <a:xfrm>
            <a:off x="1123357" y="3018327"/>
            <a:ext cx="3533985" cy="2728198"/>
          </a:xfrm>
          <a:prstGeom prst="rect">
            <a:avLst/>
          </a:prstGeom>
        </p:spPr>
      </p:pic>
      <p:sp>
        <p:nvSpPr>
          <p:cNvPr id="3" name="Marcador de contenido 2">
            <a:extLst>
              <a:ext uri="{FF2B5EF4-FFF2-40B4-BE49-F238E27FC236}">
                <a16:creationId xmlns:a16="http://schemas.microsoft.com/office/drawing/2014/main" id="{287B1D5A-A092-837E-E054-B755A2D49A3B}"/>
              </a:ext>
            </a:extLst>
          </p:cNvPr>
          <p:cNvSpPr>
            <a:spLocks noGrp="1"/>
          </p:cNvSpPr>
          <p:nvPr>
            <p:ph idx="1"/>
          </p:nvPr>
        </p:nvSpPr>
        <p:spPr>
          <a:xfrm>
            <a:off x="5138924" y="2594344"/>
            <a:ext cx="6099689" cy="3132132"/>
          </a:xfrm>
        </p:spPr>
        <p:txBody>
          <a:bodyPr anchor="t">
            <a:normAutofit fontScale="85000" lnSpcReduction="20000"/>
          </a:bodyPr>
          <a:lstStyle/>
          <a:p>
            <a:r>
              <a:rPr lang="es-MX" sz="2000" dirty="0"/>
              <a:t>Existe investigación reciente sobre los efectos de la pandemia en los docentes respecto a la forma de retroalimentar con uso de tecnología.</a:t>
            </a:r>
          </a:p>
          <a:p>
            <a:endParaRPr lang="es-MX" sz="2000" dirty="0"/>
          </a:p>
          <a:p>
            <a:r>
              <a:rPr lang="es-MX" sz="2000" dirty="0"/>
              <a:t> Por medio de un análisis cualitativo detectan tres cambios en la práctica de retroalimentación de los docentes: </a:t>
            </a:r>
          </a:p>
          <a:p>
            <a:endParaRPr lang="es-MX" sz="2000" dirty="0"/>
          </a:p>
          <a:p>
            <a:pPr lvl="1"/>
            <a:r>
              <a:rPr lang="es-MX" sz="2000" b="1" dirty="0"/>
              <a:t>conciencia de la naturaleza relacional de la retroalimentación.</a:t>
            </a:r>
          </a:p>
          <a:p>
            <a:pPr lvl="1"/>
            <a:r>
              <a:rPr lang="es-MX" sz="2000" b="1" dirty="0"/>
              <a:t>mayor retroalimentación emocional. </a:t>
            </a:r>
          </a:p>
          <a:p>
            <a:pPr lvl="1"/>
            <a:r>
              <a:rPr lang="es-MX" sz="2000" b="1" dirty="0"/>
              <a:t> mantención de una concepción de retroalimentación como transmisión de información.</a:t>
            </a:r>
          </a:p>
          <a:p>
            <a:pPr marL="914400" lvl="2" indent="0">
              <a:buNone/>
            </a:pPr>
            <a:r>
              <a:rPr lang="es-MX" b="1" dirty="0"/>
              <a:t>		                       </a:t>
            </a:r>
            <a:r>
              <a:rPr lang="es-MX" dirty="0"/>
              <a:t>(</a:t>
            </a:r>
            <a:r>
              <a:rPr lang="es-MX" dirty="0" err="1"/>
              <a:t>Jiang</a:t>
            </a:r>
            <a:r>
              <a:rPr lang="es-MX" dirty="0"/>
              <a:t> &amp; </a:t>
            </a:r>
            <a:r>
              <a:rPr lang="es-MX" dirty="0" err="1"/>
              <a:t>Yu</a:t>
            </a:r>
            <a:r>
              <a:rPr lang="es-MX" dirty="0"/>
              <a:t>, 2021) </a:t>
            </a:r>
          </a:p>
          <a:p>
            <a:pPr lvl="1"/>
            <a:endParaRPr lang="es-MX" sz="1100" dirty="0"/>
          </a:p>
          <a:p>
            <a:endParaRPr lang="es-CL" sz="1100" dirty="0"/>
          </a:p>
        </p:txBody>
      </p:sp>
    </p:spTree>
    <p:extLst>
      <p:ext uri="{BB962C8B-B14F-4D97-AF65-F5344CB8AC3E}">
        <p14:creationId xmlns:p14="http://schemas.microsoft.com/office/powerpoint/2010/main" val="217375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E0F9A3-2949-2BCB-EDC1-EAA9CAAB503A}"/>
              </a:ext>
            </a:extLst>
          </p:cNvPr>
          <p:cNvSpPr>
            <a:spLocks noGrp="1"/>
          </p:cNvSpPr>
          <p:nvPr>
            <p:ph type="title"/>
          </p:nvPr>
        </p:nvSpPr>
        <p:spPr>
          <a:xfrm>
            <a:off x="1075767" y="1188637"/>
            <a:ext cx="2988234" cy="4480726"/>
          </a:xfrm>
        </p:spPr>
        <p:txBody>
          <a:bodyPr>
            <a:normAutofit/>
          </a:bodyPr>
          <a:lstStyle/>
          <a:p>
            <a:pPr algn="r"/>
            <a:r>
              <a:rPr lang="es-CL" sz="4100"/>
              <a:t>Conclusiones</a:t>
            </a:r>
            <a:br>
              <a:rPr lang="es-CL" sz="4100"/>
            </a:br>
            <a:endParaRPr lang="es-CL" sz="4100"/>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F57CE18-8C45-F9E9-B2C7-C8A83F34085E}"/>
              </a:ext>
            </a:extLst>
          </p:cNvPr>
          <p:cNvSpPr>
            <a:spLocks noGrp="1"/>
          </p:cNvSpPr>
          <p:nvPr>
            <p:ph idx="1"/>
          </p:nvPr>
        </p:nvSpPr>
        <p:spPr>
          <a:xfrm>
            <a:off x="5142756" y="722990"/>
            <a:ext cx="5398563" cy="4582287"/>
          </a:xfrm>
        </p:spPr>
        <p:txBody>
          <a:bodyPr anchor="ctr">
            <a:normAutofit/>
          </a:bodyPr>
          <a:lstStyle/>
          <a:p>
            <a:pPr algn="just"/>
            <a:r>
              <a:rPr lang="es-MX" sz="1800" dirty="0"/>
              <a:t>La revisión de la literatura efectuada permite entender la </a:t>
            </a:r>
            <a:r>
              <a:rPr lang="es-MX" sz="1800" b="1" dirty="0"/>
              <a:t>retroalimentación como la información entregada de manera formal o informal, a través de distintos medios, que desempeña un rol fundamental en el proceso de enseñanza aprendizaje</a:t>
            </a:r>
            <a:r>
              <a:rPr lang="es-MX" sz="1800" dirty="0"/>
              <a:t>, y cuyo objetivo es contribuir a que el estudiante comprenda mejor una determinada materia o avance en el desempeño en una tarea. </a:t>
            </a:r>
          </a:p>
          <a:p>
            <a:pPr algn="just"/>
            <a:endParaRPr lang="es-MX" sz="1800" dirty="0"/>
          </a:p>
          <a:p>
            <a:pPr algn="just"/>
            <a:r>
              <a:rPr lang="es-MX" sz="1800" dirty="0"/>
              <a:t>Se considera como un tipo de </a:t>
            </a:r>
            <a:r>
              <a:rPr lang="es-MX" sz="1800" b="1" dirty="0"/>
              <a:t>evaluación formativa</a:t>
            </a:r>
            <a:r>
              <a:rPr lang="es-MX" sz="1800" dirty="0"/>
              <a:t>, que actúa como mediación en el aprendizaje.</a:t>
            </a:r>
          </a:p>
          <a:p>
            <a:pPr algn="just"/>
            <a:endParaRPr lang="es-MX" sz="1800" dirty="0"/>
          </a:p>
          <a:p>
            <a:pPr algn="just"/>
            <a:r>
              <a:rPr lang="es-MX" sz="1800" dirty="0"/>
              <a:t>Se identifican </a:t>
            </a:r>
            <a:r>
              <a:rPr lang="es-MX" sz="1800" b="1" dirty="0"/>
              <a:t>tipologías de retroalimentación y claves estructurales </a:t>
            </a:r>
            <a:r>
              <a:rPr lang="es-MX" sz="1800" dirty="0"/>
              <a:t>para que una retroalimentación tenga como efecto una mejor comprensión</a:t>
            </a:r>
            <a:r>
              <a:rPr lang="es-MX" sz="1300" dirty="0"/>
              <a:t>.</a:t>
            </a:r>
          </a:p>
        </p:txBody>
      </p:sp>
    </p:spTree>
    <p:extLst>
      <p:ext uri="{BB962C8B-B14F-4D97-AF65-F5344CB8AC3E}">
        <p14:creationId xmlns:p14="http://schemas.microsoft.com/office/powerpoint/2010/main" val="137660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FE9EBA-7390-0E53-DD9F-B5318393EE3C}"/>
              </a:ext>
            </a:extLst>
          </p:cNvPr>
          <p:cNvSpPr>
            <a:spLocks noGrp="1"/>
          </p:cNvSpPr>
          <p:nvPr>
            <p:ph type="title"/>
          </p:nvPr>
        </p:nvSpPr>
        <p:spPr>
          <a:xfrm>
            <a:off x="1075767" y="1188637"/>
            <a:ext cx="2988234" cy="4480726"/>
          </a:xfrm>
        </p:spPr>
        <p:txBody>
          <a:bodyPr>
            <a:normAutofit/>
          </a:bodyPr>
          <a:lstStyle/>
          <a:p>
            <a:pPr algn="r"/>
            <a:r>
              <a:rPr lang="es-MX" sz="4100"/>
              <a:t>Conclusiones</a:t>
            </a:r>
            <a:endParaRPr lang="es-CL" sz="4100"/>
          </a:p>
        </p:txBody>
      </p:sp>
      <p:cxnSp>
        <p:nvCxnSpPr>
          <p:cNvPr id="52" name="Straight Connector 5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34FC061-FF16-43CA-D4E1-F63261892BCB}"/>
              </a:ext>
            </a:extLst>
          </p:cNvPr>
          <p:cNvSpPr>
            <a:spLocks noGrp="1"/>
          </p:cNvSpPr>
          <p:nvPr>
            <p:ph idx="1"/>
          </p:nvPr>
        </p:nvSpPr>
        <p:spPr>
          <a:xfrm>
            <a:off x="5296071" y="1141072"/>
            <a:ext cx="5974680" cy="4099521"/>
          </a:xfrm>
        </p:spPr>
        <p:txBody>
          <a:bodyPr anchor="ctr">
            <a:normAutofit/>
          </a:bodyPr>
          <a:lstStyle/>
          <a:p>
            <a:pPr algn="just"/>
            <a:r>
              <a:rPr lang="es-MX" sz="1800" dirty="0"/>
              <a:t>También se destaca el rol de la retroalimentación en el proceso metacognitivo, </a:t>
            </a:r>
            <a:r>
              <a:rPr lang="es-MX" sz="1800" b="1" dirty="0"/>
              <a:t>factor central en el aprendizaje de calidad.</a:t>
            </a:r>
          </a:p>
          <a:p>
            <a:pPr algn="just"/>
            <a:endParaRPr lang="es-MX" sz="1800" dirty="0"/>
          </a:p>
          <a:p>
            <a:pPr algn="just"/>
            <a:r>
              <a:rPr lang="es-MX" sz="1800" dirty="0"/>
              <a:t> La revisión de artículos también relevó la importancia de la retroalimentación en orden a </a:t>
            </a:r>
            <a:r>
              <a:rPr lang="es-MX" sz="1800" b="1" dirty="0"/>
              <a:t>mantener alta la motivación </a:t>
            </a:r>
            <a:r>
              <a:rPr lang="es-MX" sz="1800" dirty="0"/>
              <a:t>por leer, lo cual, a su vez, impacta positivamente el desempeño en comprensión.</a:t>
            </a:r>
          </a:p>
          <a:p>
            <a:pPr algn="just"/>
            <a:endParaRPr lang="es-MX" sz="1800" dirty="0"/>
          </a:p>
          <a:p>
            <a:pPr algn="just"/>
            <a:r>
              <a:rPr lang="es-MX" sz="1800" dirty="0"/>
              <a:t>El rol que ejerce el proceso de retroalimentación en el aprendizaje tiene también a</a:t>
            </a:r>
            <a:r>
              <a:rPr lang="es-MX" sz="1800" b="1" dirty="0"/>
              <a:t>lcances en la formación inicial docente,</a:t>
            </a:r>
            <a:r>
              <a:rPr lang="es-MX" sz="1800" dirty="0"/>
              <a:t> así como también en las prácticas pedagógicas de la enseñanza de la lectura como una estrategia comunicativa permanente entre el docente y el estudiante.</a:t>
            </a:r>
          </a:p>
          <a:p>
            <a:endParaRPr lang="es-CL" sz="1300" dirty="0"/>
          </a:p>
        </p:txBody>
      </p:sp>
    </p:spTree>
    <p:extLst>
      <p:ext uri="{BB962C8B-B14F-4D97-AF65-F5344CB8AC3E}">
        <p14:creationId xmlns:p14="http://schemas.microsoft.com/office/powerpoint/2010/main" val="73259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blioteca pública desenfocada abstracta con estanterías">
            <a:extLst>
              <a:ext uri="{FF2B5EF4-FFF2-40B4-BE49-F238E27FC236}">
                <a16:creationId xmlns:a16="http://schemas.microsoft.com/office/drawing/2014/main" id="{40626625-D731-7BB3-30CD-E408369FC467}"/>
              </a:ext>
            </a:extLst>
          </p:cNvPr>
          <p:cNvPicPr>
            <a:picLocks noChangeAspect="1"/>
          </p:cNvPicPr>
          <p:nvPr/>
        </p:nvPicPr>
        <p:blipFill rotWithShape="1">
          <a:blip r:embed="rId2"/>
          <a:srcRect l="6253" r="28586" b="-1"/>
          <a:stretch/>
        </p:blipFill>
        <p:spPr>
          <a:xfrm>
            <a:off x="621675" y="623275"/>
            <a:ext cx="4977741" cy="5607882"/>
          </a:xfrm>
          <a:prstGeom prst="rect">
            <a:avLst/>
          </a:prstGeom>
        </p:spPr>
      </p:pic>
      <p:sp>
        <p:nvSpPr>
          <p:cNvPr id="18" name="Right Triangle 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11987C-51AE-0CB6-953D-4A57BAF3D0BA}"/>
              </a:ext>
            </a:extLst>
          </p:cNvPr>
          <p:cNvSpPr>
            <a:spLocks noGrp="1"/>
          </p:cNvSpPr>
          <p:nvPr>
            <p:ph type="title"/>
          </p:nvPr>
        </p:nvSpPr>
        <p:spPr>
          <a:xfrm>
            <a:off x="6632979" y="508060"/>
            <a:ext cx="4218138" cy="1597228"/>
          </a:xfrm>
        </p:spPr>
        <p:txBody>
          <a:bodyPr>
            <a:normAutofit/>
          </a:bodyPr>
          <a:lstStyle/>
          <a:p>
            <a:r>
              <a:rPr lang="es-MX" sz="4000" dirty="0"/>
              <a:t>Antecedentes</a:t>
            </a:r>
            <a:endParaRPr lang="es-CL" sz="4000" dirty="0"/>
          </a:p>
        </p:txBody>
      </p:sp>
      <p:sp>
        <p:nvSpPr>
          <p:cNvPr id="3" name="Marcador de contenido 2">
            <a:extLst>
              <a:ext uri="{FF2B5EF4-FFF2-40B4-BE49-F238E27FC236}">
                <a16:creationId xmlns:a16="http://schemas.microsoft.com/office/drawing/2014/main" id="{92CEBC7F-FB31-70EB-87BD-EDA1F7E45A87}"/>
              </a:ext>
            </a:extLst>
          </p:cNvPr>
          <p:cNvSpPr>
            <a:spLocks noGrp="1"/>
          </p:cNvSpPr>
          <p:nvPr>
            <p:ph idx="1"/>
          </p:nvPr>
        </p:nvSpPr>
        <p:spPr>
          <a:xfrm>
            <a:off x="6450975" y="1756882"/>
            <a:ext cx="5095852" cy="3915454"/>
          </a:xfrm>
        </p:spPr>
        <p:txBody>
          <a:bodyPr anchor="t">
            <a:noAutofit/>
          </a:bodyPr>
          <a:lstStyle/>
          <a:p>
            <a:pPr algn="just"/>
            <a:r>
              <a:rPr lang="es-MX" sz="2000" dirty="0"/>
              <a:t>Los sistemas educativos a nivel internacional han propuesto durante las últimas décadas garantizar el desarrollo de habilidades y conocimientos claves para la vida del siglo XXI (UNESCO, 2016)   de modo de formar sujetos competentes para desempeñarse en un contexto complejo como es situarse en la era de la información.  </a:t>
            </a:r>
          </a:p>
          <a:p>
            <a:pPr algn="just"/>
            <a:endParaRPr lang="es-MX" sz="2000" dirty="0"/>
          </a:p>
          <a:p>
            <a:pPr algn="just"/>
            <a:r>
              <a:rPr lang="es-MX" sz="2000" dirty="0"/>
              <a:t>Por lo tanto, la comprensión de textos es una habilidad básica, pues promueve un lector activo capaz de leer e interpretar significados en una diversidad de formatos y situaciones comunicativas (OCDE, 2019).</a:t>
            </a:r>
            <a:endParaRPr lang="es-CL" sz="2000" dirty="0"/>
          </a:p>
        </p:txBody>
      </p:sp>
    </p:spTree>
    <p:extLst>
      <p:ext uri="{BB962C8B-B14F-4D97-AF65-F5344CB8AC3E}">
        <p14:creationId xmlns:p14="http://schemas.microsoft.com/office/powerpoint/2010/main" val="226982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D7CA4F-2960-B027-66E1-BD907A268057}"/>
              </a:ext>
            </a:extLst>
          </p:cNvPr>
          <p:cNvSpPr>
            <a:spLocks noGrp="1"/>
          </p:cNvSpPr>
          <p:nvPr>
            <p:ph type="title"/>
          </p:nvPr>
        </p:nvSpPr>
        <p:spPr>
          <a:xfrm>
            <a:off x="917873" y="794256"/>
            <a:ext cx="9984615" cy="1597228"/>
          </a:xfrm>
        </p:spPr>
        <p:txBody>
          <a:bodyPr>
            <a:normAutofit/>
          </a:bodyPr>
          <a:lstStyle/>
          <a:p>
            <a:r>
              <a:rPr lang="es-MX" sz="4000" dirty="0"/>
              <a:t>La comprensión de lectura</a:t>
            </a:r>
            <a:endParaRPr lang="es-CL" sz="4000" dirty="0"/>
          </a:p>
        </p:txBody>
      </p:sp>
      <p:pic>
        <p:nvPicPr>
          <p:cNvPr id="5" name="Picture 4" descr="Un dibujo de una biblioteca&#10;&#10;Descripción generada automáticamente con confianza baja">
            <a:extLst>
              <a:ext uri="{FF2B5EF4-FFF2-40B4-BE49-F238E27FC236}">
                <a16:creationId xmlns:a16="http://schemas.microsoft.com/office/drawing/2014/main" id="{19C5AE77-B0E0-0B6A-9AF9-3C98991768DC}"/>
              </a:ext>
            </a:extLst>
          </p:cNvPr>
          <p:cNvPicPr>
            <a:picLocks noChangeAspect="1"/>
          </p:cNvPicPr>
          <p:nvPr/>
        </p:nvPicPr>
        <p:blipFill rotWithShape="1">
          <a:blip r:embed="rId2"/>
          <a:srcRect l="10049" r="17085" b="-3"/>
          <a:stretch/>
        </p:blipFill>
        <p:spPr>
          <a:xfrm>
            <a:off x="1123357" y="2188396"/>
            <a:ext cx="3533985" cy="3558129"/>
          </a:xfrm>
          <a:prstGeom prst="rect">
            <a:avLst/>
          </a:prstGeom>
        </p:spPr>
      </p:pic>
      <p:sp>
        <p:nvSpPr>
          <p:cNvPr id="3" name="Marcador de contenido 2">
            <a:extLst>
              <a:ext uri="{FF2B5EF4-FFF2-40B4-BE49-F238E27FC236}">
                <a16:creationId xmlns:a16="http://schemas.microsoft.com/office/drawing/2014/main" id="{A243A90D-36DE-6CD5-D38A-3D7CAEA5F937}"/>
              </a:ext>
            </a:extLst>
          </p:cNvPr>
          <p:cNvSpPr>
            <a:spLocks noGrp="1"/>
          </p:cNvSpPr>
          <p:nvPr>
            <p:ph idx="1"/>
          </p:nvPr>
        </p:nvSpPr>
        <p:spPr>
          <a:xfrm>
            <a:off x="4859078" y="2260315"/>
            <a:ext cx="6524993" cy="3780889"/>
          </a:xfrm>
        </p:spPr>
        <p:txBody>
          <a:bodyPr anchor="t">
            <a:normAutofit fontScale="85000" lnSpcReduction="20000"/>
          </a:bodyPr>
          <a:lstStyle/>
          <a:p>
            <a:pPr algn="just"/>
            <a:r>
              <a:rPr lang="es-MX" sz="2000" dirty="0"/>
              <a:t>Desde una perspectiva cognitiva, la comprensión de lectura es un proceso en secuencia para la dotación de significados de modo de formar una representación mental de lo que el texto presenta (Van Dijk &amp; </a:t>
            </a:r>
            <a:r>
              <a:rPr lang="es-MX" sz="2000" dirty="0" err="1"/>
              <a:t>Kinstsch</a:t>
            </a:r>
            <a:r>
              <a:rPr lang="es-MX" sz="2000" dirty="0"/>
              <a:t>, 1983). </a:t>
            </a:r>
          </a:p>
          <a:p>
            <a:pPr algn="just"/>
            <a:endParaRPr lang="es-MX" sz="2000" dirty="0"/>
          </a:p>
          <a:p>
            <a:pPr algn="just"/>
            <a:r>
              <a:rPr lang="es-MX" sz="2000" dirty="0"/>
              <a:t>Otros autores  señalan la lectura comprensiva (</a:t>
            </a:r>
            <a:r>
              <a:rPr lang="es-MX" sz="2000" dirty="0" err="1"/>
              <a:t>Hoover</a:t>
            </a:r>
            <a:r>
              <a:rPr lang="es-MX" sz="2000" dirty="0"/>
              <a:t> &amp; </a:t>
            </a:r>
            <a:r>
              <a:rPr lang="es-MX" sz="2000" dirty="0" err="1"/>
              <a:t>Tunmer</a:t>
            </a:r>
            <a:r>
              <a:rPr lang="es-MX" sz="2000" dirty="0"/>
              <a:t>, 2020), referida al reconocimiento de palabras (que incluye la conciencia fonológica, el conocimiento del alfabeto y las habilidades de decodificación),  y una comprensión del lenguaje,  (que considera los  conocimientos previos, el vocabulario y los conocimientos lingüísticos).</a:t>
            </a:r>
          </a:p>
          <a:p>
            <a:pPr algn="just"/>
            <a:endParaRPr lang="es-MX" sz="2000" dirty="0"/>
          </a:p>
          <a:p>
            <a:pPr algn="just"/>
            <a:r>
              <a:rPr lang="es-MX" sz="2000" dirty="0"/>
              <a:t>Más recientemente se ha propuesto un modelo activo de la lectura (Duke &amp; Cartwright, 2021) que incluye una mayor relación entre lo lingüístico y lo </a:t>
            </a:r>
            <a:r>
              <a:rPr lang="es-MX" sz="2000" dirty="0" err="1"/>
              <a:t>decodificatorio</a:t>
            </a:r>
            <a:r>
              <a:rPr lang="es-MX" sz="2000" dirty="0"/>
              <a:t>, agregando además el rol que cumplen las funciones ejecutivas y la motivación en el desarrollo de mayores niveles de comprensión. </a:t>
            </a:r>
          </a:p>
          <a:p>
            <a:endParaRPr lang="es-CL" sz="800" dirty="0"/>
          </a:p>
        </p:txBody>
      </p:sp>
    </p:spTree>
    <p:extLst>
      <p:ext uri="{BB962C8B-B14F-4D97-AF65-F5344CB8AC3E}">
        <p14:creationId xmlns:p14="http://schemas.microsoft.com/office/powerpoint/2010/main" val="114268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7C10F3-B730-16C7-A2A9-942581B43B12}"/>
              </a:ext>
            </a:extLst>
          </p:cNvPr>
          <p:cNvSpPr>
            <a:spLocks noGrp="1"/>
          </p:cNvSpPr>
          <p:nvPr>
            <p:ph type="title"/>
          </p:nvPr>
        </p:nvSpPr>
        <p:spPr>
          <a:xfrm>
            <a:off x="5255259" y="765828"/>
            <a:ext cx="5852711" cy="1597228"/>
          </a:xfrm>
        </p:spPr>
        <p:txBody>
          <a:bodyPr>
            <a:normAutofit fontScale="90000"/>
          </a:bodyPr>
          <a:lstStyle/>
          <a:p>
            <a:r>
              <a:rPr lang="es-MX" sz="4000" dirty="0"/>
              <a:t>Resultados de comprensión de lectura en Chile</a:t>
            </a:r>
            <a:br>
              <a:rPr lang="es-MX" sz="4000" dirty="0"/>
            </a:br>
            <a:endParaRPr lang="es-CL" sz="4000" dirty="0"/>
          </a:p>
        </p:txBody>
      </p:sp>
      <p:pic>
        <p:nvPicPr>
          <p:cNvPr id="5" name="Picture 4" descr="Gafas encima de un libro">
            <a:extLst>
              <a:ext uri="{FF2B5EF4-FFF2-40B4-BE49-F238E27FC236}">
                <a16:creationId xmlns:a16="http://schemas.microsoft.com/office/drawing/2014/main" id="{98E5F883-738B-4528-BD26-F619E7A84B44}"/>
              </a:ext>
            </a:extLst>
          </p:cNvPr>
          <p:cNvPicPr>
            <a:picLocks noChangeAspect="1"/>
          </p:cNvPicPr>
          <p:nvPr/>
        </p:nvPicPr>
        <p:blipFill rotWithShape="1">
          <a:blip r:embed="rId2"/>
          <a:srcRect l="13219" r="38551" b="-1"/>
          <a:stretch/>
        </p:blipFill>
        <p:spPr>
          <a:xfrm>
            <a:off x="1231295" y="1188637"/>
            <a:ext cx="3700525" cy="4557888"/>
          </a:xfrm>
          <a:prstGeom prst="rect">
            <a:avLst/>
          </a:prstGeom>
        </p:spPr>
      </p:pic>
      <p:sp>
        <p:nvSpPr>
          <p:cNvPr id="3" name="Marcador de contenido 2">
            <a:extLst>
              <a:ext uri="{FF2B5EF4-FFF2-40B4-BE49-F238E27FC236}">
                <a16:creationId xmlns:a16="http://schemas.microsoft.com/office/drawing/2014/main" id="{B2E79396-27A6-1689-EA67-21455191B2B1}"/>
              </a:ext>
            </a:extLst>
          </p:cNvPr>
          <p:cNvSpPr>
            <a:spLocks noGrp="1"/>
          </p:cNvSpPr>
          <p:nvPr>
            <p:ph idx="1"/>
          </p:nvPr>
        </p:nvSpPr>
        <p:spPr>
          <a:xfrm>
            <a:off x="5255260" y="2363056"/>
            <a:ext cx="6291566" cy="3868101"/>
          </a:xfrm>
        </p:spPr>
        <p:txBody>
          <a:bodyPr anchor="t">
            <a:normAutofit fontScale="85000" lnSpcReduction="20000"/>
          </a:bodyPr>
          <a:lstStyle/>
          <a:p>
            <a:pPr algn="just"/>
            <a:r>
              <a:rPr lang="es-MX" sz="2200" dirty="0"/>
              <a:t>Las evaluaciones estandarizadas en el área de comprensión de lectura han arrojado para el sistema educativo chileno resultados que indican que la mayor parte de los estudiantes no alcanzan niveles superiores de lectura. </a:t>
            </a:r>
          </a:p>
          <a:p>
            <a:pPr algn="just"/>
            <a:endParaRPr lang="es-MX" sz="2200" dirty="0"/>
          </a:p>
          <a:p>
            <a:pPr algn="just"/>
            <a:r>
              <a:rPr lang="es-MX" sz="2200" dirty="0"/>
              <a:t> Los resultados de la prueba PIRLS aplicada a estudiantes de cuarto año básico en distintos países del mundo (Agencia de Calidad de Educación, 2017), indican que el 3% de los estudiantes se ubica en nivel de desempeño avanzado, un 22% en el nivel alto, el 26% en nivel bajo y el 13% de los estudiantes no alcanza el nivel bajo. </a:t>
            </a:r>
          </a:p>
          <a:p>
            <a:pPr algn="just"/>
            <a:endParaRPr lang="es-MX" sz="2200" dirty="0"/>
          </a:p>
          <a:p>
            <a:pPr algn="just"/>
            <a:r>
              <a:rPr lang="es-MX" sz="2200" dirty="0"/>
              <a:t>Por otra parte, y según los resultados de la prueba PISA existe un 30% de los estudiantes de quince años que no cumplen con las competencias básicas de lectura para desempeñarse de manera eficiente en la sociedad actual. </a:t>
            </a:r>
          </a:p>
          <a:p>
            <a:pPr algn="just"/>
            <a:endParaRPr lang="es-MX" sz="1800" dirty="0"/>
          </a:p>
          <a:p>
            <a:endParaRPr lang="es-CL" sz="800" dirty="0"/>
          </a:p>
        </p:txBody>
      </p:sp>
    </p:spTree>
    <p:extLst>
      <p:ext uri="{BB962C8B-B14F-4D97-AF65-F5344CB8AC3E}">
        <p14:creationId xmlns:p14="http://schemas.microsoft.com/office/powerpoint/2010/main" val="29403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77C188-EEE9-9684-6DCD-14684419CEAF}"/>
              </a:ext>
            </a:extLst>
          </p:cNvPr>
          <p:cNvSpPr>
            <a:spLocks noGrp="1"/>
          </p:cNvSpPr>
          <p:nvPr>
            <p:ph type="title"/>
          </p:nvPr>
        </p:nvSpPr>
        <p:spPr>
          <a:xfrm>
            <a:off x="1123356" y="1188637"/>
            <a:ext cx="9984615" cy="1597228"/>
          </a:xfrm>
        </p:spPr>
        <p:txBody>
          <a:bodyPr>
            <a:normAutofit/>
          </a:bodyPr>
          <a:lstStyle/>
          <a:p>
            <a:r>
              <a:rPr lang="es-MX" sz="4000" dirty="0"/>
              <a:t>La práctica pedagógica  para la comprensión de lectura</a:t>
            </a:r>
            <a:endParaRPr lang="es-CL" sz="4000" dirty="0"/>
          </a:p>
        </p:txBody>
      </p:sp>
      <p:pic>
        <p:nvPicPr>
          <p:cNvPr id="11" name="Imagen 10" descr="Un grupo de niños sentados en una mesa&#10;&#10;Descripción generada automáticamente con confianza media">
            <a:extLst>
              <a:ext uri="{FF2B5EF4-FFF2-40B4-BE49-F238E27FC236}">
                <a16:creationId xmlns:a16="http://schemas.microsoft.com/office/drawing/2014/main" id="{C5815F06-30C2-2946-2A7D-7FD54C1510F3}"/>
              </a:ext>
            </a:extLst>
          </p:cNvPr>
          <p:cNvPicPr>
            <a:picLocks noChangeAspect="1"/>
          </p:cNvPicPr>
          <p:nvPr/>
        </p:nvPicPr>
        <p:blipFill rotWithShape="1">
          <a:blip r:embed="rId2"/>
          <a:srcRect l="21970" r="833"/>
          <a:stretch/>
        </p:blipFill>
        <p:spPr>
          <a:xfrm>
            <a:off x="1123357" y="3129232"/>
            <a:ext cx="3533985" cy="2506387"/>
          </a:xfrm>
          <a:prstGeom prst="rect">
            <a:avLst/>
          </a:prstGeom>
        </p:spPr>
      </p:pic>
      <p:sp>
        <p:nvSpPr>
          <p:cNvPr id="68" name="Marcador de contenido 2">
            <a:extLst>
              <a:ext uri="{FF2B5EF4-FFF2-40B4-BE49-F238E27FC236}">
                <a16:creationId xmlns:a16="http://schemas.microsoft.com/office/drawing/2014/main" id="{0B73355C-31F1-39C9-AA55-82B167475FBD}"/>
              </a:ext>
            </a:extLst>
          </p:cNvPr>
          <p:cNvSpPr>
            <a:spLocks noGrp="1"/>
          </p:cNvSpPr>
          <p:nvPr>
            <p:ph idx="1"/>
          </p:nvPr>
        </p:nvSpPr>
        <p:spPr>
          <a:xfrm>
            <a:off x="5299116" y="2538964"/>
            <a:ext cx="5594250" cy="3692193"/>
          </a:xfrm>
        </p:spPr>
        <p:txBody>
          <a:bodyPr anchor="t">
            <a:normAutofit lnSpcReduction="10000"/>
          </a:bodyPr>
          <a:lstStyle/>
          <a:p>
            <a:pPr algn="just"/>
            <a:r>
              <a:rPr lang="es-MX" sz="2000" dirty="0"/>
              <a:t>Los estudios de  Duke, Pearson, </a:t>
            </a:r>
            <a:r>
              <a:rPr lang="es-MX" sz="2000" dirty="0" err="1"/>
              <a:t>Strachan</a:t>
            </a:r>
            <a:r>
              <a:rPr lang="es-MX" sz="2000" dirty="0"/>
              <a:t>, &amp; </a:t>
            </a:r>
            <a:r>
              <a:rPr lang="es-MX" sz="2000" dirty="0" err="1"/>
              <a:t>Billman</a:t>
            </a:r>
            <a:r>
              <a:rPr lang="es-MX" sz="2000" dirty="0"/>
              <a:t> (2011) han aportado en la detección de los factores que están implicados en una enseñanza efectiva de la comprensión de lectura,  definiendo diez componentes.</a:t>
            </a:r>
          </a:p>
          <a:p>
            <a:pPr algn="just"/>
            <a:endParaRPr lang="es-MX" sz="2000" dirty="0"/>
          </a:p>
          <a:p>
            <a:pPr algn="just"/>
            <a:endParaRPr lang="es-MX" sz="2000" dirty="0"/>
          </a:p>
          <a:p>
            <a:pPr algn="just"/>
            <a:r>
              <a:rPr lang="es-MX" sz="2000" dirty="0"/>
              <a:t>Por lo tanto, se concluye que una práctica pedagógica puede ser determinante para alcanzar niveles óptimos de comprensión de lectura (Taylor, Pearson, Peterson, &amp; Rodríguez, 2003; </a:t>
            </a:r>
            <a:r>
              <a:rPr lang="es-MX" sz="2000" dirty="0" err="1"/>
              <a:t>Tivnan</a:t>
            </a:r>
            <a:r>
              <a:rPr lang="es-MX" sz="2000" dirty="0"/>
              <a:t> &amp; Hemphill, 2005).    </a:t>
            </a:r>
          </a:p>
          <a:p>
            <a:endParaRPr lang="es-CL" sz="1300" dirty="0"/>
          </a:p>
        </p:txBody>
      </p:sp>
    </p:spTree>
    <p:extLst>
      <p:ext uri="{BB962C8B-B14F-4D97-AF65-F5344CB8AC3E}">
        <p14:creationId xmlns:p14="http://schemas.microsoft.com/office/powerpoint/2010/main" val="30391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Right Triangle 10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38DEAF-58FB-53BB-54AA-0387DFFC6FB6}"/>
              </a:ext>
            </a:extLst>
          </p:cNvPr>
          <p:cNvSpPr>
            <a:spLocks noGrp="1"/>
          </p:cNvSpPr>
          <p:nvPr>
            <p:ph type="title"/>
          </p:nvPr>
        </p:nvSpPr>
        <p:spPr>
          <a:xfrm>
            <a:off x="1006900" y="1188637"/>
            <a:ext cx="3057101" cy="4480726"/>
          </a:xfrm>
        </p:spPr>
        <p:txBody>
          <a:bodyPr>
            <a:normAutofit/>
          </a:bodyPr>
          <a:lstStyle/>
          <a:p>
            <a:pPr algn="r"/>
            <a:r>
              <a:rPr lang="es-MX" sz="4100"/>
              <a:t>Enseñanza efectiva para la comprensión de lectura</a:t>
            </a:r>
            <a:endParaRPr lang="es-CL" sz="4100"/>
          </a:p>
        </p:txBody>
      </p:sp>
      <p:cxnSp>
        <p:nvCxnSpPr>
          <p:cNvPr id="1055" name="Straight Connector 10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343432CE-141D-97BB-CFF6-EC7E8C33515E}"/>
              </a:ext>
            </a:extLst>
          </p:cNvPr>
          <p:cNvGraphicFramePr>
            <a:graphicFrameLocks noGrp="1"/>
          </p:cNvGraphicFramePr>
          <p:nvPr>
            <p:ph idx="1"/>
            <p:extLst>
              <p:ext uri="{D42A27DB-BD31-4B8C-83A1-F6EECF244321}">
                <p14:modId xmlns:p14="http://schemas.microsoft.com/office/powerpoint/2010/main" val="2368097098"/>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56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4A733D-40A9-A549-AE2E-E005D970EEA8}"/>
              </a:ext>
            </a:extLst>
          </p:cNvPr>
          <p:cNvSpPr>
            <a:spLocks noGrp="1"/>
          </p:cNvSpPr>
          <p:nvPr>
            <p:ph type="title"/>
          </p:nvPr>
        </p:nvSpPr>
        <p:spPr>
          <a:xfrm>
            <a:off x="1123356" y="1188637"/>
            <a:ext cx="9984615" cy="1597228"/>
          </a:xfrm>
        </p:spPr>
        <p:txBody>
          <a:bodyPr>
            <a:normAutofit/>
          </a:bodyPr>
          <a:lstStyle/>
          <a:p>
            <a:r>
              <a:rPr lang="es-MX" sz="6000"/>
              <a:t>Retroalimentación</a:t>
            </a:r>
            <a:endParaRPr lang="es-CL" sz="6000"/>
          </a:p>
        </p:txBody>
      </p:sp>
      <p:pic>
        <p:nvPicPr>
          <p:cNvPr id="4" name="Imagen 3">
            <a:extLst>
              <a:ext uri="{FF2B5EF4-FFF2-40B4-BE49-F238E27FC236}">
                <a16:creationId xmlns:a16="http://schemas.microsoft.com/office/drawing/2014/main" id="{CF1D9063-330E-8607-4730-D0EAE6B29B84}"/>
              </a:ext>
            </a:extLst>
          </p:cNvPr>
          <p:cNvPicPr>
            <a:picLocks noChangeAspect="1"/>
          </p:cNvPicPr>
          <p:nvPr/>
        </p:nvPicPr>
        <p:blipFill rotWithShape="1">
          <a:blip r:embed="rId2"/>
          <a:srcRect t="12559" b="9854"/>
          <a:stretch/>
        </p:blipFill>
        <p:spPr>
          <a:xfrm>
            <a:off x="1123357" y="3018327"/>
            <a:ext cx="3533985" cy="2728198"/>
          </a:xfrm>
          <a:prstGeom prst="rect">
            <a:avLst/>
          </a:prstGeom>
        </p:spPr>
      </p:pic>
      <p:sp>
        <p:nvSpPr>
          <p:cNvPr id="3" name="Marcador de contenido 2">
            <a:extLst>
              <a:ext uri="{FF2B5EF4-FFF2-40B4-BE49-F238E27FC236}">
                <a16:creationId xmlns:a16="http://schemas.microsoft.com/office/drawing/2014/main" id="{1339690D-009B-104A-38BB-5A8C8BE70A38}"/>
              </a:ext>
            </a:extLst>
          </p:cNvPr>
          <p:cNvSpPr>
            <a:spLocks noGrp="1"/>
          </p:cNvSpPr>
          <p:nvPr>
            <p:ph idx="1"/>
          </p:nvPr>
        </p:nvSpPr>
        <p:spPr>
          <a:xfrm>
            <a:off x="5255259" y="2998278"/>
            <a:ext cx="5313503" cy="2728198"/>
          </a:xfrm>
        </p:spPr>
        <p:txBody>
          <a:bodyPr anchor="t">
            <a:normAutofit/>
          </a:bodyPr>
          <a:lstStyle/>
          <a:p>
            <a:pPr marL="0" indent="0" algn="just">
              <a:buNone/>
            </a:pPr>
            <a:r>
              <a:rPr lang="es-MX" sz="2000" dirty="0"/>
              <a:t>Este concepto se comprende como la forma pedagógica de orientar o potenciar el desarrollo de la comprensión, ya sea a partir del error o del acierto (</a:t>
            </a:r>
            <a:r>
              <a:rPr lang="es-MX" sz="2000" dirty="0" err="1"/>
              <a:t>Lihong</a:t>
            </a:r>
            <a:r>
              <a:rPr lang="es-MX" sz="2000" dirty="0"/>
              <a:t> et al., 2022).</a:t>
            </a:r>
          </a:p>
          <a:p>
            <a:endParaRPr lang="es-MX" sz="1400" dirty="0"/>
          </a:p>
          <a:p>
            <a:pPr marL="0" indent="0">
              <a:buNone/>
            </a:pPr>
            <a:endParaRPr lang="es-CL" sz="1400" dirty="0"/>
          </a:p>
        </p:txBody>
      </p:sp>
    </p:spTree>
    <p:extLst>
      <p:ext uri="{BB962C8B-B14F-4D97-AF65-F5344CB8AC3E}">
        <p14:creationId xmlns:p14="http://schemas.microsoft.com/office/powerpoint/2010/main" val="81449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ight Triangle 4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08A242-6161-652C-F488-055C80BB95B4}"/>
              </a:ext>
            </a:extLst>
          </p:cNvPr>
          <p:cNvSpPr>
            <a:spLocks noGrp="1"/>
          </p:cNvSpPr>
          <p:nvPr>
            <p:ph type="title"/>
          </p:nvPr>
        </p:nvSpPr>
        <p:spPr>
          <a:xfrm>
            <a:off x="8026203" y="1443390"/>
            <a:ext cx="3268216" cy="3405880"/>
          </a:xfrm>
        </p:spPr>
        <p:txBody>
          <a:bodyPr>
            <a:normAutofit/>
          </a:bodyPr>
          <a:lstStyle/>
          <a:p>
            <a:r>
              <a:rPr lang="es-MX" sz="4000" dirty="0"/>
              <a:t>Objetivos</a:t>
            </a:r>
            <a:endParaRPr lang="es-CL" sz="4000" dirty="0"/>
          </a:p>
        </p:txBody>
      </p:sp>
      <p:sp>
        <p:nvSpPr>
          <p:cNvPr id="3" name="Marcador de contenido 2">
            <a:extLst>
              <a:ext uri="{FF2B5EF4-FFF2-40B4-BE49-F238E27FC236}">
                <a16:creationId xmlns:a16="http://schemas.microsoft.com/office/drawing/2014/main" id="{C2744595-61BE-0EFA-AE7A-43AD4AF710C7}"/>
              </a:ext>
            </a:extLst>
          </p:cNvPr>
          <p:cNvSpPr>
            <a:spLocks noGrp="1"/>
          </p:cNvSpPr>
          <p:nvPr>
            <p:ph idx="1"/>
          </p:nvPr>
        </p:nvSpPr>
        <p:spPr>
          <a:xfrm>
            <a:off x="1289304" y="1266614"/>
            <a:ext cx="5769224" cy="4373898"/>
          </a:xfrm>
        </p:spPr>
        <p:txBody>
          <a:bodyPr anchor="ctr">
            <a:normAutofit lnSpcReduction="10000"/>
          </a:bodyPr>
          <a:lstStyle/>
          <a:p>
            <a:pPr algn="just"/>
            <a:r>
              <a:rPr lang="es-MX" sz="2000" dirty="0"/>
              <a:t>Revisar estudios de los últimos 15 años relacionados con niveles de educación primaria de los ámbitos académicos de habla hispana y anglosajona.</a:t>
            </a:r>
          </a:p>
          <a:p>
            <a:pPr algn="just"/>
            <a:endParaRPr lang="es-MX" sz="2000" dirty="0"/>
          </a:p>
          <a:p>
            <a:pPr algn="just"/>
            <a:r>
              <a:rPr lang="es-MX" sz="2000" dirty="0"/>
              <a:t>  Organizar los estudios respecto a sus resultados y hallazgos, logrando determinar la relación en los procesos pedagógicos de aula entre una retroalimentación y la mejora de los niveles de comprensión de los textos escritos. </a:t>
            </a:r>
          </a:p>
          <a:p>
            <a:pPr algn="just"/>
            <a:endParaRPr lang="es-MX" sz="2000" dirty="0"/>
          </a:p>
          <a:p>
            <a:pPr algn="just"/>
            <a:r>
              <a:rPr lang="es-MX" sz="2000" dirty="0"/>
              <a:t>Definir una tipología de retroalimentación  para finalmente determinar una retroalimentación adecuada para la comprensión de textos escritos.</a:t>
            </a:r>
            <a:endParaRPr lang="es-CL" sz="2000" dirty="0"/>
          </a:p>
        </p:txBody>
      </p:sp>
    </p:spTree>
    <p:extLst>
      <p:ext uri="{BB962C8B-B14F-4D97-AF65-F5344CB8AC3E}">
        <p14:creationId xmlns:p14="http://schemas.microsoft.com/office/powerpoint/2010/main" val="1540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1884</Words>
  <Application>Microsoft Office PowerPoint</Application>
  <PresentationFormat>Panorámica</PresentationFormat>
  <Paragraphs>128</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Wingdings</vt:lpstr>
      <vt:lpstr>Tema de Office</vt:lpstr>
      <vt:lpstr>Trigésimo Congreso Internacional sobre Aprendizaje UNIVERSIDAD DE SAO PAULO   ROL DE LA RETROALIMENTACIÓN EN LA COMPRENSIÓN DE TEXTOS ESCRITOS. </vt:lpstr>
      <vt:lpstr>Presentación</vt:lpstr>
      <vt:lpstr>Antecedentes</vt:lpstr>
      <vt:lpstr>La comprensión de lectura</vt:lpstr>
      <vt:lpstr>Resultados de comprensión de lectura en Chile </vt:lpstr>
      <vt:lpstr>La práctica pedagógica  para la comprensión de lectura</vt:lpstr>
      <vt:lpstr>Enseñanza efectiva para la comprensión de lectura</vt:lpstr>
      <vt:lpstr>Retroalimentación</vt:lpstr>
      <vt:lpstr>Objetivos</vt:lpstr>
      <vt:lpstr>Metodología </vt:lpstr>
      <vt:lpstr>Los criterios de selección   </vt:lpstr>
      <vt:lpstr>Distribución por país de artículos identificados</vt:lpstr>
      <vt:lpstr>Matriz de análisis</vt:lpstr>
      <vt:lpstr>RESULTADOS</vt:lpstr>
      <vt:lpstr>1.Concepto de retroalimentación para la comprensión de textos </vt:lpstr>
      <vt:lpstr>2.Relación entre retroalimentación y la  comprensión de lectura </vt:lpstr>
      <vt:lpstr>3.Retroalimentación para la comprensión de lectura en contextos de clases presenciales </vt:lpstr>
      <vt:lpstr>Tipos de retroalimentación para la comprensión de lectura </vt:lpstr>
      <vt:lpstr>4. Retroalimentación para la comprensión de lectura en contexto de clases en línea </vt:lpstr>
      <vt:lpstr>Retroalimentación eficaz para la comprensión de lectura en contextos virtuales: </vt:lpstr>
      <vt:lpstr>Retroalimentación en línea durante la pandemia</vt:lpstr>
      <vt:lpstr>Conclusiones </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 de la retroalimentación en la comprensión de textos escritos. </dc:title>
  <dc:creator>ariel pardo</dc:creator>
  <cp:lastModifiedBy>ariel pardo</cp:lastModifiedBy>
  <cp:revision>6</cp:revision>
  <dcterms:created xsi:type="dcterms:W3CDTF">2023-07-03T14:47:22Z</dcterms:created>
  <dcterms:modified xsi:type="dcterms:W3CDTF">2023-07-05T20:55:07Z</dcterms:modified>
</cp:coreProperties>
</file>