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079"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5" r:id="rId18"/>
    <p:sldId id="276" r:id="rId19"/>
    <p:sldId id="268" r:id="rId20"/>
    <p:sldId id="274"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455EC-3A57-CB40-8A82-D54DC839846F}" type="doc">
      <dgm:prSet loTypeId="urn:microsoft.com/office/officeart/2008/layout/VerticalCurvedList" loCatId="" qsTypeId="urn:microsoft.com/office/officeart/2005/8/quickstyle/simple1" qsCatId="simple" csTypeId="urn:microsoft.com/office/officeart/2005/8/colors/colorful3" csCatId="colorful" phldr="1"/>
      <dgm:spPr/>
      <dgm:t>
        <a:bodyPr/>
        <a:lstStyle/>
        <a:p>
          <a:endParaRPr lang="es-MX"/>
        </a:p>
      </dgm:t>
    </dgm:pt>
    <dgm:pt modelId="{8E5FEF99-A636-2448-9DED-AF0D9769FE37}">
      <dgm:prSet phldrT="[Texto]" custT="1"/>
      <dgm:spPr/>
      <dgm:t>
        <a:bodyPr/>
        <a:lstStyle/>
        <a:p>
          <a:r>
            <a:rPr lang="es-MX" sz="2800" dirty="0"/>
            <a:t>Introducción</a:t>
          </a:r>
        </a:p>
      </dgm:t>
    </dgm:pt>
    <dgm:pt modelId="{6DA04B25-972B-8241-8436-1B730C5D5CBB}" type="parTrans" cxnId="{F6D70EE6-9EAA-A84D-B346-119E83160ABC}">
      <dgm:prSet/>
      <dgm:spPr/>
      <dgm:t>
        <a:bodyPr/>
        <a:lstStyle/>
        <a:p>
          <a:endParaRPr lang="es-MX"/>
        </a:p>
      </dgm:t>
    </dgm:pt>
    <dgm:pt modelId="{1C51711D-9F28-FB45-961C-8EECECFD0237}" type="sibTrans" cxnId="{F6D70EE6-9EAA-A84D-B346-119E83160ABC}">
      <dgm:prSet/>
      <dgm:spPr/>
      <dgm:t>
        <a:bodyPr/>
        <a:lstStyle/>
        <a:p>
          <a:endParaRPr lang="es-MX"/>
        </a:p>
      </dgm:t>
    </dgm:pt>
    <dgm:pt modelId="{CCB54C75-F324-4E41-B57C-F58199E85BCD}">
      <dgm:prSet phldrT="[Texto]" custT="1"/>
      <dgm:spPr/>
      <dgm:t>
        <a:bodyPr/>
        <a:lstStyle/>
        <a:p>
          <a:r>
            <a:rPr lang="es-MX" sz="2800" dirty="0"/>
            <a:t>Objetivo</a:t>
          </a:r>
        </a:p>
      </dgm:t>
    </dgm:pt>
    <dgm:pt modelId="{9A9B46D8-243C-0F41-871D-54D84511F7F3}" type="parTrans" cxnId="{56B6CDBA-280F-C843-9AEA-18B83CD5648C}">
      <dgm:prSet/>
      <dgm:spPr/>
      <dgm:t>
        <a:bodyPr/>
        <a:lstStyle/>
        <a:p>
          <a:endParaRPr lang="es-MX"/>
        </a:p>
      </dgm:t>
    </dgm:pt>
    <dgm:pt modelId="{1C98082D-7584-5E4C-9300-11D7FA8F8FBC}" type="sibTrans" cxnId="{56B6CDBA-280F-C843-9AEA-18B83CD5648C}">
      <dgm:prSet/>
      <dgm:spPr/>
      <dgm:t>
        <a:bodyPr/>
        <a:lstStyle/>
        <a:p>
          <a:endParaRPr lang="es-MX"/>
        </a:p>
      </dgm:t>
    </dgm:pt>
    <dgm:pt modelId="{DE87BF49-EB89-3042-A57A-011C8B7A3AEA}">
      <dgm:prSet phldrT="[Texto]" custT="1"/>
      <dgm:spPr/>
      <dgm:t>
        <a:bodyPr/>
        <a:lstStyle/>
        <a:p>
          <a:r>
            <a:rPr lang="es-MX" sz="2800" dirty="0"/>
            <a:t>Identificación problema</a:t>
          </a:r>
        </a:p>
      </dgm:t>
    </dgm:pt>
    <dgm:pt modelId="{CF3BCD92-3BE4-F343-B509-422E1DD95B10}" type="parTrans" cxnId="{7B7C4EBF-3932-F44F-988B-35ECCB987346}">
      <dgm:prSet/>
      <dgm:spPr/>
      <dgm:t>
        <a:bodyPr/>
        <a:lstStyle/>
        <a:p>
          <a:endParaRPr lang="es-MX"/>
        </a:p>
      </dgm:t>
    </dgm:pt>
    <dgm:pt modelId="{C236D795-264A-B147-9974-5B5827349DBE}" type="sibTrans" cxnId="{7B7C4EBF-3932-F44F-988B-35ECCB987346}">
      <dgm:prSet/>
      <dgm:spPr/>
      <dgm:t>
        <a:bodyPr/>
        <a:lstStyle/>
        <a:p>
          <a:endParaRPr lang="es-MX"/>
        </a:p>
      </dgm:t>
    </dgm:pt>
    <dgm:pt modelId="{E56EC743-4605-554F-9E63-EA1C8ED6AB58}">
      <dgm:prSet phldrT="[Texto]" custT="1"/>
      <dgm:spPr/>
      <dgm:t>
        <a:bodyPr/>
        <a:lstStyle/>
        <a:p>
          <a:r>
            <a:rPr lang="es-MX" sz="2400" dirty="0"/>
            <a:t>Estudio comparado</a:t>
          </a:r>
        </a:p>
      </dgm:t>
    </dgm:pt>
    <dgm:pt modelId="{E22246BE-499B-F94A-A835-43694144E00B}" type="parTrans" cxnId="{A4EAB46B-4933-E841-9811-5148E36037C5}">
      <dgm:prSet/>
      <dgm:spPr/>
      <dgm:t>
        <a:bodyPr/>
        <a:lstStyle/>
        <a:p>
          <a:endParaRPr lang="es-MX"/>
        </a:p>
      </dgm:t>
    </dgm:pt>
    <dgm:pt modelId="{008A14A8-32F6-9440-A404-25CC0E77CC53}" type="sibTrans" cxnId="{A4EAB46B-4933-E841-9811-5148E36037C5}">
      <dgm:prSet/>
      <dgm:spPr/>
      <dgm:t>
        <a:bodyPr/>
        <a:lstStyle/>
        <a:p>
          <a:endParaRPr lang="es-MX"/>
        </a:p>
      </dgm:t>
    </dgm:pt>
    <dgm:pt modelId="{03949785-CE89-8A47-9BCC-6035E68388E2}">
      <dgm:prSet phldrT="[Texto]" custT="1"/>
      <dgm:spPr/>
      <dgm:t>
        <a:bodyPr/>
        <a:lstStyle/>
        <a:p>
          <a:r>
            <a:rPr lang="es-MX" sz="2400" dirty="0"/>
            <a:t>Bases para la Propuesta de Atención</a:t>
          </a:r>
          <a:endParaRPr lang="es-MX" sz="1800" dirty="0"/>
        </a:p>
      </dgm:t>
    </dgm:pt>
    <dgm:pt modelId="{BAC8F6BC-0133-474D-92E3-9EAC8C06257D}" type="parTrans" cxnId="{DD8B8900-A604-1449-8AA6-116684DD095D}">
      <dgm:prSet/>
      <dgm:spPr/>
      <dgm:t>
        <a:bodyPr/>
        <a:lstStyle/>
        <a:p>
          <a:endParaRPr lang="es-MX"/>
        </a:p>
      </dgm:t>
    </dgm:pt>
    <dgm:pt modelId="{4A76CB9D-84FF-7F4C-99C8-3E3716CC81DD}" type="sibTrans" cxnId="{DD8B8900-A604-1449-8AA6-116684DD095D}">
      <dgm:prSet/>
      <dgm:spPr/>
      <dgm:t>
        <a:bodyPr/>
        <a:lstStyle/>
        <a:p>
          <a:endParaRPr lang="es-MX"/>
        </a:p>
      </dgm:t>
    </dgm:pt>
    <dgm:pt modelId="{33B5C7E9-48A8-5C41-AC91-75D3C06A723C}" type="pres">
      <dgm:prSet presAssocID="{92A455EC-3A57-CB40-8A82-D54DC839846F}" presName="Name0" presStyleCnt="0">
        <dgm:presLayoutVars>
          <dgm:chMax val="7"/>
          <dgm:chPref val="7"/>
          <dgm:dir/>
        </dgm:presLayoutVars>
      </dgm:prSet>
      <dgm:spPr/>
    </dgm:pt>
    <dgm:pt modelId="{53C84266-95BC-974E-A896-F41DD34201D6}" type="pres">
      <dgm:prSet presAssocID="{92A455EC-3A57-CB40-8A82-D54DC839846F}" presName="Name1" presStyleCnt="0"/>
      <dgm:spPr/>
    </dgm:pt>
    <dgm:pt modelId="{30FBE7B1-E7E1-6543-B773-13C6498B293D}" type="pres">
      <dgm:prSet presAssocID="{92A455EC-3A57-CB40-8A82-D54DC839846F}" presName="cycle" presStyleCnt="0"/>
      <dgm:spPr/>
    </dgm:pt>
    <dgm:pt modelId="{23E2DC79-E532-D542-BCAE-89010AE7F673}" type="pres">
      <dgm:prSet presAssocID="{92A455EC-3A57-CB40-8A82-D54DC839846F}" presName="srcNode" presStyleLbl="node1" presStyleIdx="0" presStyleCnt="5"/>
      <dgm:spPr/>
    </dgm:pt>
    <dgm:pt modelId="{F8363EA1-5FDD-D249-8E94-1F21DA3C53BC}" type="pres">
      <dgm:prSet presAssocID="{92A455EC-3A57-CB40-8A82-D54DC839846F}" presName="conn" presStyleLbl="parChTrans1D2" presStyleIdx="0" presStyleCnt="1"/>
      <dgm:spPr/>
    </dgm:pt>
    <dgm:pt modelId="{63916A25-0BD1-B74F-85C3-45524121949B}" type="pres">
      <dgm:prSet presAssocID="{92A455EC-3A57-CB40-8A82-D54DC839846F}" presName="extraNode" presStyleLbl="node1" presStyleIdx="0" presStyleCnt="5"/>
      <dgm:spPr/>
    </dgm:pt>
    <dgm:pt modelId="{75A1201B-705D-6A47-939D-0189AF6FCF82}" type="pres">
      <dgm:prSet presAssocID="{92A455EC-3A57-CB40-8A82-D54DC839846F}" presName="dstNode" presStyleLbl="node1" presStyleIdx="0" presStyleCnt="5"/>
      <dgm:spPr/>
    </dgm:pt>
    <dgm:pt modelId="{25926760-6D94-2B42-96B2-72B83B7A3A41}" type="pres">
      <dgm:prSet presAssocID="{8E5FEF99-A636-2448-9DED-AF0D9769FE37}" presName="text_1" presStyleLbl="node1" presStyleIdx="0" presStyleCnt="5">
        <dgm:presLayoutVars>
          <dgm:bulletEnabled val="1"/>
        </dgm:presLayoutVars>
      </dgm:prSet>
      <dgm:spPr/>
    </dgm:pt>
    <dgm:pt modelId="{FDB15C6E-E7D2-6B4A-A7B7-19883B6DF745}" type="pres">
      <dgm:prSet presAssocID="{8E5FEF99-A636-2448-9DED-AF0D9769FE37}" presName="accent_1" presStyleCnt="0"/>
      <dgm:spPr/>
    </dgm:pt>
    <dgm:pt modelId="{3FEAB3FA-AD64-6849-8898-057A5D712B31}" type="pres">
      <dgm:prSet presAssocID="{8E5FEF99-A636-2448-9DED-AF0D9769FE37}" presName="accentRepeatNode" presStyleLbl="solidFgAcc1" presStyleIdx="0" presStyleCnt="5"/>
      <dgm:spPr/>
    </dgm:pt>
    <dgm:pt modelId="{C5B9DFEA-036D-2D4D-99D4-EE7A132EE8E7}" type="pres">
      <dgm:prSet presAssocID="{CCB54C75-F324-4E41-B57C-F58199E85BCD}" presName="text_2" presStyleLbl="node1" presStyleIdx="1" presStyleCnt="5">
        <dgm:presLayoutVars>
          <dgm:bulletEnabled val="1"/>
        </dgm:presLayoutVars>
      </dgm:prSet>
      <dgm:spPr/>
    </dgm:pt>
    <dgm:pt modelId="{2FD1C8E2-D7B8-6C42-8B38-42B549B3D4F2}" type="pres">
      <dgm:prSet presAssocID="{CCB54C75-F324-4E41-B57C-F58199E85BCD}" presName="accent_2" presStyleCnt="0"/>
      <dgm:spPr/>
    </dgm:pt>
    <dgm:pt modelId="{686353D0-9052-0040-91FA-E48C5DE39BFF}" type="pres">
      <dgm:prSet presAssocID="{CCB54C75-F324-4E41-B57C-F58199E85BCD}" presName="accentRepeatNode" presStyleLbl="solidFgAcc1" presStyleIdx="1" presStyleCnt="5"/>
      <dgm:spPr/>
    </dgm:pt>
    <dgm:pt modelId="{6594FF61-670F-0D4D-965A-545F07E13229}" type="pres">
      <dgm:prSet presAssocID="{DE87BF49-EB89-3042-A57A-011C8B7A3AEA}" presName="text_3" presStyleLbl="node1" presStyleIdx="2" presStyleCnt="5">
        <dgm:presLayoutVars>
          <dgm:bulletEnabled val="1"/>
        </dgm:presLayoutVars>
      </dgm:prSet>
      <dgm:spPr/>
    </dgm:pt>
    <dgm:pt modelId="{880F18AC-49B0-2640-BFC9-91C2300E377E}" type="pres">
      <dgm:prSet presAssocID="{DE87BF49-EB89-3042-A57A-011C8B7A3AEA}" presName="accent_3" presStyleCnt="0"/>
      <dgm:spPr/>
    </dgm:pt>
    <dgm:pt modelId="{E2CB5CFB-D129-074D-BDF7-F0331A8EE288}" type="pres">
      <dgm:prSet presAssocID="{DE87BF49-EB89-3042-A57A-011C8B7A3AEA}" presName="accentRepeatNode" presStyleLbl="solidFgAcc1" presStyleIdx="2" presStyleCnt="5"/>
      <dgm:spPr/>
    </dgm:pt>
    <dgm:pt modelId="{771CD79B-8AB1-AE4F-B536-A8FC84432EA3}" type="pres">
      <dgm:prSet presAssocID="{E56EC743-4605-554F-9E63-EA1C8ED6AB58}" presName="text_4" presStyleLbl="node1" presStyleIdx="3" presStyleCnt="5" custScaleY="120841">
        <dgm:presLayoutVars>
          <dgm:bulletEnabled val="1"/>
        </dgm:presLayoutVars>
      </dgm:prSet>
      <dgm:spPr/>
    </dgm:pt>
    <dgm:pt modelId="{271531D6-6B26-524C-8770-484A09673480}" type="pres">
      <dgm:prSet presAssocID="{E56EC743-4605-554F-9E63-EA1C8ED6AB58}" presName="accent_4" presStyleCnt="0"/>
      <dgm:spPr/>
    </dgm:pt>
    <dgm:pt modelId="{A5832816-967D-EB47-B6E8-E808B4D0C238}" type="pres">
      <dgm:prSet presAssocID="{E56EC743-4605-554F-9E63-EA1C8ED6AB58}" presName="accentRepeatNode" presStyleLbl="solidFgAcc1" presStyleIdx="3" presStyleCnt="5"/>
      <dgm:spPr/>
    </dgm:pt>
    <dgm:pt modelId="{BD3F4816-7C29-324E-8E68-1984BF42B654}" type="pres">
      <dgm:prSet presAssocID="{03949785-CE89-8A47-9BCC-6035E68388E2}" presName="text_5" presStyleLbl="node1" presStyleIdx="4" presStyleCnt="5">
        <dgm:presLayoutVars>
          <dgm:bulletEnabled val="1"/>
        </dgm:presLayoutVars>
      </dgm:prSet>
      <dgm:spPr/>
    </dgm:pt>
    <dgm:pt modelId="{306C707E-5865-B649-B75C-F8645E48C392}" type="pres">
      <dgm:prSet presAssocID="{03949785-CE89-8A47-9BCC-6035E68388E2}" presName="accent_5" presStyleCnt="0"/>
      <dgm:spPr/>
    </dgm:pt>
    <dgm:pt modelId="{B8A8DD56-D4BF-0B4E-AB23-71602F2DCAEA}" type="pres">
      <dgm:prSet presAssocID="{03949785-CE89-8A47-9BCC-6035E68388E2}" presName="accentRepeatNode" presStyleLbl="solidFgAcc1" presStyleIdx="4" presStyleCnt="5"/>
      <dgm:spPr/>
    </dgm:pt>
  </dgm:ptLst>
  <dgm:cxnLst>
    <dgm:cxn modelId="{DD8B8900-A604-1449-8AA6-116684DD095D}" srcId="{92A455EC-3A57-CB40-8A82-D54DC839846F}" destId="{03949785-CE89-8A47-9BCC-6035E68388E2}" srcOrd="4" destOrd="0" parTransId="{BAC8F6BC-0133-474D-92E3-9EAC8C06257D}" sibTransId="{4A76CB9D-84FF-7F4C-99C8-3E3716CC81DD}"/>
    <dgm:cxn modelId="{A4EAB46B-4933-E841-9811-5148E36037C5}" srcId="{92A455EC-3A57-CB40-8A82-D54DC839846F}" destId="{E56EC743-4605-554F-9E63-EA1C8ED6AB58}" srcOrd="3" destOrd="0" parTransId="{E22246BE-499B-F94A-A835-43694144E00B}" sibTransId="{008A14A8-32F6-9440-A404-25CC0E77CC53}"/>
    <dgm:cxn modelId="{39CAE781-B019-624D-BA1F-756A895A66E8}" type="presOf" srcId="{8E5FEF99-A636-2448-9DED-AF0D9769FE37}" destId="{25926760-6D94-2B42-96B2-72B83B7A3A41}" srcOrd="0" destOrd="0" presId="urn:microsoft.com/office/officeart/2008/layout/VerticalCurvedList"/>
    <dgm:cxn modelId="{28E9578E-5C78-514F-92AA-BC4752FD90B9}" type="presOf" srcId="{03949785-CE89-8A47-9BCC-6035E68388E2}" destId="{BD3F4816-7C29-324E-8E68-1984BF42B654}" srcOrd="0" destOrd="0" presId="urn:microsoft.com/office/officeart/2008/layout/VerticalCurvedList"/>
    <dgm:cxn modelId="{56B6CDBA-280F-C843-9AEA-18B83CD5648C}" srcId="{92A455EC-3A57-CB40-8A82-D54DC839846F}" destId="{CCB54C75-F324-4E41-B57C-F58199E85BCD}" srcOrd="1" destOrd="0" parTransId="{9A9B46D8-243C-0F41-871D-54D84511F7F3}" sibTransId="{1C98082D-7584-5E4C-9300-11D7FA8F8FBC}"/>
    <dgm:cxn modelId="{588725BF-0C86-1E40-B278-8E6AD8582BE9}" type="presOf" srcId="{DE87BF49-EB89-3042-A57A-011C8B7A3AEA}" destId="{6594FF61-670F-0D4D-965A-545F07E13229}" srcOrd="0" destOrd="0" presId="urn:microsoft.com/office/officeart/2008/layout/VerticalCurvedList"/>
    <dgm:cxn modelId="{7B7C4EBF-3932-F44F-988B-35ECCB987346}" srcId="{92A455EC-3A57-CB40-8A82-D54DC839846F}" destId="{DE87BF49-EB89-3042-A57A-011C8B7A3AEA}" srcOrd="2" destOrd="0" parTransId="{CF3BCD92-3BE4-F343-B509-422E1DD95B10}" sibTransId="{C236D795-264A-B147-9974-5B5827349DBE}"/>
    <dgm:cxn modelId="{602550C5-CEB3-844B-8080-7DB66F75C3A2}" type="presOf" srcId="{E56EC743-4605-554F-9E63-EA1C8ED6AB58}" destId="{771CD79B-8AB1-AE4F-B536-A8FC84432EA3}" srcOrd="0" destOrd="0" presId="urn:microsoft.com/office/officeart/2008/layout/VerticalCurvedList"/>
    <dgm:cxn modelId="{F6D70EE6-9EAA-A84D-B346-119E83160ABC}" srcId="{92A455EC-3A57-CB40-8A82-D54DC839846F}" destId="{8E5FEF99-A636-2448-9DED-AF0D9769FE37}" srcOrd="0" destOrd="0" parTransId="{6DA04B25-972B-8241-8436-1B730C5D5CBB}" sibTransId="{1C51711D-9F28-FB45-961C-8EECECFD0237}"/>
    <dgm:cxn modelId="{8A6D97EE-4AE6-6841-8E18-E9B20EB653D4}" type="presOf" srcId="{92A455EC-3A57-CB40-8A82-D54DC839846F}" destId="{33B5C7E9-48A8-5C41-AC91-75D3C06A723C}" srcOrd="0" destOrd="0" presId="urn:microsoft.com/office/officeart/2008/layout/VerticalCurvedList"/>
    <dgm:cxn modelId="{A83931F0-F312-2E4B-8B70-432EF336F9EA}" type="presOf" srcId="{CCB54C75-F324-4E41-B57C-F58199E85BCD}" destId="{C5B9DFEA-036D-2D4D-99D4-EE7A132EE8E7}" srcOrd="0" destOrd="0" presId="urn:microsoft.com/office/officeart/2008/layout/VerticalCurvedList"/>
    <dgm:cxn modelId="{B2791DFA-5B6D-EF43-B971-CCF1C402B00C}" type="presOf" srcId="{1C51711D-9F28-FB45-961C-8EECECFD0237}" destId="{F8363EA1-5FDD-D249-8E94-1F21DA3C53BC}" srcOrd="0" destOrd="0" presId="urn:microsoft.com/office/officeart/2008/layout/VerticalCurvedList"/>
    <dgm:cxn modelId="{FEE92DBF-5ADD-0046-ACED-349D58928020}" type="presParOf" srcId="{33B5C7E9-48A8-5C41-AC91-75D3C06A723C}" destId="{53C84266-95BC-974E-A896-F41DD34201D6}" srcOrd="0" destOrd="0" presId="urn:microsoft.com/office/officeart/2008/layout/VerticalCurvedList"/>
    <dgm:cxn modelId="{42C01509-DB64-8A4A-B7B4-2023EFB5DE1D}" type="presParOf" srcId="{53C84266-95BC-974E-A896-F41DD34201D6}" destId="{30FBE7B1-E7E1-6543-B773-13C6498B293D}" srcOrd="0" destOrd="0" presId="urn:microsoft.com/office/officeart/2008/layout/VerticalCurvedList"/>
    <dgm:cxn modelId="{ABF98C5E-DF36-C44E-8015-FA7D248C8070}" type="presParOf" srcId="{30FBE7B1-E7E1-6543-B773-13C6498B293D}" destId="{23E2DC79-E532-D542-BCAE-89010AE7F673}" srcOrd="0" destOrd="0" presId="urn:microsoft.com/office/officeart/2008/layout/VerticalCurvedList"/>
    <dgm:cxn modelId="{463E8EDE-3620-8D48-A128-B71C10463A84}" type="presParOf" srcId="{30FBE7B1-E7E1-6543-B773-13C6498B293D}" destId="{F8363EA1-5FDD-D249-8E94-1F21DA3C53BC}" srcOrd="1" destOrd="0" presId="urn:microsoft.com/office/officeart/2008/layout/VerticalCurvedList"/>
    <dgm:cxn modelId="{4605D541-413B-1544-A7AD-6F243B80054D}" type="presParOf" srcId="{30FBE7B1-E7E1-6543-B773-13C6498B293D}" destId="{63916A25-0BD1-B74F-85C3-45524121949B}" srcOrd="2" destOrd="0" presId="urn:microsoft.com/office/officeart/2008/layout/VerticalCurvedList"/>
    <dgm:cxn modelId="{17E14DF5-2AA9-A14A-B4C7-F2C0D16EF4D3}" type="presParOf" srcId="{30FBE7B1-E7E1-6543-B773-13C6498B293D}" destId="{75A1201B-705D-6A47-939D-0189AF6FCF82}" srcOrd="3" destOrd="0" presId="urn:microsoft.com/office/officeart/2008/layout/VerticalCurvedList"/>
    <dgm:cxn modelId="{636D84BC-00D0-5546-BB3C-343F68C7B656}" type="presParOf" srcId="{53C84266-95BC-974E-A896-F41DD34201D6}" destId="{25926760-6D94-2B42-96B2-72B83B7A3A41}" srcOrd="1" destOrd="0" presId="urn:microsoft.com/office/officeart/2008/layout/VerticalCurvedList"/>
    <dgm:cxn modelId="{F28F9625-7B83-C24E-964E-21DF6330F50C}" type="presParOf" srcId="{53C84266-95BC-974E-A896-F41DD34201D6}" destId="{FDB15C6E-E7D2-6B4A-A7B7-19883B6DF745}" srcOrd="2" destOrd="0" presId="urn:microsoft.com/office/officeart/2008/layout/VerticalCurvedList"/>
    <dgm:cxn modelId="{6C513C4B-24D8-C047-B536-9BB8BEC28C97}" type="presParOf" srcId="{FDB15C6E-E7D2-6B4A-A7B7-19883B6DF745}" destId="{3FEAB3FA-AD64-6849-8898-057A5D712B31}" srcOrd="0" destOrd="0" presId="urn:microsoft.com/office/officeart/2008/layout/VerticalCurvedList"/>
    <dgm:cxn modelId="{92FF1F2D-D53D-644E-B1EF-E203AF3352BD}" type="presParOf" srcId="{53C84266-95BC-974E-A896-F41DD34201D6}" destId="{C5B9DFEA-036D-2D4D-99D4-EE7A132EE8E7}" srcOrd="3" destOrd="0" presId="urn:microsoft.com/office/officeart/2008/layout/VerticalCurvedList"/>
    <dgm:cxn modelId="{4E90743C-6149-1445-AD20-665D2F0C106C}" type="presParOf" srcId="{53C84266-95BC-974E-A896-F41DD34201D6}" destId="{2FD1C8E2-D7B8-6C42-8B38-42B549B3D4F2}" srcOrd="4" destOrd="0" presId="urn:microsoft.com/office/officeart/2008/layout/VerticalCurvedList"/>
    <dgm:cxn modelId="{8F80D7D3-D1FC-A84A-8A6C-A57C7991286D}" type="presParOf" srcId="{2FD1C8E2-D7B8-6C42-8B38-42B549B3D4F2}" destId="{686353D0-9052-0040-91FA-E48C5DE39BFF}" srcOrd="0" destOrd="0" presId="urn:microsoft.com/office/officeart/2008/layout/VerticalCurvedList"/>
    <dgm:cxn modelId="{79D4F2BC-7EDE-B145-A10A-A8CB03CB26D0}" type="presParOf" srcId="{53C84266-95BC-974E-A896-F41DD34201D6}" destId="{6594FF61-670F-0D4D-965A-545F07E13229}" srcOrd="5" destOrd="0" presId="urn:microsoft.com/office/officeart/2008/layout/VerticalCurvedList"/>
    <dgm:cxn modelId="{B4B27B41-64B0-F740-A429-C9F5643F93B5}" type="presParOf" srcId="{53C84266-95BC-974E-A896-F41DD34201D6}" destId="{880F18AC-49B0-2640-BFC9-91C2300E377E}" srcOrd="6" destOrd="0" presId="urn:microsoft.com/office/officeart/2008/layout/VerticalCurvedList"/>
    <dgm:cxn modelId="{EED8C0CF-3B3A-E74E-9C68-50D4285D3BD9}" type="presParOf" srcId="{880F18AC-49B0-2640-BFC9-91C2300E377E}" destId="{E2CB5CFB-D129-074D-BDF7-F0331A8EE288}" srcOrd="0" destOrd="0" presId="urn:microsoft.com/office/officeart/2008/layout/VerticalCurvedList"/>
    <dgm:cxn modelId="{7FACDF75-E2C8-2842-859C-A024BF212E5E}" type="presParOf" srcId="{53C84266-95BC-974E-A896-F41DD34201D6}" destId="{771CD79B-8AB1-AE4F-B536-A8FC84432EA3}" srcOrd="7" destOrd="0" presId="urn:microsoft.com/office/officeart/2008/layout/VerticalCurvedList"/>
    <dgm:cxn modelId="{047BD4C9-85CF-1341-8AA4-A21DF1125B59}" type="presParOf" srcId="{53C84266-95BC-974E-A896-F41DD34201D6}" destId="{271531D6-6B26-524C-8770-484A09673480}" srcOrd="8" destOrd="0" presId="urn:microsoft.com/office/officeart/2008/layout/VerticalCurvedList"/>
    <dgm:cxn modelId="{8A32A4E6-895C-804F-A796-CCF877C7FCFB}" type="presParOf" srcId="{271531D6-6B26-524C-8770-484A09673480}" destId="{A5832816-967D-EB47-B6E8-E808B4D0C238}" srcOrd="0" destOrd="0" presId="urn:microsoft.com/office/officeart/2008/layout/VerticalCurvedList"/>
    <dgm:cxn modelId="{90ACCED3-FDB8-494E-9884-ACA6B487A61B}" type="presParOf" srcId="{53C84266-95BC-974E-A896-F41DD34201D6}" destId="{BD3F4816-7C29-324E-8E68-1984BF42B654}" srcOrd="9" destOrd="0" presId="urn:microsoft.com/office/officeart/2008/layout/VerticalCurvedList"/>
    <dgm:cxn modelId="{424740E1-8F54-134C-8109-195B0D5B589A}" type="presParOf" srcId="{53C84266-95BC-974E-A896-F41DD34201D6}" destId="{306C707E-5865-B649-B75C-F8645E48C392}" srcOrd="10" destOrd="0" presId="urn:microsoft.com/office/officeart/2008/layout/VerticalCurvedList"/>
    <dgm:cxn modelId="{A07D6BCF-39CF-FF40-BB23-F98AA1197BC9}" type="presParOf" srcId="{306C707E-5865-B649-B75C-F8645E48C392}" destId="{B8A8DD56-D4BF-0B4E-AB23-71602F2DCA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3EA1-5FDD-D249-8E94-1F21DA3C53BC}">
      <dsp:nvSpPr>
        <dsp:cNvPr id="0" name=""/>
        <dsp:cNvSpPr/>
      </dsp:nvSpPr>
      <dsp:spPr>
        <a:xfrm>
          <a:off x="-7116553" y="-1087851"/>
          <a:ext cx="8469028" cy="8469028"/>
        </a:xfrm>
        <a:prstGeom prst="blockArc">
          <a:avLst>
            <a:gd name="adj1" fmla="val 18900000"/>
            <a:gd name="adj2" fmla="val 2700000"/>
            <a:gd name="adj3" fmla="val 255"/>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26760-6D94-2B42-96B2-72B83B7A3A41}">
      <dsp:nvSpPr>
        <dsp:cNvPr id="0" name=""/>
        <dsp:cNvSpPr/>
      </dsp:nvSpPr>
      <dsp:spPr>
        <a:xfrm>
          <a:off x="590541" y="393206"/>
          <a:ext cx="7447062" cy="78691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616" tIns="71120" rIns="71120" bIns="71120" numCol="1" spcCol="1270" anchor="ctr" anchorCtr="0">
          <a:noAutofit/>
        </a:bodyPr>
        <a:lstStyle/>
        <a:p>
          <a:pPr marL="0" lvl="0" indent="0" algn="l" defTabSz="1244600">
            <a:lnSpc>
              <a:spcPct val="90000"/>
            </a:lnSpc>
            <a:spcBef>
              <a:spcPct val="0"/>
            </a:spcBef>
            <a:spcAft>
              <a:spcPct val="35000"/>
            </a:spcAft>
            <a:buNone/>
          </a:pPr>
          <a:r>
            <a:rPr lang="es-MX" sz="2800" kern="1200" dirty="0"/>
            <a:t>Introducción</a:t>
          </a:r>
        </a:p>
      </dsp:txBody>
      <dsp:txXfrm>
        <a:off x="590541" y="393206"/>
        <a:ext cx="7447062" cy="786917"/>
      </dsp:txXfrm>
    </dsp:sp>
    <dsp:sp modelId="{3FEAB3FA-AD64-6849-8898-057A5D712B31}">
      <dsp:nvSpPr>
        <dsp:cNvPr id="0" name=""/>
        <dsp:cNvSpPr/>
      </dsp:nvSpPr>
      <dsp:spPr>
        <a:xfrm>
          <a:off x="98718" y="294842"/>
          <a:ext cx="983646" cy="983646"/>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9DFEA-036D-2D4D-99D4-EE7A132EE8E7}">
      <dsp:nvSpPr>
        <dsp:cNvPr id="0" name=""/>
        <dsp:cNvSpPr/>
      </dsp:nvSpPr>
      <dsp:spPr>
        <a:xfrm>
          <a:off x="1154423" y="1573205"/>
          <a:ext cx="6883180" cy="786917"/>
        </a:xfrm>
        <a:prstGeom prst="rect">
          <a:avLst/>
        </a:prstGeom>
        <a:solidFill>
          <a:schemeClr val="accent3">
            <a:hueOff val="675996"/>
            <a:satOff val="-2249"/>
            <a:lumOff val="-11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616" tIns="71120" rIns="71120" bIns="71120" numCol="1" spcCol="1270" anchor="ctr" anchorCtr="0">
          <a:noAutofit/>
        </a:bodyPr>
        <a:lstStyle/>
        <a:p>
          <a:pPr marL="0" lvl="0" indent="0" algn="l" defTabSz="1244600">
            <a:lnSpc>
              <a:spcPct val="90000"/>
            </a:lnSpc>
            <a:spcBef>
              <a:spcPct val="0"/>
            </a:spcBef>
            <a:spcAft>
              <a:spcPct val="35000"/>
            </a:spcAft>
            <a:buNone/>
          </a:pPr>
          <a:r>
            <a:rPr lang="es-MX" sz="2800" kern="1200" dirty="0"/>
            <a:t>Objetivo</a:t>
          </a:r>
        </a:p>
      </dsp:txBody>
      <dsp:txXfrm>
        <a:off x="1154423" y="1573205"/>
        <a:ext cx="6883180" cy="786917"/>
      </dsp:txXfrm>
    </dsp:sp>
    <dsp:sp modelId="{686353D0-9052-0040-91FA-E48C5DE39BFF}">
      <dsp:nvSpPr>
        <dsp:cNvPr id="0" name=""/>
        <dsp:cNvSpPr/>
      </dsp:nvSpPr>
      <dsp:spPr>
        <a:xfrm>
          <a:off x="662599" y="1474840"/>
          <a:ext cx="983646" cy="983646"/>
        </a:xfrm>
        <a:prstGeom prst="ellipse">
          <a:avLst/>
        </a:prstGeom>
        <a:solidFill>
          <a:schemeClr val="lt1">
            <a:hueOff val="0"/>
            <a:satOff val="0"/>
            <a:lumOff val="0"/>
            <a:alphaOff val="0"/>
          </a:schemeClr>
        </a:solidFill>
        <a:ln w="15875" cap="rnd" cmpd="sng" algn="ctr">
          <a:solidFill>
            <a:schemeClr val="accent3">
              <a:hueOff val="675996"/>
              <a:satOff val="-2249"/>
              <a:lumOff val="-1127"/>
              <a:alphaOff val="0"/>
            </a:schemeClr>
          </a:solidFill>
          <a:prstDash val="solid"/>
        </a:ln>
        <a:effectLst/>
      </dsp:spPr>
      <dsp:style>
        <a:lnRef idx="2">
          <a:scrgbClr r="0" g="0" b="0"/>
        </a:lnRef>
        <a:fillRef idx="1">
          <a:scrgbClr r="0" g="0" b="0"/>
        </a:fillRef>
        <a:effectRef idx="0">
          <a:scrgbClr r="0" g="0" b="0"/>
        </a:effectRef>
        <a:fontRef idx="minor"/>
      </dsp:style>
    </dsp:sp>
    <dsp:sp modelId="{6594FF61-670F-0D4D-965A-545F07E13229}">
      <dsp:nvSpPr>
        <dsp:cNvPr id="0" name=""/>
        <dsp:cNvSpPr/>
      </dsp:nvSpPr>
      <dsp:spPr>
        <a:xfrm>
          <a:off x="1327489" y="2753203"/>
          <a:ext cx="6710113" cy="786917"/>
        </a:xfrm>
        <a:prstGeom prst="rect">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616" tIns="71120" rIns="71120" bIns="71120" numCol="1" spcCol="1270" anchor="ctr" anchorCtr="0">
          <a:noAutofit/>
        </a:bodyPr>
        <a:lstStyle/>
        <a:p>
          <a:pPr marL="0" lvl="0" indent="0" algn="l" defTabSz="1244600">
            <a:lnSpc>
              <a:spcPct val="90000"/>
            </a:lnSpc>
            <a:spcBef>
              <a:spcPct val="0"/>
            </a:spcBef>
            <a:spcAft>
              <a:spcPct val="35000"/>
            </a:spcAft>
            <a:buNone/>
          </a:pPr>
          <a:r>
            <a:rPr lang="es-MX" sz="2800" kern="1200" dirty="0"/>
            <a:t>Identificación problema</a:t>
          </a:r>
        </a:p>
      </dsp:txBody>
      <dsp:txXfrm>
        <a:off x="1327489" y="2753203"/>
        <a:ext cx="6710113" cy="786917"/>
      </dsp:txXfrm>
    </dsp:sp>
    <dsp:sp modelId="{E2CB5CFB-D129-074D-BDF7-F0331A8EE288}">
      <dsp:nvSpPr>
        <dsp:cNvPr id="0" name=""/>
        <dsp:cNvSpPr/>
      </dsp:nvSpPr>
      <dsp:spPr>
        <a:xfrm>
          <a:off x="835666" y="2654839"/>
          <a:ext cx="983646" cy="983646"/>
        </a:xfrm>
        <a:prstGeom prst="ellipse">
          <a:avLst/>
        </a:prstGeom>
        <a:solidFill>
          <a:schemeClr val="lt1">
            <a:hueOff val="0"/>
            <a:satOff val="0"/>
            <a:lumOff val="0"/>
            <a:alphaOff val="0"/>
          </a:schemeClr>
        </a:solidFill>
        <a:ln w="15875" cap="rnd" cmpd="sng" algn="ctr">
          <a:solidFill>
            <a:schemeClr val="accent3">
              <a:hueOff val="1351992"/>
              <a:satOff val="-4498"/>
              <a:lumOff val="-2255"/>
              <a:alphaOff val="0"/>
            </a:schemeClr>
          </a:solidFill>
          <a:prstDash val="solid"/>
        </a:ln>
        <a:effectLst/>
      </dsp:spPr>
      <dsp:style>
        <a:lnRef idx="2">
          <a:scrgbClr r="0" g="0" b="0"/>
        </a:lnRef>
        <a:fillRef idx="1">
          <a:scrgbClr r="0" g="0" b="0"/>
        </a:fillRef>
        <a:effectRef idx="0">
          <a:scrgbClr r="0" g="0" b="0"/>
        </a:effectRef>
        <a:fontRef idx="minor"/>
      </dsp:style>
    </dsp:sp>
    <dsp:sp modelId="{771CD79B-8AB1-AE4F-B536-A8FC84432EA3}">
      <dsp:nvSpPr>
        <dsp:cNvPr id="0" name=""/>
        <dsp:cNvSpPr/>
      </dsp:nvSpPr>
      <dsp:spPr>
        <a:xfrm>
          <a:off x="1154423" y="3851201"/>
          <a:ext cx="6883180" cy="950918"/>
        </a:xfrm>
        <a:prstGeom prst="rect">
          <a:avLst/>
        </a:prstGeom>
        <a:solidFill>
          <a:schemeClr val="accent3">
            <a:hueOff val="2027987"/>
            <a:satOff val="-6748"/>
            <a:lumOff val="-33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616"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t>Estudio comparado</a:t>
          </a:r>
        </a:p>
      </dsp:txBody>
      <dsp:txXfrm>
        <a:off x="1154423" y="3851201"/>
        <a:ext cx="6883180" cy="950918"/>
      </dsp:txXfrm>
    </dsp:sp>
    <dsp:sp modelId="{A5832816-967D-EB47-B6E8-E808B4D0C238}">
      <dsp:nvSpPr>
        <dsp:cNvPr id="0" name=""/>
        <dsp:cNvSpPr/>
      </dsp:nvSpPr>
      <dsp:spPr>
        <a:xfrm>
          <a:off x="662599" y="3834837"/>
          <a:ext cx="983646" cy="983646"/>
        </a:xfrm>
        <a:prstGeom prst="ellipse">
          <a:avLst/>
        </a:prstGeom>
        <a:solidFill>
          <a:schemeClr val="lt1">
            <a:hueOff val="0"/>
            <a:satOff val="0"/>
            <a:lumOff val="0"/>
            <a:alphaOff val="0"/>
          </a:schemeClr>
        </a:solidFill>
        <a:ln w="15875" cap="rnd" cmpd="sng" algn="ctr">
          <a:solidFill>
            <a:schemeClr val="accent3">
              <a:hueOff val="2027987"/>
              <a:satOff val="-6748"/>
              <a:lumOff val="-3382"/>
              <a:alphaOff val="0"/>
            </a:schemeClr>
          </a:solidFill>
          <a:prstDash val="solid"/>
        </a:ln>
        <a:effectLst/>
      </dsp:spPr>
      <dsp:style>
        <a:lnRef idx="2">
          <a:scrgbClr r="0" g="0" b="0"/>
        </a:lnRef>
        <a:fillRef idx="1">
          <a:scrgbClr r="0" g="0" b="0"/>
        </a:fillRef>
        <a:effectRef idx="0">
          <a:scrgbClr r="0" g="0" b="0"/>
        </a:effectRef>
        <a:fontRef idx="minor"/>
      </dsp:style>
    </dsp:sp>
    <dsp:sp modelId="{BD3F4816-7C29-324E-8E68-1984BF42B654}">
      <dsp:nvSpPr>
        <dsp:cNvPr id="0" name=""/>
        <dsp:cNvSpPr/>
      </dsp:nvSpPr>
      <dsp:spPr>
        <a:xfrm>
          <a:off x="590541" y="5113200"/>
          <a:ext cx="7447062" cy="786917"/>
        </a:xfrm>
        <a:prstGeom prst="rect">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616"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t>Bases para la Propuesta de Atención</a:t>
          </a:r>
          <a:endParaRPr lang="es-MX" sz="1800" kern="1200" dirty="0"/>
        </a:p>
      </dsp:txBody>
      <dsp:txXfrm>
        <a:off x="590541" y="5113200"/>
        <a:ext cx="7447062" cy="786917"/>
      </dsp:txXfrm>
    </dsp:sp>
    <dsp:sp modelId="{B8A8DD56-D4BF-0B4E-AB23-71602F2DCAEA}">
      <dsp:nvSpPr>
        <dsp:cNvPr id="0" name=""/>
        <dsp:cNvSpPr/>
      </dsp:nvSpPr>
      <dsp:spPr>
        <a:xfrm>
          <a:off x="98718" y="5014836"/>
          <a:ext cx="983646" cy="983646"/>
        </a:xfrm>
        <a:prstGeom prst="ellipse">
          <a:avLst/>
        </a:prstGeom>
        <a:solidFill>
          <a:schemeClr val="lt1">
            <a:hueOff val="0"/>
            <a:satOff val="0"/>
            <a:lumOff val="0"/>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104762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98738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16E359-7B58-664C-9BCC-68C4245F9AF3}"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104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323680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16E359-7B58-664C-9BCC-68C4245F9AF3}"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450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334476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85436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9210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406346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DA0B3F4-2A43-B245-BF77-BA30C3C548FD}" type="datetimeFigureOut">
              <a:rPr lang="es-MX" smtClean="0"/>
              <a:t>01/07/23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4400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71821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DA0B3F4-2A43-B245-BF77-BA30C3C548FD}" type="datetimeFigureOut">
              <a:rPr lang="es-MX" smtClean="0"/>
              <a:t>01/07/23</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37125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DA0B3F4-2A43-B245-BF77-BA30C3C548FD}" type="datetimeFigureOut">
              <a:rPr lang="es-MX" smtClean="0"/>
              <a:t>01/07/23</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277159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0B3F4-2A43-B245-BF77-BA30C3C548FD}" type="datetimeFigureOut">
              <a:rPr lang="es-MX" smtClean="0"/>
              <a:t>01/07/23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45147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243873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DA0B3F4-2A43-B245-BF77-BA30C3C548FD}" type="datetimeFigureOut">
              <a:rPr lang="es-MX" smtClean="0"/>
              <a:t>01/07/23</a:t>
            </a:fld>
            <a:endParaRPr lang="es-MX"/>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16E359-7B58-664C-9BCC-68C4245F9AF3}" type="slidenum">
              <a:rPr lang="es-MX" smtClean="0"/>
              <a:t>‹Nº›</a:t>
            </a:fld>
            <a:endParaRPr lang="es-MX"/>
          </a:p>
        </p:txBody>
      </p:sp>
    </p:spTree>
    <p:extLst>
      <p:ext uri="{BB962C8B-B14F-4D97-AF65-F5344CB8AC3E}">
        <p14:creationId xmlns:p14="http://schemas.microsoft.com/office/powerpoint/2010/main" val="335613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DA0B3F4-2A43-B245-BF77-BA30C3C548FD}" type="datetimeFigureOut">
              <a:rPr lang="es-MX" smtClean="0"/>
              <a:t>01/07/23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16E359-7B58-664C-9BCC-68C4245F9AF3}" type="slidenum">
              <a:rPr lang="es-MX" smtClean="0"/>
              <a:t>‹Nº›</a:t>
            </a:fld>
            <a:endParaRPr lang="es-MX"/>
          </a:p>
        </p:txBody>
      </p:sp>
    </p:spTree>
    <p:extLst>
      <p:ext uri="{BB962C8B-B14F-4D97-AF65-F5344CB8AC3E}">
        <p14:creationId xmlns:p14="http://schemas.microsoft.com/office/powerpoint/2010/main" val="1139612585"/>
      </p:ext>
    </p:extLst>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090" r:id="rId11"/>
    <p:sldLayoutId id="2147486091" r:id="rId12"/>
    <p:sldLayoutId id="2147486092" r:id="rId13"/>
    <p:sldLayoutId id="2147486093" r:id="rId14"/>
    <p:sldLayoutId id="2147486094" r:id="rId15"/>
    <p:sldLayoutId id="21474860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rendirav@cese.edu.mx"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sobreaprendizaje.com/congreso-2023"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educacionyfp.gob.es/dam/jcr:bd6fab45-145a-48dd-b828-d4a582c947f8/12l-el-estudio-cientificorev-ed-364-pdf.pdf" TargetMode="External"/><Relationship Id="rId3" Type="http://schemas.openxmlformats.org/officeDocument/2006/relationships/hyperlink" Target="http://sil.gobernacion.gob.mx/portal" TargetMode="External"/><Relationship Id="rId7" Type="http://schemas.openxmlformats.org/officeDocument/2006/relationships/hyperlink" Target="https://revistaselectronicas.ujaen.es/index.php/rae/article/view/1831" TargetMode="External"/><Relationship Id="rId2" Type="http://schemas.openxmlformats.org/officeDocument/2006/relationships/hyperlink" Target="http://www.diputados.gob.mx/" TargetMode="External"/><Relationship Id="rId1" Type="http://schemas.openxmlformats.org/officeDocument/2006/relationships/slideLayout" Target="../slideLayouts/slideLayout2.xml"/><Relationship Id="rId6" Type="http://schemas.openxmlformats.org/officeDocument/2006/relationships/hyperlink" Target="http://educacion.jujuy.gob.ar/wp-content/uploads/sites/15/2019/03/GODACI.pdf.pdf" TargetMode="External"/><Relationship Id="rId5" Type="http://schemas.openxmlformats.org/officeDocument/2006/relationships/hyperlink" Target="https://www.scielo.org.mx/scielo.php?script=sci_arttext&amp;pid=S2448-85502018000200053" TargetMode="External"/><Relationship Id="rId10" Type="http://schemas.openxmlformats.org/officeDocument/2006/relationships/hyperlink" Target="https://www.redalyc.org/journal/2431/243148524006/html/" TargetMode="External"/><Relationship Id="rId4" Type="http://schemas.openxmlformats.org/officeDocument/2006/relationships/hyperlink" Target="https://www.senado.gob.mx/64/gaceta_comision_permanente/documento/62691" TargetMode="External"/><Relationship Id="rId9" Type="http://schemas.openxmlformats.org/officeDocument/2006/relationships/hyperlink" Target="http://www.bnm.me.gov.ar/giga1/documentos/EL00658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23913/ride.v10i20.608" TargetMode="External"/><Relationship Id="rId2" Type="http://schemas.openxmlformats.org/officeDocument/2006/relationships/hyperlink" Target="http://riaa.uaem.mx/xmlui/bitstream/handle/20.500.12055/1254/PAPSZH09T.pdf?sequence=1&amp;isAllowed=y" TargetMode="External"/><Relationship Id="rId1" Type="http://schemas.openxmlformats.org/officeDocument/2006/relationships/slideLayout" Target="../slideLayouts/slideLayout2.xml"/><Relationship Id="rId6" Type="http://schemas.openxmlformats.org/officeDocument/2006/relationships/hyperlink" Target="https://www.aefcm.gob.mx/" TargetMode="External"/><Relationship Id="rId5" Type="http://schemas.openxmlformats.org/officeDocument/2006/relationships/hyperlink" Target="https://www.planeacion.sep.gob.mx/" TargetMode="External"/><Relationship Id="rId4" Type="http://schemas.openxmlformats.org/officeDocument/2006/relationships/hyperlink" Target="http://www.scielo.org.pe/pdf/psico/v30n1/a08v30n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97066-5854-B74E-3F66-4F3CD629CB0B}"/>
              </a:ext>
            </a:extLst>
          </p:cNvPr>
          <p:cNvSpPr>
            <a:spLocks noGrp="1"/>
          </p:cNvSpPr>
          <p:nvPr>
            <p:ph type="ctrTitle"/>
          </p:nvPr>
        </p:nvSpPr>
        <p:spPr>
          <a:xfrm>
            <a:off x="2719137" y="2743654"/>
            <a:ext cx="8166942" cy="2387600"/>
          </a:xfrm>
        </p:spPr>
        <p:txBody>
          <a:bodyPr>
            <a:normAutofit fontScale="90000"/>
          </a:bodyPr>
          <a:lstStyle/>
          <a:p>
            <a:r>
              <a:rPr lang="es-MX" sz="2800" b="1" cap="none" dirty="0">
                <a:solidFill>
                  <a:schemeClr val="accent2"/>
                </a:solidFill>
                <a:effectLst/>
                <a:latin typeface="+mn-lt"/>
                <a:ea typeface="Times New Roman" panose="02020603050405020304" pitchFamily="18" charset="0"/>
              </a:rPr>
              <a:t>Modelos de atención educativa para alumnas y alumnos con altas capacidades y aptitudes sobresalientes. </a:t>
            </a:r>
            <a:br>
              <a:rPr lang="es-MX" sz="2800" b="1" cap="none" dirty="0">
                <a:solidFill>
                  <a:schemeClr val="accent2"/>
                </a:solidFill>
                <a:effectLst/>
                <a:latin typeface="+mn-lt"/>
                <a:ea typeface="Times New Roman" panose="02020603050405020304" pitchFamily="18" charset="0"/>
              </a:rPr>
            </a:br>
            <a:r>
              <a:rPr lang="es-MX" sz="2800" b="1" cap="none" dirty="0">
                <a:solidFill>
                  <a:schemeClr val="accent2"/>
                </a:solidFill>
                <a:effectLst/>
                <a:latin typeface="+mn-lt"/>
                <a:ea typeface="Times New Roman" panose="02020603050405020304" pitchFamily="18" charset="0"/>
              </a:rPr>
              <a:t>Estudio comparado descriptivo. </a:t>
            </a:r>
            <a:br>
              <a:rPr lang="es-MX" sz="2800" b="1" cap="none" dirty="0">
                <a:solidFill>
                  <a:schemeClr val="accent2"/>
                </a:solidFill>
                <a:effectLst/>
                <a:latin typeface="+mn-lt"/>
                <a:ea typeface="Times New Roman" panose="02020603050405020304" pitchFamily="18" charset="0"/>
              </a:rPr>
            </a:br>
            <a:r>
              <a:rPr lang="es-MX" sz="2800" b="1" cap="none" dirty="0">
                <a:solidFill>
                  <a:schemeClr val="accent2"/>
                </a:solidFill>
                <a:effectLst/>
                <a:latin typeface="+mn-lt"/>
                <a:ea typeface="Times New Roman" panose="02020603050405020304" pitchFamily="18" charset="0"/>
              </a:rPr>
              <a:t>Un primer paso para la inclusión educativa.</a:t>
            </a:r>
            <a:br>
              <a:rPr lang="es-MX" sz="2800" cap="none" dirty="0">
                <a:solidFill>
                  <a:schemeClr val="accent2"/>
                </a:solidFill>
                <a:effectLst/>
                <a:latin typeface="+mn-lt"/>
                <a:ea typeface="Times New Roman" panose="02020603050405020304" pitchFamily="18" charset="0"/>
              </a:rPr>
            </a:br>
            <a:endParaRPr lang="es-MX" sz="2800" cap="none" dirty="0">
              <a:solidFill>
                <a:schemeClr val="accent2"/>
              </a:solidFill>
              <a:latin typeface="+mn-lt"/>
            </a:endParaRPr>
          </a:p>
        </p:txBody>
      </p:sp>
      <p:sp>
        <p:nvSpPr>
          <p:cNvPr id="3" name="Subtítulo 2">
            <a:extLst>
              <a:ext uri="{FF2B5EF4-FFF2-40B4-BE49-F238E27FC236}">
                <a16:creationId xmlns:a16="http://schemas.microsoft.com/office/drawing/2014/main" id="{4A7C46D6-FC11-F718-9B7A-7FD0CE1E6602}"/>
              </a:ext>
            </a:extLst>
          </p:cNvPr>
          <p:cNvSpPr>
            <a:spLocks noGrp="1"/>
          </p:cNvSpPr>
          <p:nvPr>
            <p:ph type="subTitle" idx="1"/>
          </p:nvPr>
        </p:nvSpPr>
        <p:spPr>
          <a:xfrm>
            <a:off x="4847223" y="5131254"/>
            <a:ext cx="3641558" cy="1636294"/>
          </a:xfrm>
        </p:spPr>
        <p:txBody>
          <a:bodyPr>
            <a:normAutofit fontScale="85000" lnSpcReduction="10000"/>
          </a:bodyPr>
          <a:lstStyle/>
          <a:p>
            <a:pPr algn="ctr">
              <a:lnSpc>
                <a:spcPct val="150000"/>
              </a:lnSpc>
            </a:pPr>
            <a:r>
              <a:rPr lang="es-MX" sz="1800" dirty="0">
                <a:effectLst/>
                <a:latin typeface="Times New Roman" panose="02020603050405020304" pitchFamily="18" charset="0"/>
                <a:ea typeface="Times New Roman" panose="02020603050405020304" pitchFamily="18" charset="0"/>
              </a:rPr>
              <a:t>Eréndira Viveros Ballesteros</a:t>
            </a:r>
          </a:p>
          <a:p>
            <a:pPr algn="ctr">
              <a:lnSpc>
                <a:spcPct val="150000"/>
              </a:lnSpc>
            </a:pPr>
            <a:r>
              <a:rPr lang="es-MX" sz="1800" dirty="0">
                <a:effectLst/>
                <a:latin typeface="Times New Roman" panose="02020603050405020304" pitchFamily="18" charset="0"/>
                <a:ea typeface="Times New Roman" panose="02020603050405020304" pitchFamily="18" charset="0"/>
              </a:rPr>
              <a:t>Centro de Estudios Superiores en Educación</a:t>
            </a:r>
          </a:p>
          <a:p>
            <a:pPr algn="ctr">
              <a:lnSpc>
                <a:spcPct val="150000"/>
              </a:lnSpc>
            </a:pPr>
            <a:r>
              <a:rPr lang="es-MX" sz="1800" u="sng" cap="none" dirty="0">
                <a:solidFill>
                  <a:schemeClr val="accent2"/>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erendirav@cese.edu.mx</a:t>
            </a:r>
            <a:endParaRPr lang="es-MX" sz="1800" cap="none" dirty="0">
              <a:solidFill>
                <a:schemeClr val="accent2"/>
              </a:solidFill>
              <a:effectLst/>
              <a:latin typeface="Times New Roman" panose="02020603050405020304" pitchFamily="18" charset="0"/>
              <a:ea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19A0807C-CC3B-0607-00D7-D04132888A0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1002107" y="360859"/>
            <a:ext cx="1574800" cy="12827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a:effectLst>
            <a:outerShdw blurRad="812202" dist="50800" dir="5400000" sx="101000" sy="101000" algn="ctr" rotWithShape="0">
              <a:schemeClr val="bg2">
                <a:lumMod val="90000"/>
              </a:schemeClr>
            </a:outerShdw>
            <a:softEdge rad="105698"/>
          </a:effectLst>
        </p:spPr>
      </p:pic>
      <p:sp>
        <p:nvSpPr>
          <p:cNvPr id="6" name="Título 1">
            <a:extLst>
              <a:ext uri="{FF2B5EF4-FFF2-40B4-BE49-F238E27FC236}">
                <a16:creationId xmlns:a16="http://schemas.microsoft.com/office/drawing/2014/main" id="{A8BC0F61-7289-544C-45D3-9A397F52A41A}"/>
              </a:ext>
            </a:extLst>
          </p:cNvPr>
          <p:cNvSpPr txBox="1">
            <a:spLocks/>
          </p:cNvSpPr>
          <p:nvPr/>
        </p:nvSpPr>
        <p:spPr>
          <a:xfrm>
            <a:off x="2719137" y="582446"/>
            <a:ext cx="7304506" cy="895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400" b="1" dirty="0">
                <a:solidFill>
                  <a:schemeClr val="tx1">
                    <a:lumMod val="50000"/>
                    <a:lumOff val="50000"/>
                  </a:schemeClr>
                </a:solidFill>
                <a:latin typeface="+mn-lt"/>
                <a:ea typeface="Times New Roman" panose="02020603050405020304" pitchFamily="18" charset="0"/>
              </a:rPr>
              <a:t>Trigésimo Congreso Internacional sobre Aprendizaje</a:t>
            </a:r>
            <a:endParaRPr lang="es-MX" sz="2400" dirty="0">
              <a:solidFill>
                <a:schemeClr val="tx1">
                  <a:lumMod val="50000"/>
                  <a:lumOff val="50000"/>
                </a:schemeClr>
              </a:solidFill>
              <a:latin typeface="+mn-lt"/>
            </a:endParaRPr>
          </a:p>
        </p:txBody>
      </p:sp>
      <p:pic>
        <p:nvPicPr>
          <p:cNvPr id="7" name="Imagen 6">
            <a:hlinkClick r:id="rId5" tgtFrame="&quot;_blank&quot;"/>
            <a:extLst>
              <a:ext uri="{FF2B5EF4-FFF2-40B4-BE49-F238E27FC236}">
                <a16:creationId xmlns:a16="http://schemas.microsoft.com/office/drawing/2014/main" id="{C4D3CD2B-56CA-00F1-261D-2AEDAE35E30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6517" y="675682"/>
            <a:ext cx="833376" cy="653055"/>
          </a:xfrm>
          <a:prstGeom prst="rect">
            <a:avLst/>
          </a:prstGeom>
          <a:noFill/>
          <a:ln>
            <a:noFill/>
          </a:ln>
          <a:effectLst>
            <a:glow rad="127000">
              <a:schemeClr val="bg2">
                <a:alpha val="99839"/>
              </a:schemeClr>
            </a:glow>
            <a:reflection stA="51000" endPos="5089" dir="5400000" sy="-100000" algn="bl" rotWithShape="0"/>
            <a:softEdge rad="0"/>
          </a:effectLst>
        </p:spPr>
      </p:pic>
      <p:sp>
        <p:nvSpPr>
          <p:cNvPr id="8" name="CuadroTexto 7">
            <a:extLst>
              <a:ext uri="{FF2B5EF4-FFF2-40B4-BE49-F238E27FC236}">
                <a16:creationId xmlns:a16="http://schemas.microsoft.com/office/drawing/2014/main" id="{6D20D2A5-63CD-3ECF-D2EA-95BBD363347B}"/>
              </a:ext>
            </a:extLst>
          </p:cNvPr>
          <p:cNvSpPr txBox="1"/>
          <p:nvPr/>
        </p:nvSpPr>
        <p:spPr>
          <a:xfrm>
            <a:off x="3984960" y="1508963"/>
            <a:ext cx="5366084" cy="646331"/>
          </a:xfrm>
          <a:prstGeom prst="rect">
            <a:avLst/>
          </a:prstGeom>
          <a:noFill/>
        </p:spPr>
        <p:txBody>
          <a:bodyPr wrap="square" rtlCol="0">
            <a:spAutoFit/>
          </a:bodyPr>
          <a:lstStyle/>
          <a:p>
            <a:r>
              <a:rPr lang="es-MX" dirty="0">
                <a:solidFill>
                  <a:schemeClr val="bg1">
                    <a:lumMod val="65000"/>
                  </a:schemeClr>
                </a:solidFill>
              </a:rPr>
              <a:t>Tema:Identidad y diversidad de los estudiantes</a:t>
            </a:r>
          </a:p>
          <a:p>
            <a:r>
              <a:rPr lang="es-MX" dirty="0">
                <a:solidFill>
                  <a:schemeClr val="bg1">
                    <a:lumMod val="65000"/>
                  </a:schemeClr>
                </a:solidFill>
              </a:rPr>
              <a:t>Ponencia temática.</a:t>
            </a:r>
          </a:p>
        </p:txBody>
      </p:sp>
    </p:spTree>
    <p:extLst>
      <p:ext uri="{BB962C8B-B14F-4D97-AF65-F5344CB8AC3E}">
        <p14:creationId xmlns:p14="http://schemas.microsoft.com/office/powerpoint/2010/main" val="258956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EEA10-DB8D-A15A-3274-21844AB672B4}"/>
              </a:ext>
            </a:extLst>
          </p:cNvPr>
          <p:cNvSpPr>
            <a:spLocks noGrp="1"/>
          </p:cNvSpPr>
          <p:nvPr>
            <p:ph type="title"/>
          </p:nvPr>
        </p:nvSpPr>
        <p:spPr>
          <a:xfrm>
            <a:off x="2042918" y="523875"/>
            <a:ext cx="8596668" cy="882316"/>
          </a:xfrm>
        </p:spPr>
        <p:txBody>
          <a:bodyPr>
            <a:normAutofit fontScale="90000"/>
          </a:bodyPr>
          <a:lstStyle/>
          <a:p>
            <a:r>
              <a:rPr lang="es-MX" dirty="0"/>
              <a:t>Marco Legal: Acuerdo número 14/08/2022</a:t>
            </a:r>
          </a:p>
        </p:txBody>
      </p:sp>
      <p:sp>
        <p:nvSpPr>
          <p:cNvPr id="3" name="Marcador de contenido 2">
            <a:extLst>
              <a:ext uri="{FF2B5EF4-FFF2-40B4-BE49-F238E27FC236}">
                <a16:creationId xmlns:a16="http://schemas.microsoft.com/office/drawing/2014/main" id="{6C95AFB4-DEA4-5FAC-3AF4-69AF9AE22B70}"/>
              </a:ext>
            </a:extLst>
          </p:cNvPr>
          <p:cNvSpPr>
            <a:spLocks noGrp="1"/>
          </p:cNvSpPr>
          <p:nvPr>
            <p:ph idx="1"/>
          </p:nvPr>
        </p:nvSpPr>
        <p:spPr>
          <a:xfrm>
            <a:off x="2042918" y="1773905"/>
            <a:ext cx="9001320" cy="4560220"/>
          </a:xfrm>
          <a:solidFill>
            <a:schemeClr val="accent1">
              <a:lumMod val="20000"/>
              <a:lumOff val="80000"/>
            </a:schemeClr>
          </a:solidFill>
        </p:spPr>
        <p:txBody>
          <a:bodyPr>
            <a:normAutofit/>
          </a:bodyPr>
          <a:lstStyle/>
          <a:p>
            <a:pPr marL="0" indent="0">
              <a:buNone/>
            </a:pPr>
            <a:r>
              <a:rPr lang="es-ES_tradnl" sz="1800" dirty="0">
                <a:solidFill>
                  <a:srgbClr val="0F1414"/>
                </a:solidFill>
                <a:effectLst/>
                <a:latin typeface="Times New Roman" panose="02020603050405020304" pitchFamily="18" charset="0"/>
                <a:ea typeface="Times New Roman" panose="02020603050405020304" pitchFamily="18" charset="0"/>
              </a:rPr>
              <a:t>Plan de Estudios para la Educación Preescolar, Primaria y Secundaria, publicado en el Diario Oficial de la Federación y con base en el artículo 5 de la Ley General de Educación:</a:t>
            </a:r>
          </a:p>
          <a:p>
            <a:pPr algn="just">
              <a:lnSpc>
                <a:spcPct val="150000"/>
              </a:lnSpc>
            </a:pPr>
            <a:r>
              <a:rPr lang="es-ES_tradnl" sz="1800" b="1" i="1" dirty="0">
                <a:solidFill>
                  <a:srgbClr val="0F1414"/>
                </a:solidFill>
                <a:effectLst/>
                <a:latin typeface="Times New Roman" panose="02020603050405020304" pitchFamily="18" charset="0"/>
                <a:ea typeface="Times New Roman" panose="02020603050405020304" pitchFamily="18" charset="0"/>
              </a:rPr>
              <a:t>“El derecho a la Educación va más allá́ del aprendizaje de saberes y conocimientos: debe garantizar el respeto de las y los estudiantes a la dignidad y el desarrollo efectivo de su bienestar cognitivo, económico, espiritual, ético, cultural y social. Implica la participación en procesos formativos en los que se respeten y promuevan relaciones entre sujetos en un marco de reconocimiento y valoración de la diversidad lingüística, cultural, étnica, política, social, de género, sexual, clase y capacidades”. (SEP: Plan de Estudios de Educación Preescolar, Primaria y Secundaria 2022: 63)</a:t>
            </a:r>
            <a:endParaRPr lang="es-MX" sz="1800" b="1" i="1"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255622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142EA-45FD-8009-3899-C7BDCAA44A48}"/>
              </a:ext>
            </a:extLst>
          </p:cNvPr>
          <p:cNvSpPr>
            <a:spLocks noGrp="1"/>
          </p:cNvSpPr>
          <p:nvPr>
            <p:ph type="title"/>
          </p:nvPr>
        </p:nvSpPr>
        <p:spPr/>
        <p:txBody>
          <a:bodyPr/>
          <a:lstStyle/>
          <a:p>
            <a:r>
              <a:rPr lang="es-MX" dirty="0"/>
              <a:t>Marco Legal. México</a:t>
            </a:r>
          </a:p>
        </p:txBody>
      </p:sp>
      <p:sp>
        <p:nvSpPr>
          <p:cNvPr id="3" name="Marcador de texto 2">
            <a:extLst>
              <a:ext uri="{FF2B5EF4-FFF2-40B4-BE49-F238E27FC236}">
                <a16:creationId xmlns:a16="http://schemas.microsoft.com/office/drawing/2014/main" id="{893ACDF7-E947-7616-DFA3-A3329C18A155}"/>
              </a:ext>
            </a:extLst>
          </p:cNvPr>
          <p:cNvSpPr>
            <a:spLocks noGrp="1"/>
          </p:cNvSpPr>
          <p:nvPr>
            <p:ph type="body" idx="1"/>
          </p:nvPr>
        </p:nvSpPr>
        <p:spPr>
          <a:xfrm>
            <a:off x="675743" y="1337405"/>
            <a:ext cx="9482669" cy="576262"/>
          </a:xfrm>
        </p:spPr>
        <p:txBody>
          <a:bodyPr>
            <a:normAutofit/>
          </a:bodyPr>
          <a:lstStyle/>
          <a:p>
            <a:pPr algn="ctr"/>
            <a:r>
              <a:rPr lang="es-MX" dirty="0"/>
              <a:t>Constitución Política               Ley General de educación</a:t>
            </a:r>
          </a:p>
        </p:txBody>
      </p:sp>
      <p:sp>
        <p:nvSpPr>
          <p:cNvPr id="4" name="Marcador de contenido 3">
            <a:extLst>
              <a:ext uri="{FF2B5EF4-FFF2-40B4-BE49-F238E27FC236}">
                <a16:creationId xmlns:a16="http://schemas.microsoft.com/office/drawing/2014/main" id="{469AB5EF-06B5-43C4-6E84-0D5025BA7388}"/>
              </a:ext>
            </a:extLst>
          </p:cNvPr>
          <p:cNvSpPr>
            <a:spLocks noGrp="1"/>
          </p:cNvSpPr>
          <p:nvPr>
            <p:ph sz="half" idx="2"/>
          </p:nvPr>
        </p:nvSpPr>
        <p:spPr>
          <a:xfrm>
            <a:off x="1141816" y="2577864"/>
            <a:ext cx="2397754" cy="3304117"/>
          </a:xfrm>
        </p:spPr>
        <p:txBody>
          <a:bodyPr>
            <a:normAutofit fontScale="85000" lnSpcReduction="10000"/>
          </a:bodyPr>
          <a:lstStyle/>
          <a:p>
            <a:r>
              <a:rPr lang="es-ES" dirty="0">
                <a:effectLst/>
                <a:latin typeface="Times New Roman" panose="02020603050405020304" pitchFamily="18" charset="0"/>
                <a:ea typeface="Times New Roman" panose="02020603050405020304" pitchFamily="18" charset="0"/>
              </a:rPr>
              <a:t>Artículo 61 señala que: </a:t>
            </a:r>
          </a:p>
          <a:p>
            <a:pPr marL="0" indent="0">
              <a:buNone/>
            </a:pPr>
            <a:r>
              <a:rPr lang="es-ES" sz="1900" i="1" dirty="0">
                <a:effectLst/>
                <a:latin typeface="Times New Roman" panose="02020603050405020304" pitchFamily="18" charset="0"/>
                <a:ea typeface="Times New Roman" panose="02020603050405020304" pitchFamily="18" charset="0"/>
              </a:rPr>
              <a:t>La educación inclusiva se refiere al conjunto de acciones orientadas a identificar, prevenir y reducir las barreras que limitan el acceso, permanencia, participación y aprendizaje de todos los educandos, al eliminar prácticas de discriminación, exclusión y segregación.</a:t>
            </a:r>
            <a:endParaRPr lang="es-MX" sz="1900" dirty="0">
              <a:effectLst/>
              <a:latin typeface="Arial" panose="020B0604020202020204" pitchFamily="34" charset="0"/>
              <a:ea typeface="Times New Roman" panose="02020603050405020304" pitchFamily="18" charset="0"/>
            </a:endParaRPr>
          </a:p>
          <a:p>
            <a:endParaRPr lang="es-MX" dirty="0"/>
          </a:p>
        </p:txBody>
      </p:sp>
      <p:sp>
        <p:nvSpPr>
          <p:cNvPr id="5" name="Marcador de texto 4">
            <a:extLst>
              <a:ext uri="{FF2B5EF4-FFF2-40B4-BE49-F238E27FC236}">
                <a16:creationId xmlns:a16="http://schemas.microsoft.com/office/drawing/2014/main" id="{003996D5-33FF-2118-26B7-EE22878A0D6F}"/>
              </a:ext>
            </a:extLst>
          </p:cNvPr>
          <p:cNvSpPr>
            <a:spLocks noGrp="1"/>
          </p:cNvSpPr>
          <p:nvPr>
            <p:ph type="body" sz="quarter" idx="3"/>
          </p:nvPr>
        </p:nvSpPr>
        <p:spPr>
          <a:xfrm>
            <a:off x="3811263" y="1916519"/>
            <a:ext cx="4185618" cy="576262"/>
          </a:xfrm>
          <a:solidFill>
            <a:schemeClr val="accent1">
              <a:lumMod val="20000"/>
              <a:lumOff val="80000"/>
            </a:schemeClr>
          </a:solidFill>
        </p:spPr>
        <p:txBody>
          <a:bodyPr>
            <a:normAutofit/>
          </a:bodyPr>
          <a:lstStyle/>
          <a:p>
            <a:r>
              <a:rPr lang="es-MX" dirty="0"/>
              <a:t>Eje estratégico: Inclusión</a:t>
            </a:r>
          </a:p>
        </p:txBody>
      </p:sp>
      <p:sp>
        <p:nvSpPr>
          <p:cNvPr id="6" name="Marcador de contenido 5">
            <a:extLst>
              <a:ext uri="{FF2B5EF4-FFF2-40B4-BE49-F238E27FC236}">
                <a16:creationId xmlns:a16="http://schemas.microsoft.com/office/drawing/2014/main" id="{5BCF3C18-45C6-D226-B156-1C9F2312759D}"/>
              </a:ext>
            </a:extLst>
          </p:cNvPr>
          <p:cNvSpPr>
            <a:spLocks noGrp="1"/>
          </p:cNvSpPr>
          <p:nvPr>
            <p:ph sz="quarter" idx="4"/>
          </p:nvPr>
        </p:nvSpPr>
        <p:spPr>
          <a:xfrm>
            <a:off x="3949703" y="2618295"/>
            <a:ext cx="2546146" cy="3304117"/>
          </a:xfrm>
        </p:spPr>
        <p:txBody>
          <a:bodyPr>
            <a:normAutofit fontScale="85000" lnSpcReduction="10000"/>
          </a:bodyPr>
          <a:lstStyle/>
          <a:p>
            <a:r>
              <a:rPr lang="es-MX" sz="1800" dirty="0">
                <a:effectLst/>
                <a:latin typeface="Times New Roman" panose="02020603050405020304" pitchFamily="18" charset="0"/>
                <a:ea typeface="Calibri" panose="020F0502020204030204" pitchFamily="34" charset="0"/>
              </a:rPr>
              <a:t>Artículo 64</a:t>
            </a:r>
            <a:r>
              <a:rPr lang="es-MX" dirty="0">
                <a:effectLst/>
              </a:rPr>
              <a:t> </a:t>
            </a:r>
          </a:p>
          <a:p>
            <a:pPr marL="0" indent="0">
              <a:buNone/>
            </a:pPr>
            <a:r>
              <a:rPr lang="es-MX" sz="1900" i="1" dirty="0">
                <a:latin typeface="Times New Roman" panose="02020603050405020304" pitchFamily="18" charset="0"/>
                <a:ea typeface="Calibri" panose="020F0502020204030204" pitchFamily="34" charset="0"/>
              </a:rPr>
              <a:t>S</a:t>
            </a:r>
            <a:r>
              <a:rPr lang="es-MX" sz="1900" i="1" dirty="0">
                <a:effectLst/>
                <a:latin typeface="Times New Roman" panose="02020603050405020304" pitchFamily="18" charset="0"/>
                <a:ea typeface="Calibri" panose="020F0502020204030204" pitchFamily="34" charset="0"/>
              </a:rPr>
              <a:t>e garantizará el derecho a la </a:t>
            </a:r>
            <a:r>
              <a:rPr lang="es-ES" sz="1900" i="1" dirty="0">
                <a:effectLst/>
                <a:latin typeface="Times New Roman" panose="02020603050405020304" pitchFamily="18" charset="0"/>
                <a:ea typeface="Times New Roman" panose="02020603050405020304" pitchFamily="18" charset="0"/>
              </a:rPr>
              <a:t>educación a los educandos con condiciones especiales …</a:t>
            </a:r>
            <a:r>
              <a:rPr lang="es-ES" sz="1900" dirty="0">
                <a:effectLst/>
                <a:latin typeface="Times New Roman" panose="02020603050405020304" pitchFamily="18" charset="0"/>
                <a:ea typeface="Times New Roman" panose="02020603050405020304" pitchFamily="18" charset="0"/>
              </a:rPr>
              <a:t>De acuerdo al Numeral III</a:t>
            </a:r>
            <a:r>
              <a:rPr lang="es-ES" sz="1900" i="1" dirty="0">
                <a:effectLst/>
                <a:latin typeface="Times New Roman" panose="02020603050405020304" pitchFamily="18" charset="0"/>
                <a:ea typeface="Times New Roman" panose="02020603050405020304" pitchFamily="18" charset="0"/>
              </a:rPr>
              <a:t>. Prestar educación especial para apoyar a los educandos con alguna discapacidad o aptitudes sobresalientes en los niveles de educación obligatoria.</a:t>
            </a:r>
            <a:endParaRPr lang="es-MX" sz="1900" dirty="0">
              <a:effectLst/>
              <a:latin typeface="Arial" panose="020B0604020202020204" pitchFamily="34" charset="0"/>
              <a:ea typeface="Times New Roman" panose="02020603050405020304" pitchFamily="18" charset="0"/>
            </a:endParaRPr>
          </a:p>
          <a:p>
            <a:pPr marL="0" indent="0">
              <a:buNone/>
            </a:pPr>
            <a:endParaRPr lang="es-MX" dirty="0"/>
          </a:p>
        </p:txBody>
      </p:sp>
      <p:sp>
        <p:nvSpPr>
          <p:cNvPr id="7" name="Flecha derecha 6">
            <a:extLst>
              <a:ext uri="{FF2B5EF4-FFF2-40B4-BE49-F238E27FC236}">
                <a16:creationId xmlns:a16="http://schemas.microsoft.com/office/drawing/2014/main" id="{273AC836-C11D-2632-4218-746E51B91333}"/>
              </a:ext>
            </a:extLst>
          </p:cNvPr>
          <p:cNvSpPr/>
          <p:nvPr/>
        </p:nvSpPr>
        <p:spPr>
          <a:xfrm>
            <a:off x="4438669" y="1611007"/>
            <a:ext cx="978408" cy="216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5">
            <a:extLst>
              <a:ext uri="{FF2B5EF4-FFF2-40B4-BE49-F238E27FC236}">
                <a16:creationId xmlns:a16="http://schemas.microsoft.com/office/drawing/2014/main" id="{951A32E6-2B35-C62B-58E6-EEEF5408D3CC}"/>
              </a:ext>
            </a:extLst>
          </p:cNvPr>
          <p:cNvSpPr txBox="1">
            <a:spLocks/>
          </p:cNvSpPr>
          <p:nvPr/>
        </p:nvSpPr>
        <p:spPr>
          <a:xfrm>
            <a:off x="6836025" y="2574182"/>
            <a:ext cx="1865793" cy="330411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a:latin typeface="Times New Roman" panose="02020603050405020304" pitchFamily="18" charset="0"/>
                <a:ea typeface="Calibri" panose="020F0502020204030204" pitchFamily="34" charset="0"/>
                <a:cs typeface="Times New Roman" panose="02020603050405020304" pitchFamily="18" charset="0"/>
              </a:rPr>
              <a:t>Artículo 65</a:t>
            </a:r>
            <a:r>
              <a:rPr lang="es-MX" dirty="0">
                <a:latin typeface="Times New Roman" panose="02020603050405020304" pitchFamily="18" charset="0"/>
                <a:cs typeface="Times New Roman" panose="02020603050405020304" pitchFamily="18" charset="0"/>
              </a:rPr>
              <a:t> fracción V</a:t>
            </a:r>
          </a:p>
          <a:p>
            <a:pPr marL="0" indent="0">
              <a:buFont typeface="Wingdings 3" charset="2"/>
              <a:buNone/>
            </a:pPr>
            <a:r>
              <a:rPr lang="es-MX" sz="1700" i="1" dirty="0">
                <a:effectLst/>
                <a:latin typeface="Times New Roman" panose="02020603050405020304" pitchFamily="18" charset="0"/>
                <a:ea typeface="Calibri" panose="020F0502020204030204" pitchFamily="34" charset="0"/>
              </a:rPr>
              <a:t>Proporcionar a los educandos con aptitudes sobresalientes la atención que requieran de acuerdo con sus capacidades, intereses y necesidades</a:t>
            </a:r>
            <a:r>
              <a:rPr lang="es-MX" sz="1700" dirty="0">
                <a:effectLst/>
              </a:rPr>
              <a:t> </a:t>
            </a:r>
            <a:endParaRPr lang="es-MX" sz="1700" dirty="0"/>
          </a:p>
        </p:txBody>
      </p:sp>
      <p:sp>
        <p:nvSpPr>
          <p:cNvPr id="9" name="Marcador de contenido 5">
            <a:extLst>
              <a:ext uri="{FF2B5EF4-FFF2-40B4-BE49-F238E27FC236}">
                <a16:creationId xmlns:a16="http://schemas.microsoft.com/office/drawing/2014/main" id="{4631CC11-94E4-6A9D-611F-64CB0854CF4B}"/>
              </a:ext>
            </a:extLst>
          </p:cNvPr>
          <p:cNvSpPr txBox="1">
            <a:spLocks/>
          </p:cNvSpPr>
          <p:nvPr/>
        </p:nvSpPr>
        <p:spPr>
          <a:xfrm>
            <a:off x="8837848" y="2321099"/>
            <a:ext cx="2829852" cy="402920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a:latin typeface="Times New Roman" panose="02020603050405020304" pitchFamily="18" charset="0"/>
                <a:ea typeface="Calibri" panose="020F0502020204030204" pitchFamily="34" charset="0"/>
                <a:cs typeface="Times New Roman" panose="02020603050405020304" pitchFamily="18" charset="0"/>
              </a:rPr>
              <a:t>Artículo 67</a:t>
            </a:r>
            <a:r>
              <a:rPr lang="es-MX" dirty="0">
                <a:latin typeface="Times New Roman" panose="02020603050405020304" pitchFamily="18" charset="0"/>
                <a:cs typeface="Times New Roman" panose="02020603050405020304" pitchFamily="18" charset="0"/>
              </a:rPr>
              <a:t> </a:t>
            </a:r>
          </a:p>
          <a:p>
            <a:pPr marL="0" indent="0">
              <a:buNone/>
            </a:pPr>
            <a:r>
              <a:rPr lang="es-ES" sz="1800" i="1" dirty="0">
                <a:effectLst/>
                <a:latin typeface="Times New Roman" panose="02020603050405020304" pitchFamily="18" charset="0"/>
                <a:ea typeface="Times New Roman" panose="02020603050405020304" pitchFamily="18" charset="0"/>
              </a:rPr>
              <a:t>Para la identificación y atención educativa de los estudiantes con aptitudes sobresalientes, la Autoridad Educativa Federal, con base en sus facultades y la disponibilidad presupuestal, establecerá los lineamientos para la evaluación diagnóstica, los modelos pedagógicos y los mecanismos de acreditación y certificación necesarios en los tipos de educación básica, así como la educación media superior y superior en el ámbito de su competencia. </a:t>
            </a:r>
            <a:endParaRPr lang="es-MX" sz="1800" dirty="0">
              <a:effectLst/>
              <a:latin typeface="Arial" panose="020B0604020202020204" pitchFamily="34" charset="0"/>
              <a:ea typeface="Times New Roman" panose="02020603050405020304" pitchFamily="18" charset="0"/>
            </a:endParaRPr>
          </a:p>
          <a:p>
            <a:endParaRPr lang="es-MX" sz="1700" dirty="0"/>
          </a:p>
        </p:txBody>
      </p:sp>
    </p:spTree>
    <p:extLst>
      <p:ext uri="{BB962C8B-B14F-4D97-AF65-F5344CB8AC3E}">
        <p14:creationId xmlns:p14="http://schemas.microsoft.com/office/powerpoint/2010/main" val="63047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9C0DC-075A-F9CE-BB49-0C0E406F2DBB}"/>
              </a:ext>
            </a:extLst>
          </p:cNvPr>
          <p:cNvSpPr>
            <a:spLocks noGrp="1"/>
          </p:cNvSpPr>
          <p:nvPr>
            <p:ph type="title"/>
          </p:nvPr>
        </p:nvSpPr>
        <p:spPr>
          <a:xfrm>
            <a:off x="2001560" y="142874"/>
            <a:ext cx="3854528" cy="887899"/>
          </a:xfrm>
        </p:spPr>
        <p:txBody>
          <a:bodyPr/>
          <a:lstStyle/>
          <a:p>
            <a:r>
              <a:rPr lang="es-MX" b="1" dirty="0"/>
              <a:t>Enfoque de Derechos Humanos</a:t>
            </a:r>
          </a:p>
        </p:txBody>
      </p:sp>
      <p:pic>
        <p:nvPicPr>
          <p:cNvPr id="6" name="Marcador de contenido 5">
            <a:extLst>
              <a:ext uri="{FF2B5EF4-FFF2-40B4-BE49-F238E27FC236}">
                <a16:creationId xmlns:a16="http://schemas.microsoft.com/office/drawing/2014/main" id="{CBD9CB61-4001-C35F-66D8-DDB93188EF6A}"/>
              </a:ext>
            </a:extLst>
          </p:cNvPr>
          <p:cNvPicPr>
            <a:picLocks noGrp="1" noChangeAspect="1"/>
          </p:cNvPicPr>
          <p:nvPr>
            <p:ph idx="1"/>
          </p:nvPr>
        </p:nvPicPr>
        <p:blipFill>
          <a:blip r:embed="rId2"/>
          <a:stretch>
            <a:fillRect/>
          </a:stretch>
        </p:blipFill>
        <p:spPr>
          <a:xfrm>
            <a:off x="7010115" y="446088"/>
            <a:ext cx="3807395" cy="5414962"/>
          </a:xfrm>
        </p:spPr>
      </p:pic>
      <p:sp>
        <p:nvSpPr>
          <p:cNvPr id="4" name="Marcador de texto 3">
            <a:extLst>
              <a:ext uri="{FF2B5EF4-FFF2-40B4-BE49-F238E27FC236}">
                <a16:creationId xmlns:a16="http://schemas.microsoft.com/office/drawing/2014/main" id="{707F97FD-CC27-7719-173F-A05D7847D917}"/>
              </a:ext>
            </a:extLst>
          </p:cNvPr>
          <p:cNvSpPr>
            <a:spLocks noGrp="1"/>
          </p:cNvSpPr>
          <p:nvPr>
            <p:ph type="body" sz="half" idx="2"/>
          </p:nvPr>
        </p:nvSpPr>
        <p:spPr>
          <a:xfrm>
            <a:off x="1528762" y="1030774"/>
            <a:ext cx="4567237" cy="5526437"/>
          </a:xfrm>
        </p:spPr>
        <p:txBody>
          <a:bodyPr>
            <a:normAutofit/>
          </a:bodyPr>
          <a:lstStyle/>
          <a:p>
            <a:r>
              <a:rPr lang="es-MX" dirty="0"/>
              <a:t>Etapas para superare las exclusiones</a:t>
            </a:r>
          </a:p>
          <a:p>
            <a:pPr marL="400050" indent="-400050">
              <a:buFont typeface="+mj-lt"/>
              <a:buAutoNum type="romanUcPeriod"/>
            </a:pPr>
            <a:r>
              <a:rPr lang="es-ES" sz="1800" kern="0" dirty="0">
                <a:solidFill>
                  <a:srgbClr val="000000"/>
                </a:solidFill>
                <a:effectLst/>
                <a:latin typeface="Times New Roman" panose="02020603050405020304" pitchFamily="18" charset="0"/>
                <a:ea typeface="Times New Roman" panose="02020603050405020304" pitchFamily="18" charset="0"/>
              </a:rPr>
              <a:t>Llegar a aquéllos a quienes se les ha negado históricamente, como los pueblos indígenas o los no ciudadanos, o quienes siguen estando excluidos, como lo son los servidores domésticos o los integrantes de comunidades nómadas.</a:t>
            </a:r>
          </a:p>
          <a:p>
            <a:pPr marL="400050" indent="-400050">
              <a:buFont typeface="+mj-lt"/>
              <a:buAutoNum type="romanUcPeriod"/>
            </a:pPr>
            <a:r>
              <a:rPr lang="es-ES" sz="1800" kern="0" dirty="0">
                <a:solidFill>
                  <a:srgbClr val="000000"/>
                </a:solidFill>
                <a:latin typeface="Times New Roman" panose="02020603050405020304" pitchFamily="18" charset="0"/>
                <a:ea typeface="Times New Roman" panose="02020603050405020304" pitchFamily="18" charset="0"/>
              </a:rPr>
              <a:t>A</a:t>
            </a:r>
            <a:r>
              <a:rPr lang="es-ES" sz="1800" kern="0" dirty="0">
                <a:solidFill>
                  <a:srgbClr val="000000"/>
                </a:solidFill>
                <a:effectLst/>
                <a:latin typeface="Times New Roman" panose="02020603050405020304" pitchFamily="18" charset="0"/>
                <a:ea typeface="Times New Roman" panose="02020603050405020304" pitchFamily="18" charset="0"/>
              </a:rPr>
              <a:t>vanzar hacia la integración, en la cual los grupos recién admitidos deben adaptarse a la educación, como podría ser la existencia de lenguas desconocidas para los nuevos grupos</a:t>
            </a:r>
            <a:r>
              <a:rPr lang="es-MX" sz="2400" dirty="0">
                <a:effectLst/>
              </a:rPr>
              <a:t> </a:t>
            </a:r>
          </a:p>
          <a:p>
            <a:pPr marL="400050" indent="-400050">
              <a:buFont typeface="+mj-lt"/>
              <a:buAutoNum type="romanUcPeriod"/>
            </a:pPr>
            <a:r>
              <a:rPr lang="es-ES" sz="1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s-E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exige una adaptación de la enseñanza a la diversidad de los aspectos del derecho a la educación (</a:t>
            </a:r>
            <a:r>
              <a:rPr lang="es-ES" sz="1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Tomasevsky</a:t>
            </a:r>
            <a:r>
              <a:rPr lang="es-E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 Contreras, Raúl 2021).</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buFont typeface="+mj-lt"/>
              <a:buAutoNum type="romanUcPeriod"/>
            </a:pPr>
            <a:endParaRPr lang="es-ES" sz="1800" kern="0" dirty="0">
              <a:solidFill>
                <a:srgbClr val="000000"/>
              </a:solidFill>
              <a:effectLst/>
              <a:latin typeface="Times New Roman" panose="02020603050405020304" pitchFamily="18" charset="0"/>
              <a:ea typeface="Times New Roman" panose="02020603050405020304" pitchFamily="18" charset="0"/>
            </a:endParaRPr>
          </a:p>
          <a:p>
            <a:pPr marL="400050" indent="-400050">
              <a:buFont typeface="+mj-lt"/>
              <a:buAutoNum type="romanUcPeriod"/>
            </a:pPr>
            <a:endParaRPr lang="es-MX" dirty="0"/>
          </a:p>
        </p:txBody>
      </p:sp>
      <p:sp>
        <p:nvSpPr>
          <p:cNvPr id="7" name="CuadroTexto 6">
            <a:extLst>
              <a:ext uri="{FF2B5EF4-FFF2-40B4-BE49-F238E27FC236}">
                <a16:creationId xmlns:a16="http://schemas.microsoft.com/office/drawing/2014/main" id="{CC206297-91B9-FB16-948C-2DDCF0812B1D}"/>
              </a:ext>
            </a:extLst>
          </p:cNvPr>
          <p:cNvSpPr txBox="1"/>
          <p:nvPr/>
        </p:nvSpPr>
        <p:spPr>
          <a:xfrm>
            <a:off x="6602329" y="6187879"/>
            <a:ext cx="5354351" cy="369332"/>
          </a:xfrm>
          <a:prstGeom prst="rect">
            <a:avLst/>
          </a:prstGeom>
          <a:solidFill>
            <a:schemeClr val="accent2"/>
          </a:solidFill>
        </p:spPr>
        <p:txBody>
          <a:bodyPr wrap="none" rtlCol="0">
            <a:spAutoFit/>
          </a:bodyPr>
          <a:lstStyle/>
          <a:p>
            <a:r>
              <a:rPr lang="es-MX" dirty="0"/>
              <a:t>“La educación es la puerta a los demás derechos”</a:t>
            </a:r>
          </a:p>
        </p:txBody>
      </p:sp>
    </p:spTree>
    <p:extLst>
      <p:ext uri="{BB962C8B-B14F-4D97-AF65-F5344CB8AC3E}">
        <p14:creationId xmlns:p14="http://schemas.microsoft.com/office/powerpoint/2010/main" val="397990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9C3FE-945E-220D-C3F7-31EFE8C1F536}"/>
              </a:ext>
            </a:extLst>
          </p:cNvPr>
          <p:cNvSpPr>
            <a:spLocks noGrp="1"/>
          </p:cNvSpPr>
          <p:nvPr>
            <p:ph type="title"/>
          </p:nvPr>
        </p:nvSpPr>
        <p:spPr>
          <a:xfrm>
            <a:off x="628598" y="260684"/>
            <a:ext cx="8596668" cy="569495"/>
          </a:xfrm>
        </p:spPr>
        <p:txBody>
          <a:bodyPr>
            <a:normAutofit fontScale="90000"/>
          </a:bodyPr>
          <a:lstStyle/>
          <a:p>
            <a:r>
              <a:rPr lang="es-ES" sz="1800" b="1" dirty="0">
                <a:solidFill>
                  <a:schemeClr val="accent5">
                    <a:lumMod val="75000"/>
                  </a:schemeClr>
                </a:solidFill>
                <a:latin typeface="Times New Roman" panose="02020603050405020304" pitchFamily="18" charset="0"/>
                <a:ea typeface="Calibri" panose="020F0502020204030204" pitchFamily="34" charset="0"/>
              </a:rPr>
              <a:t>Tabla 3. </a:t>
            </a:r>
            <a:r>
              <a:rPr lang="es-ES" sz="1800" b="1" dirty="0">
                <a:solidFill>
                  <a:schemeClr val="accent5">
                    <a:lumMod val="75000"/>
                  </a:schemeClr>
                </a:solidFill>
                <a:effectLst/>
                <a:latin typeface="Times New Roman" panose="02020603050405020304" pitchFamily="18" charset="0"/>
                <a:ea typeface="Calibri" panose="020F0502020204030204" pitchFamily="34" charset="0"/>
              </a:rPr>
              <a:t>El Derecho a la Educación de Niñas, Niños y Adolescentes con Altas Capacidades </a:t>
            </a:r>
            <a:endParaRPr lang="es-MX" b="1" dirty="0">
              <a:solidFill>
                <a:schemeClr val="accent5">
                  <a:lumMod val="75000"/>
                </a:schemeClr>
              </a:solidFill>
            </a:endParaRPr>
          </a:p>
        </p:txBody>
      </p:sp>
      <p:graphicFrame>
        <p:nvGraphicFramePr>
          <p:cNvPr id="5" name="Tabla 4">
            <a:extLst>
              <a:ext uri="{FF2B5EF4-FFF2-40B4-BE49-F238E27FC236}">
                <a16:creationId xmlns:a16="http://schemas.microsoft.com/office/drawing/2014/main" id="{8821827A-CE49-1850-369B-D896C470EAA5}"/>
              </a:ext>
            </a:extLst>
          </p:cNvPr>
          <p:cNvGraphicFramePr>
            <a:graphicFrameLocks noGrp="1"/>
          </p:cNvGraphicFramePr>
          <p:nvPr>
            <p:extLst>
              <p:ext uri="{D42A27DB-BD31-4B8C-83A1-F6EECF244321}">
                <p14:modId xmlns:p14="http://schemas.microsoft.com/office/powerpoint/2010/main" val="304398751"/>
              </p:ext>
            </p:extLst>
          </p:nvPr>
        </p:nvGraphicFramePr>
        <p:xfrm>
          <a:off x="1314451" y="728662"/>
          <a:ext cx="10587037" cy="5514975"/>
        </p:xfrm>
        <a:graphic>
          <a:graphicData uri="http://schemas.openxmlformats.org/drawingml/2006/table">
            <a:tbl>
              <a:tblPr firstRow="1" firstCol="1" bandRow="1">
                <a:tableStyleId>{00A15C55-8517-42AA-B614-E9B94910E393}</a:tableStyleId>
              </a:tblPr>
              <a:tblGrid>
                <a:gridCol w="2328881">
                  <a:extLst>
                    <a:ext uri="{9D8B030D-6E8A-4147-A177-3AD203B41FA5}">
                      <a16:colId xmlns:a16="http://schemas.microsoft.com/office/drawing/2014/main" val="496021358"/>
                    </a:ext>
                  </a:extLst>
                </a:gridCol>
                <a:gridCol w="4055463">
                  <a:extLst>
                    <a:ext uri="{9D8B030D-6E8A-4147-A177-3AD203B41FA5}">
                      <a16:colId xmlns:a16="http://schemas.microsoft.com/office/drawing/2014/main" val="2828819046"/>
                    </a:ext>
                  </a:extLst>
                </a:gridCol>
                <a:gridCol w="4202693">
                  <a:extLst>
                    <a:ext uri="{9D8B030D-6E8A-4147-A177-3AD203B41FA5}">
                      <a16:colId xmlns:a16="http://schemas.microsoft.com/office/drawing/2014/main" val="964639666"/>
                    </a:ext>
                  </a:extLst>
                </a:gridCol>
              </a:tblGrid>
              <a:tr h="629613">
                <a:tc>
                  <a:txBody>
                    <a:bodyPr/>
                    <a:lstStyle/>
                    <a:p>
                      <a:r>
                        <a:rPr lang="es-ES" sz="1200">
                          <a:effectLst/>
                        </a:rPr>
                        <a:t>Elemento institucional sobre el derecho a la educación </a:t>
                      </a:r>
                      <a:endParaRPr lang="es-MX" sz="1200">
                        <a:effectLst/>
                      </a:endParaRPr>
                    </a:p>
                    <a:p>
                      <a:pPr algn="just">
                        <a:lnSpc>
                          <a:spcPct val="150000"/>
                        </a:lnSpc>
                      </a:pPr>
                      <a:r>
                        <a:rPr lang="es-ES" sz="1200" kern="0">
                          <a:effectLst/>
                        </a:rPr>
                        <a:t> </a:t>
                      </a:r>
                      <a:endParaRPr lang="es-MX"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dirty="0">
                          <a:effectLst/>
                        </a:rPr>
                        <a:t>Comité́ de derechos económicos, sociales y culturales.</a:t>
                      </a:r>
                      <a:br>
                        <a:rPr lang="es-ES" sz="1100" dirty="0">
                          <a:effectLst/>
                        </a:rPr>
                      </a:br>
                      <a:r>
                        <a:rPr lang="es-ES" sz="1100" dirty="0">
                          <a:effectLst/>
                        </a:rPr>
                        <a:t>OG 13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tc>
                  <a:txBody>
                    <a:bodyPr/>
                    <a:lstStyle/>
                    <a:p>
                      <a:r>
                        <a:rPr lang="es-ES" sz="1100">
                          <a:effectLst/>
                        </a:rPr>
                        <a:t>Impacto de los elementos institucionales en la educación del alumnado con altas capacidades intelectuales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extLst>
                  <a:ext uri="{0D108BD9-81ED-4DB2-BD59-A6C34878D82A}">
                    <a16:rowId xmlns:a16="http://schemas.microsoft.com/office/drawing/2014/main" val="2488400172"/>
                  </a:ext>
                </a:extLst>
              </a:tr>
              <a:tr h="1383563">
                <a:tc>
                  <a:txBody>
                    <a:bodyPr/>
                    <a:lstStyle/>
                    <a:p>
                      <a:pPr algn="just">
                        <a:lnSpc>
                          <a:spcPct val="150000"/>
                        </a:lnSpc>
                      </a:pPr>
                      <a:r>
                        <a:rPr lang="es-ES" sz="1200" kern="0">
                          <a:effectLst/>
                        </a:rPr>
                        <a:t>Disponibilidad</a:t>
                      </a:r>
                      <a:endParaRPr lang="es-MX"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dirty="0">
                          <a:effectLst/>
                        </a:rPr>
                        <a:t> Debe haber instituciones y programas de enseñanza en cantidad suficiente que cuenten con edificios u otra protección contra los elementos, instalaciones sanitarias para ambos sexos, agua potable, docentes calificados con salarios competitivos, materiales de enseñanza, etc.; algunos necesitarán además bibliotecas, servicios de informática, tecnología de la información, etc.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tc>
                  <a:txBody>
                    <a:bodyPr/>
                    <a:lstStyle/>
                    <a:p>
                      <a:r>
                        <a:rPr lang="es-ES" sz="1100" b="1" dirty="0">
                          <a:effectLst/>
                        </a:rPr>
                        <a:t>En los Estados debe haber instituciones y programas de enseñanza suficientes que brinden atención especializada a la población con altas capacidades intelectuales. Dichas instituciones deberán contar con los recursos necesarios para proporcionar una educación adecuada. </a:t>
                      </a:r>
                      <a:endParaRPr lang="es-MX" sz="1100" b="1" dirty="0">
                        <a:effectLst/>
                      </a:endParaRPr>
                    </a:p>
                    <a:p>
                      <a:pPr algn="just">
                        <a:lnSpc>
                          <a:spcPct val="150000"/>
                        </a:lnSpc>
                      </a:pPr>
                      <a:r>
                        <a:rPr lang="es-ES" sz="1100" b="1" kern="0" dirty="0">
                          <a:effectLst/>
                        </a:rPr>
                        <a:t> </a:t>
                      </a:r>
                      <a:endParaRPr lang="es-MX"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extLst>
                  <a:ext uri="{0D108BD9-81ED-4DB2-BD59-A6C34878D82A}">
                    <a16:rowId xmlns:a16="http://schemas.microsoft.com/office/drawing/2014/main" val="2276179387"/>
                  </a:ext>
                </a:extLst>
              </a:tr>
              <a:tr h="1095910">
                <a:tc>
                  <a:txBody>
                    <a:bodyPr/>
                    <a:lstStyle/>
                    <a:p>
                      <a:pPr algn="just">
                        <a:lnSpc>
                          <a:spcPct val="150000"/>
                        </a:lnSpc>
                      </a:pPr>
                      <a:r>
                        <a:rPr lang="es-ES" sz="1200" kern="0">
                          <a:effectLst/>
                        </a:rPr>
                        <a:t>Accesibilidad</a:t>
                      </a:r>
                      <a:endParaRPr lang="es-MX"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a:effectLst/>
                        </a:rPr>
                        <a:t>Las instituciones y los programas de enseñanza han de ser accesibles a todos, sin discriminación, en el ámbito del Estado Parte. La accesibilidad consta de tres dimensiones que coinciden parcialmente: No discriminación.  Accesibilidad material.  Accesibilidad económica.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tc>
                  <a:txBody>
                    <a:bodyPr/>
                    <a:lstStyle/>
                    <a:p>
                      <a:r>
                        <a:rPr lang="es-ES" sz="1100" b="1" dirty="0">
                          <a:effectLst/>
                        </a:rPr>
                        <a:t>Las instituciones y programas de enseñanza sin discriminación deben estar al alcance de este alumnado con el fin de facilitar su ingreso y permanencia independientemente de su género, origen étnico, condición de discapacidad y/o posición social. </a:t>
                      </a:r>
                      <a:endParaRPr lang="es-MX" sz="1100" b="1" dirty="0">
                        <a:effectLst/>
                      </a:endParaRPr>
                    </a:p>
                    <a:p>
                      <a:pPr algn="just">
                        <a:lnSpc>
                          <a:spcPct val="150000"/>
                        </a:lnSpc>
                      </a:pPr>
                      <a:r>
                        <a:rPr lang="es-ES" sz="1100" b="1" kern="0" dirty="0">
                          <a:effectLst/>
                        </a:rPr>
                        <a:t> </a:t>
                      </a:r>
                      <a:endParaRPr lang="es-MX"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extLst>
                  <a:ext uri="{0D108BD9-81ED-4DB2-BD59-A6C34878D82A}">
                    <a16:rowId xmlns:a16="http://schemas.microsoft.com/office/drawing/2014/main" val="4167869784"/>
                  </a:ext>
                </a:extLst>
              </a:tr>
              <a:tr h="1095910">
                <a:tc>
                  <a:txBody>
                    <a:bodyPr/>
                    <a:lstStyle/>
                    <a:p>
                      <a:pPr algn="just">
                        <a:lnSpc>
                          <a:spcPct val="150000"/>
                        </a:lnSpc>
                      </a:pPr>
                      <a:r>
                        <a:rPr lang="es-ES" sz="1200" kern="0">
                          <a:effectLst/>
                        </a:rPr>
                        <a:t>Aceptabilidad</a:t>
                      </a:r>
                      <a:endParaRPr lang="es-MX"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a:effectLst/>
                        </a:rPr>
                        <a:t>La forma y el fondo de la educación, comprendidos los programas de estudio y los métodos pedagógicos, han de ser aceptables (por ejemplo, pertinentes, adecuados culturalmente y de buena calidad) para los estudiantes y, cuando proceda, los padres.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tc>
                  <a:txBody>
                    <a:bodyPr/>
                    <a:lstStyle/>
                    <a:p>
                      <a:r>
                        <a:rPr lang="es-ES" sz="1100" b="1" dirty="0">
                          <a:effectLst/>
                        </a:rPr>
                        <a:t>Implica que, una vez establecidos los programas y las estrategias de intervención educativa, estos deben tener un enfoque diferenciado que contribuya al pleno desarrollo de la personalidad y la potencialización de sus capacidades. </a:t>
                      </a:r>
                      <a:endParaRPr lang="es-MX" sz="1100" b="1" dirty="0">
                        <a:effectLst/>
                      </a:endParaRPr>
                    </a:p>
                    <a:p>
                      <a:pPr algn="just">
                        <a:lnSpc>
                          <a:spcPct val="150000"/>
                        </a:lnSpc>
                      </a:pPr>
                      <a:r>
                        <a:rPr lang="es-ES" sz="1100" b="1" kern="0" dirty="0">
                          <a:effectLst/>
                        </a:rPr>
                        <a:t> </a:t>
                      </a:r>
                      <a:endParaRPr lang="es-MX"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extLst>
                  <a:ext uri="{0D108BD9-81ED-4DB2-BD59-A6C34878D82A}">
                    <a16:rowId xmlns:a16="http://schemas.microsoft.com/office/drawing/2014/main" val="1926529139"/>
                  </a:ext>
                </a:extLst>
              </a:tr>
              <a:tr h="1309979">
                <a:tc>
                  <a:txBody>
                    <a:bodyPr/>
                    <a:lstStyle/>
                    <a:p>
                      <a:pPr algn="just">
                        <a:lnSpc>
                          <a:spcPct val="150000"/>
                        </a:lnSpc>
                      </a:pPr>
                      <a:r>
                        <a:rPr lang="es-ES" sz="1200" kern="0" dirty="0">
                          <a:effectLst/>
                        </a:rPr>
                        <a:t>Adaptabilidad</a:t>
                      </a: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a:effectLst/>
                        </a:rPr>
                        <a:t>La educación ha de tener la flexibilidad necesaria para adaptarse a las necesidades de sociedades y comunidades en transformación y responder a las necesidades de los alumnos en contextos culturales y sociales variados. </a:t>
                      </a:r>
                      <a:endParaRPr lang="es-MX" sz="1100">
                        <a:effectLst/>
                      </a:endParaRPr>
                    </a:p>
                    <a:p>
                      <a:pPr algn="just">
                        <a:lnSpc>
                          <a:spcPct val="150000"/>
                        </a:lnSpc>
                      </a:pPr>
                      <a:r>
                        <a:rPr lang="es-ES" sz="1100" kern="0">
                          <a:effectLst/>
                        </a:rPr>
                        <a:t>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3474" marR="33474" marT="0" marB="0"/>
                </a:tc>
                <a:tc>
                  <a:txBody>
                    <a:bodyPr/>
                    <a:lstStyle/>
                    <a:p>
                      <a:r>
                        <a:rPr lang="es-ES" sz="1100" b="1" dirty="0">
                          <a:effectLst/>
                        </a:rPr>
                        <a:t>Tiene relación directa con la flexibilidad y calidad que debe tener la educación para las personas con altas capacidades, ya que esto permite que sea el sistema educativo el que se adapte al alumno, lo que se materializa a través de la adaptación curricular que da respuesta a la individualidad basada en las características propias de la niña, niño o adolescente. </a:t>
                      </a:r>
                      <a:endParaRPr lang="es-MX"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74" marR="33474" marT="0" marB="0"/>
                </a:tc>
                <a:extLst>
                  <a:ext uri="{0D108BD9-81ED-4DB2-BD59-A6C34878D82A}">
                    <a16:rowId xmlns:a16="http://schemas.microsoft.com/office/drawing/2014/main" val="843067388"/>
                  </a:ext>
                </a:extLst>
              </a:tr>
            </a:tbl>
          </a:graphicData>
        </a:graphic>
      </p:graphicFrame>
      <p:sp>
        <p:nvSpPr>
          <p:cNvPr id="7" name="CuadroTexto 6">
            <a:extLst>
              <a:ext uri="{FF2B5EF4-FFF2-40B4-BE49-F238E27FC236}">
                <a16:creationId xmlns:a16="http://schemas.microsoft.com/office/drawing/2014/main" id="{C83B067B-EFEE-1AE8-80F7-7BED49463067}"/>
              </a:ext>
            </a:extLst>
          </p:cNvPr>
          <p:cNvSpPr txBox="1"/>
          <p:nvPr/>
        </p:nvSpPr>
        <p:spPr>
          <a:xfrm>
            <a:off x="1580147" y="6260193"/>
            <a:ext cx="9983255" cy="461665"/>
          </a:xfrm>
          <a:prstGeom prst="rect">
            <a:avLst/>
          </a:prstGeom>
          <a:noFill/>
        </p:spPr>
        <p:txBody>
          <a:bodyPr wrap="square">
            <a:spAutoFit/>
          </a:bodyPr>
          <a:lstStyle/>
          <a:p>
            <a:pPr algn="just"/>
            <a:r>
              <a:rPr lang="es-E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S" sz="1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Monreal, Fátima (2021). El Derecho a la Educación de Niñas, Niños y Adolescentes con Altas Capacidades Intelectuales y su Estudio Jurídico Comparado. Universidad Iberoamericana. Pág. 34.</a:t>
            </a:r>
            <a:endParaRPr lang="es-MX"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32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BB2B0-AC3E-F96B-1EA1-FD412C414FCC}"/>
              </a:ext>
            </a:extLst>
          </p:cNvPr>
          <p:cNvSpPr>
            <a:spLocks noGrp="1"/>
          </p:cNvSpPr>
          <p:nvPr>
            <p:ph type="title"/>
          </p:nvPr>
        </p:nvSpPr>
        <p:spPr>
          <a:xfrm>
            <a:off x="2649009" y="323850"/>
            <a:ext cx="8596668" cy="473242"/>
          </a:xfrm>
        </p:spPr>
        <p:txBody>
          <a:bodyPr>
            <a:normAutofit/>
          </a:bodyPr>
          <a:lstStyle/>
          <a:p>
            <a:r>
              <a:rPr lang="es-MX" sz="2400" dirty="0"/>
              <a:t>Principales elementos normativos. Algunos países.</a:t>
            </a:r>
          </a:p>
        </p:txBody>
      </p:sp>
      <p:graphicFrame>
        <p:nvGraphicFramePr>
          <p:cNvPr id="3" name="Tabla 3">
            <a:extLst>
              <a:ext uri="{FF2B5EF4-FFF2-40B4-BE49-F238E27FC236}">
                <a16:creationId xmlns:a16="http://schemas.microsoft.com/office/drawing/2014/main" id="{1DB43633-F6EC-7917-CE7F-53DCDA332488}"/>
              </a:ext>
            </a:extLst>
          </p:cNvPr>
          <p:cNvGraphicFramePr>
            <a:graphicFrameLocks noGrp="1"/>
          </p:cNvGraphicFramePr>
          <p:nvPr>
            <p:extLst>
              <p:ext uri="{D42A27DB-BD31-4B8C-83A1-F6EECF244321}">
                <p14:modId xmlns:p14="http://schemas.microsoft.com/office/powerpoint/2010/main" val="1557487144"/>
              </p:ext>
            </p:extLst>
          </p:nvPr>
        </p:nvGraphicFramePr>
        <p:xfrm>
          <a:off x="1532022" y="961774"/>
          <a:ext cx="10240877" cy="5506720"/>
        </p:xfrm>
        <a:graphic>
          <a:graphicData uri="http://schemas.openxmlformats.org/drawingml/2006/table">
            <a:tbl>
              <a:tblPr firstRow="1" bandRow="1">
                <a:tableStyleId>{00A15C55-8517-42AA-B614-E9B94910E393}</a:tableStyleId>
              </a:tblPr>
              <a:tblGrid>
                <a:gridCol w="1489822">
                  <a:extLst>
                    <a:ext uri="{9D8B030D-6E8A-4147-A177-3AD203B41FA5}">
                      <a16:colId xmlns:a16="http://schemas.microsoft.com/office/drawing/2014/main" val="811689939"/>
                    </a:ext>
                  </a:extLst>
                </a:gridCol>
                <a:gridCol w="4924783">
                  <a:extLst>
                    <a:ext uri="{9D8B030D-6E8A-4147-A177-3AD203B41FA5}">
                      <a16:colId xmlns:a16="http://schemas.microsoft.com/office/drawing/2014/main" val="229066305"/>
                    </a:ext>
                  </a:extLst>
                </a:gridCol>
                <a:gridCol w="3826272">
                  <a:extLst>
                    <a:ext uri="{9D8B030D-6E8A-4147-A177-3AD203B41FA5}">
                      <a16:colId xmlns:a16="http://schemas.microsoft.com/office/drawing/2014/main" val="2996566319"/>
                    </a:ext>
                  </a:extLst>
                </a:gridCol>
              </a:tblGrid>
              <a:tr h="370840">
                <a:tc>
                  <a:txBody>
                    <a:bodyPr/>
                    <a:lstStyle/>
                    <a:p>
                      <a:r>
                        <a:rPr lang="es-MX" dirty="0"/>
                        <a:t>País</a:t>
                      </a:r>
                    </a:p>
                  </a:txBody>
                  <a:tcPr/>
                </a:tc>
                <a:tc>
                  <a:txBody>
                    <a:bodyPr/>
                    <a:lstStyle/>
                    <a:p>
                      <a:r>
                        <a:rPr lang="es-MX" dirty="0"/>
                        <a:t>Principal elemento normativo</a:t>
                      </a:r>
                    </a:p>
                  </a:txBody>
                  <a:tcPr/>
                </a:tc>
                <a:tc>
                  <a:txBody>
                    <a:bodyPr/>
                    <a:lstStyle/>
                    <a:p>
                      <a:r>
                        <a:rPr lang="es-MX" dirty="0"/>
                        <a:t>Comentario</a:t>
                      </a:r>
                    </a:p>
                  </a:txBody>
                  <a:tcPr/>
                </a:tc>
                <a:extLst>
                  <a:ext uri="{0D108BD9-81ED-4DB2-BD59-A6C34878D82A}">
                    <a16:rowId xmlns:a16="http://schemas.microsoft.com/office/drawing/2014/main" val="3935749366"/>
                  </a:ext>
                </a:extLst>
              </a:tr>
              <a:tr h="370840">
                <a:tc>
                  <a:txBody>
                    <a:bodyPr/>
                    <a:lstStyle/>
                    <a:p>
                      <a:r>
                        <a:rPr lang="es-MX" dirty="0"/>
                        <a:t>Argentina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100" kern="1200" dirty="0">
                          <a:solidFill>
                            <a:schemeClr val="dk1"/>
                          </a:solidFill>
                          <a:effectLst/>
                        </a:rPr>
                        <a:t>Ley de Educación Nacional N.º 26026 (2006). Artículo </a:t>
                      </a:r>
                      <a:r>
                        <a:rPr lang="es-ES_tradnl" sz="1100" kern="1200" dirty="0" err="1">
                          <a:solidFill>
                            <a:schemeClr val="dk1"/>
                          </a:solidFill>
                          <a:effectLst/>
                        </a:rPr>
                        <a:t>Nº</a:t>
                      </a:r>
                      <a:r>
                        <a:rPr lang="es-ES_tradnl" sz="1100" kern="1200" dirty="0">
                          <a:solidFill>
                            <a:schemeClr val="dk1"/>
                          </a:solidFill>
                          <a:effectLst/>
                        </a:rPr>
                        <a:t> 93. “Las autoridades educativas jurisdiccionales organizarán o facilitarán el diseño de programas para la identificación, evaluación temprana, seguimiento y orientación de los/as alumnos/as con capacidades o talentos especiales y la flexibilización o ampliación del proceso de escolarización”</a:t>
                      </a:r>
                      <a:endParaRPr lang="es-MX" sz="1100" kern="1200" dirty="0">
                        <a:solidFill>
                          <a:schemeClr val="dk1"/>
                        </a:solidFill>
                        <a:effectLst/>
                      </a:endParaRPr>
                    </a:p>
                    <a:p>
                      <a:endParaRPr lang="es-MX" sz="1100" dirty="0"/>
                    </a:p>
                  </a:txBody>
                  <a:tcPr/>
                </a:tc>
                <a:tc>
                  <a:txBody>
                    <a:bodyPr/>
                    <a:lstStyle/>
                    <a:p>
                      <a:r>
                        <a:rPr lang="es-ES_tradnl" sz="1100" kern="1200" dirty="0">
                          <a:solidFill>
                            <a:schemeClr val="dk1"/>
                          </a:solidFill>
                          <a:effectLst/>
                        </a:rPr>
                        <a:t>En Argentina hay antecedentes de normativas en diferentes jurisdicciones, aunque no en todos los lugares se han llevado a cabo. Desde el punto de vista del Ministerio de Educación de la Nación, se requiere continuar impulsando estrategias para abordar la atención educativa de estos alumnos. Existen OSC, Universidades y grupos de familias que realizan de alguna forma la atención específica a esta población. (Ministerio de Educación, 2019)</a:t>
                      </a:r>
                      <a:r>
                        <a:rPr lang="es-MX" sz="1100" dirty="0">
                          <a:effectLst/>
                        </a:rPr>
                        <a:t> </a:t>
                      </a:r>
                      <a:endParaRPr lang="es-MX" sz="1100" dirty="0"/>
                    </a:p>
                  </a:txBody>
                  <a:tcPr/>
                </a:tc>
                <a:extLst>
                  <a:ext uri="{0D108BD9-81ED-4DB2-BD59-A6C34878D82A}">
                    <a16:rowId xmlns:a16="http://schemas.microsoft.com/office/drawing/2014/main" val="4042978110"/>
                  </a:ext>
                </a:extLst>
              </a:tr>
              <a:tr h="370840">
                <a:tc>
                  <a:txBody>
                    <a:bodyPr/>
                    <a:lstStyle/>
                    <a:p>
                      <a:r>
                        <a:rPr lang="es-MX" dirty="0"/>
                        <a:t>Brasil</a:t>
                      </a:r>
                    </a:p>
                  </a:txBody>
                  <a:tcPr/>
                </a:tc>
                <a:tc>
                  <a:txBody>
                    <a:bodyPr/>
                    <a:lstStyle/>
                    <a:p>
                      <a:r>
                        <a:rPr lang="es-ES_tradnl" sz="1100" kern="1200" dirty="0">
                          <a:solidFill>
                            <a:schemeClr val="dk1"/>
                          </a:solidFill>
                          <a:effectLst/>
                        </a:rPr>
                        <a:t>La nueva Política Nacional de Educación Especial en la perspectiva de la Educación inclusiva  (Ministerio de Educación, 2008) considera la necesidad de proveer condiciones educativas adecuadas para el desarrollo del alumno superdotado, descrito como aquel que demuestra potencial elevado en cualquiera de las siguientes áreas, aisladas o combinadas: intelectual, académica, liderazgo, psicomotricidad y artes, además de presentar gran creatividad, compromiso para su aprendizaje y la realización de tareas en el área de su interés. </a:t>
                      </a:r>
                      <a:r>
                        <a:rPr lang="es-ES" sz="1100" kern="1200" dirty="0">
                          <a:solidFill>
                            <a:schemeClr val="dk1"/>
                          </a:solidFill>
                          <a:effectLst/>
                        </a:rPr>
                        <a:t>(Rodrigues Maia-Pinto, Renata y De Sousa, Denis 2012).</a:t>
                      </a:r>
                      <a:r>
                        <a:rPr lang="es-MX" sz="1100" dirty="0">
                          <a:effectLst/>
                        </a:rPr>
                        <a:t> </a:t>
                      </a:r>
                      <a:endParaRPr lang="es-MX" sz="1100" dirty="0"/>
                    </a:p>
                  </a:txBody>
                  <a:tcPr/>
                </a:tc>
                <a:tc>
                  <a:txBody>
                    <a:bodyPr/>
                    <a:lstStyle/>
                    <a:p>
                      <a:r>
                        <a:rPr lang="es-ES_tradnl" sz="1100" kern="1200" dirty="0">
                          <a:solidFill>
                            <a:schemeClr val="dk1"/>
                          </a:solidFill>
                          <a:effectLst/>
                        </a:rPr>
                        <a:t>La legislación brasileña recomienda la aceleración académica (avanzar un grado escolar respecto de su edad) como una estrategia para la atención de las necesidades especiales educativas de alumnos superdotados. Pero no existen normas sobre la operatividad de esa práctica en las escuelas.</a:t>
                      </a:r>
                      <a:r>
                        <a:rPr lang="es-ES" sz="1100" kern="1200" dirty="0">
                          <a:solidFill>
                            <a:schemeClr val="dk1"/>
                          </a:solidFill>
                          <a:effectLst/>
                        </a:rPr>
                        <a:t> (Rodrigues Maia-Pinto, Renata y De Sousa, Denis 2012).</a:t>
                      </a:r>
                      <a:r>
                        <a:rPr lang="es-MX" sz="1100" dirty="0">
                          <a:effectLst/>
                        </a:rPr>
                        <a:t> </a:t>
                      </a:r>
                      <a:endParaRPr lang="es-MX" sz="1100" dirty="0"/>
                    </a:p>
                  </a:txBody>
                  <a:tcPr/>
                </a:tc>
                <a:extLst>
                  <a:ext uri="{0D108BD9-81ED-4DB2-BD59-A6C34878D82A}">
                    <a16:rowId xmlns:a16="http://schemas.microsoft.com/office/drawing/2014/main" val="623326443"/>
                  </a:ext>
                </a:extLst>
              </a:tr>
              <a:tr h="370840">
                <a:tc>
                  <a:txBody>
                    <a:bodyPr/>
                    <a:lstStyle/>
                    <a:p>
                      <a:r>
                        <a:rPr lang="es-MX" dirty="0"/>
                        <a:t>Colombia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100" kern="1200" dirty="0">
                          <a:solidFill>
                            <a:schemeClr val="dk1"/>
                          </a:solidFill>
                          <a:effectLst/>
                        </a:rPr>
                        <a:t>El Ministerio de Educación, (2012 p. 5)</a:t>
                      </a:r>
                      <a:r>
                        <a:rPr lang="es-MX" sz="1100" dirty="0">
                          <a:effectLst/>
                        </a:rPr>
                        <a:t> </a:t>
                      </a:r>
                      <a:r>
                        <a:rPr lang="es-MX" sz="1100" kern="1200" dirty="0">
                          <a:solidFill>
                            <a:schemeClr val="dk1"/>
                          </a:solidFill>
                          <a:effectLst/>
                        </a:rPr>
                        <a:t>… étnicas (Afrodescendientes, Rom y Raizales), con Necesidades Educativas Especiales (con discapacidad o </a:t>
                      </a:r>
                      <a:r>
                        <a:rPr lang="es-MX" sz="1100" b="1" kern="1200" dirty="0">
                          <a:solidFill>
                            <a:schemeClr val="dk1"/>
                          </a:solidFill>
                          <a:effectLst/>
                        </a:rPr>
                        <a:t>con capacidades o talentos excepcionales</a:t>
                      </a:r>
                      <a:r>
                        <a:rPr lang="es-MX" sz="1100" kern="1200" dirty="0">
                          <a:solidFill>
                            <a:schemeClr val="dk1"/>
                          </a:solidFill>
                          <a:effectLst/>
                        </a:rPr>
                        <a:t>), personas de talla baja (enanismo), jóvenes y adultos iletrados, afectadas por la violencia (en situación de desplazamiento, niños, niñas y jóvenes desvinculados de grupos armados al margen de la ley y adultos reinsertados), menores en riesgo social (niños, niñas y jóvenes trabajadores, adolescentes en conflicto con la ley, y niños y niñas en protección); habitantes de frontera y población rural dispersa.</a:t>
                      </a:r>
                    </a:p>
                    <a:p>
                      <a:endParaRPr lang="es-MX" sz="1100" dirty="0"/>
                    </a:p>
                  </a:txBody>
                  <a:tcPr/>
                </a:tc>
                <a:tc>
                  <a:txBody>
                    <a:bodyPr/>
                    <a:lstStyle/>
                    <a:p>
                      <a:r>
                        <a:rPr lang="es-MX" sz="1100" kern="1200" dirty="0">
                          <a:solidFill>
                            <a:schemeClr val="dk1"/>
                          </a:solidFill>
                          <a:effectLst/>
                        </a:rPr>
                        <a:t>No se evidencia en Colombia una línea de atención que muestre experiencias exitosas y acciones orientadoras respecto de la inclusión de personas con estas características. El Estado debe revisar sus políticas partiendo de la claridad de los conceptos y de un cambio de paradigma sobre lo que significa la calidad educativa. Resulta perjudicial establecer patrones de referencia universales sobre una población tan compleja y </a:t>
                      </a:r>
                      <a:r>
                        <a:rPr lang="es-MX" sz="1100" b="1" kern="1200" dirty="0">
                          <a:solidFill>
                            <a:schemeClr val="dk1"/>
                          </a:solidFill>
                          <a:effectLst/>
                        </a:rPr>
                        <a:t>diversamente hábil. </a:t>
                      </a:r>
                      <a:r>
                        <a:rPr lang="es-MX" sz="1100" kern="1200" dirty="0">
                          <a:solidFill>
                            <a:schemeClr val="dk1"/>
                          </a:solidFill>
                          <a:effectLst/>
                        </a:rPr>
                        <a:t>desde la discapacidad hasta las altas capacidades y talentos. (Ruiz, Luz, 2020).</a:t>
                      </a:r>
                      <a:r>
                        <a:rPr lang="es-MX" sz="1100" dirty="0">
                          <a:effectLst/>
                        </a:rPr>
                        <a:t> </a:t>
                      </a:r>
                      <a:endParaRPr lang="es-MX" sz="1100" dirty="0"/>
                    </a:p>
                  </a:txBody>
                  <a:tcPr/>
                </a:tc>
                <a:extLst>
                  <a:ext uri="{0D108BD9-81ED-4DB2-BD59-A6C34878D82A}">
                    <a16:rowId xmlns:a16="http://schemas.microsoft.com/office/drawing/2014/main" val="2194690407"/>
                  </a:ext>
                </a:extLst>
              </a:tr>
            </a:tbl>
          </a:graphicData>
        </a:graphic>
      </p:graphicFrame>
    </p:spTree>
    <p:extLst>
      <p:ext uri="{BB962C8B-B14F-4D97-AF65-F5344CB8AC3E}">
        <p14:creationId xmlns:p14="http://schemas.microsoft.com/office/powerpoint/2010/main" val="307284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BB2B0-AC3E-F96B-1EA1-FD412C414FCC}"/>
              </a:ext>
            </a:extLst>
          </p:cNvPr>
          <p:cNvSpPr>
            <a:spLocks noGrp="1"/>
          </p:cNvSpPr>
          <p:nvPr>
            <p:ph type="title"/>
          </p:nvPr>
        </p:nvSpPr>
        <p:spPr>
          <a:xfrm>
            <a:off x="665302" y="132347"/>
            <a:ext cx="8596668" cy="473242"/>
          </a:xfrm>
        </p:spPr>
        <p:txBody>
          <a:bodyPr>
            <a:normAutofit/>
          </a:bodyPr>
          <a:lstStyle/>
          <a:p>
            <a:r>
              <a:rPr lang="es-MX" sz="2400" dirty="0"/>
              <a:t>Principales elementos normativos. Algunos países.</a:t>
            </a:r>
          </a:p>
        </p:txBody>
      </p:sp>
      <p:graphicFrame>
        <p:nvGraphicFramePr>
          <p:cNvPr id="3" name="Tabla 3">
            <a:extLst>
              <a:ext uri="{FF2B5EF4-FFF2-40B4-BE49-F238E27FC236}">
                <a16:creationId xmlns:a16="http://schemas.microsoft.com/office/drawing/2014/main" id="{1DB43633-F6EC-7917-CE7F-53DCDA332488}"/>
              </a:ext>
            </a:extLst>
          </p:cNvPr>
          <p:cNvGraphicFramePr>
            <a:graphicFrameLocks noGrp="1"/>
          </p:cNvGraphicFramePr>
          <p:nvPr>
            <p:extLst>
              <p:ext uri="{D42A27DB-BD31-4B8C-83A1-F6EECF244321}">
                <p14:modId xmlns:p14="http://schemas.microsoft.com/office/powerpoint/2010/main" val="1465356920"/>
              </p:ext>
            </p:extLst>
          </p:nvPr>
        </p:nvGraphicFramePr>
        <p:xfrm>
          <a:off x="197141" y="611103"/>
          <a:ext cx="11797717" cy="6224198"/>
        </p:xfrm>
        <a:graphic>
          <a:graphicData uri="http://schemas.openxmlformats.org/drawingml/2006/table">
            <a:tbl>
              <a:tblPr firstRow="1" bandRow="1">
                <a:tableStyleId>{EB9631B5-78F2-41C9-869B-9F39066F8104}</a:tableStyleId>
              </a:tblPr>
              <a:tblGrid>
                <a:gridCol w="1716309">
                  <a:extLst>
                    <a:ext uri="{9D8B030D-6E8A-4147-A177-3AD203B41FA5}">
                      <a16:colId xmlns:a16="http://schemas.microsoft.com/office/drawing/2014/main" val="811689939"/>
                    </a:ext>
                  </a:extLst>
                </a:gridCol>
                <a:gridCol w="5673458">
                  <a:extLst>
                    <a:ext uri="{9D8B030D-6E8A-4147-A177-3AD203B41FA5}">
                      <a16:colId xmlns:a16="http://schemas.microsoft.com/office/drawing/2014/main" val="229066305"/>
                    </a:ext>
                  </a:extLst>
                </a:gridCol>
                <a:gridCol w="4407950">
                  <a:extLst>
                    <a:ext uri="{9D8B030D-6E8A-4147-A177-3AD203B41FA5}">
                      <a16:colId xmlns:a16="http://schemas.microsoft.com/office/drawing/2014/main" val="2996566319"/>
                    </a:ext>
                  </a:extLst>
                </a:gridCol>
              </a:tblGrid>
              <a:tr h="351584">
                <a:tc>
                  <a:txBody>
                    <a:bodyPr/>
                    <a:lstStyle/>
                    <a:p>
                      <a:r>
                        <a:rPr lang="es-MX" dirty="0"/>
                        <a:t>País</a:t>
                      </a:r>
                    </a:p>
                  </a:txBody>
                  <a:tcPr/>
                </a:tc>
                <a:tc>
                  <a:txBody>
                    <a:bodyPr/>
                    <a:lstStyle/>
                    <a:p>
                      <a:r>
                        <a:rPr lang="es-MX" dirty="0"/>
                        <a:t>Principal elemento normativo</a:t>
                      </a:r>
                    </a:p>
                  </a:txBody>
                  <a:tcPr/>
                </a:tc>
                <a:tc>
                  <a:txBody>
                    <a:bodyPr/>
                    <a:lstStyle/>
                    <a:p>
                      <a:r>
                        <a:rPr lang="es-MX" dirty="0"/>
                        <a:t>Comentario</a:t>
                      </a:r>
                    </a:p>
                  </a:txBody>
                  <a:tcPr/>
                </a:tc>
                <a:extLst>
                  <a:ext uri="{0D108BD9-81ED-4DB2-BD59-A6C34878D82A}">
                    <a16:rowId xmlns:a16="http://schemas.microsoft.com/office/drawing/2014/main" val="3935749366"/>
                  </a:ext>
                </a:extLst>
              </a:tr>
              <a:tr h="1210238">
                <a:tc>
                  <a:txBody>
                    <a:bodyPr/>
                    <a:lstStyle/>
                    <a:p>
                      <a:r>
                        <a:rPr lang="es-MX" dirty="0"/>
                        <a:t>Panamá</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b="1" kern="1200" dirty="0">
                          <a:solidFill>
                            <a:schemeClr val="dk1"/>
                          </a:solidFill>
                          <a:effectLst/>
                        </a:rPr>
                        <a:t>Resolución N. ª 709 Ministerio de Educaci</a:t>
                      </a:r>
                      <a:r>
                        <a:rPr lang="es-ES_tradnl" sz="1200" kern="1200" dirty="0">
                          <a:solidFill>
                            <a:schemeClr val="dk1"/>
                          </a:solidFill>
                          <a:effectLst/>
                        </a:rPr>
                        <a:t>ón, </a:t>
                      </a:r>
                      <a:r>
                        <a:rPr lang="es-MX" sz="1200" kern="1200" dirty="0">
                          <a:solidFill>
                            <a:schemeClr val="dk1"/>
                          </a:solidFill>
                          <a:effectLst/>
                        </a:rPr>
                        <a:t>que establece que su propósito principal es la detección/ identificación de estos niños, niñas y adolescente, y sugerir las adecuaciones curriculares respectivas a las instancias correspondientes, estableciendo procedimientos específicos, principios metodológicos y cronograma de acciones con sus respectivos responsables. (Mendoza, Josefina 2021).</a:t>
                      </a:r>
                      <a:endParaRPr lang="es-MX" sz="12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kern="1200" dirty="0">
                          <a:solidFill>
                            <a:schemeClr val="dk1"/>
                          </a:solidFill>
                          <a:effectLst/>
                        </a:rPr>
                        <a:t>Entendiendo que la escuela, como institución integrante de la sociedad y reflejo de ella, no puede permanecer ajena al cambio de escenario y se ve obligada a renovarse para dar respuesta a los desafíos que la sociedad del siglo XXI le presenta.</a:t>
                      </a:r>
                    </a:p>
                    <a:p>
                      <a:endParaRPr lang="es-MX" sz="1200" dirty="0"/>
                    </a:p>
                  </a:txBody>
                  <a:tcPr/>
                </a:tc>
                <a:extLst>
                  <a:ext uri="{0D108BD9-81ED-4DB2-BD59-A6C34878D82A}">
                    <a16:rowId xmlns:a16="http://schemas.microsoft.com/office/drawing/2014/main" val="4042978110"/>
                  </a:ext>
                </a:extLst>
              </a:tr>
              <a:tr h="4468049">
                <a:tc>
                  <a:txBody>
                    <a:bodyPr/>
                    <a:lstStyle/>
                    <a:p>
                      <a:r>
                        <a:rPr lang="es-MX" dirty="0"/>
                        <a:t>España</a:t>
                      </a:r>
                    </a:p>
                  </a:txBody>
                  <a:tcPr/>
                </a:tc>
                <a:tc>
                  <a:txBody>
                    <a:bodyPr/>
                    <a:lstStyle/>
                    <a:p>
                      <a:r>
                        <a:rPr lang="es-MX" sz="1200" b="1" kern="1200" dirty="0">
                          <a:solidFill>
                            <a:schemeClr val="dk1"/>
                          </a:solidFill>
                          <a:effectLst/>
                        </a:rPr>
                        <a:t>Artículo 71 Principios Ley Orgánica de Educación.</a:t>
                      </a:r>
                      <a:endParaRPr lang="es-MX" sz="1200" kern="1200" dirty="0">
                        <a:solidFill>
                          <a:schemeClr val="dk1"/>
                        </a:solidFill>
                        <a:effectLst/>
                      </a:endParaRPr>
                    </a:p>
                    <a:p>
                      <a:r>
                        <a:rPr lang="es-MX" sz="1200" kern="1200" dirty="0">
                          <a:solidFill>
                            <a:schemeClr val="dk1"/>
                          </a:solidFill>
                          <a:effectLst/>
                        </a:rPr>
                        <a:t>2.Corresponde a las Administraciones educativas asegurar los recursos necesarios para que los alumnos y alumnas que requieran una atención educativa diferente a la ordinaria, por presentar necesidades educativas especiales, por retraso madurativo, por trastornos del desarrollo del lenguaje y la comunicación, por trastornos de atención o de aprendizaje, por desconocimiento grave de la lengua de aprendizaje, por encontrarse en situación de vulnerabilidad socioeducativa, </a:t>
                      </a:r>
                      <a:r>
                        <a:rPr lang="es-MX" sz="1200" b="1" kern="1200" dirty="0">
                          <a:solidFill>
                            <a:schemeClr val="dk1"/>
                          </a:solidFill>
                          <a:effectLst/>
                        </a:rPr>
                        <a:t>por sus altas capacidades intelectuales</a:t>
                      </a:r>
                      <a:r>
                        <a:rPr lang="es-MX" sz="1200" kern="1200" dirty="0">
                          <a:solidFill>
                            <a:schemeClr val="dk1"/>
                          </a:solidFill>
                          <a:effectLst/>
                        </a:rPr>
                        <a:t>, por haberse incorporado tarde al sistema educativo o por condiciones personales o de historia escolar, puedan alcanzar el máximo desarrollo posible de sus capacidades personales y, en todo caso, los objetivos establecidos con carácter general para todo el alumnado.</a:t>
                      </a:r>
                    </a:p>
                    <a:p>
                      <a:r>
                        <a:rPr lang="es-MX" sz="1200" kern="1200" dirty="0">
                          <a:solidFill>
                            <a:schemeClr val="dk1"/>
                          </a:solidFill>
                          <a:effectLst/>
                        </a:rPr>
                        <a:t>Número 2 del artículo 71 redactado por el número cuarenta y nueve ter del artículo único de L.O. 3/2020, de 29 de diciembre, por la que se modifica la L.O. 2/2006, de 3 de mayo, de Educación («B.O.E.» 30 diciembre).Vigencia: 19 enero 2021.</a:t>
                      </a:r>
                    </a:p>
                    <a:p>
                      <a:r>
                        <a:rPr lang="es-MX" sz="1200" b="1" kern="1200" dirty="0">
                          <a:solidFill>
                            <a:schemeClr val="dk1"/>
                          </a:solidFill>
                          <a:effectLst/>
                        </a:rPr>
                        <a:t>Artículo 76 queda redactado de la siguiente forma</a:t>
                      </a:r>
                      <a:endParaRPr lang="es-MX" sz="1200" kern="1200" dirty="0">
                        <a:solidFill>
                          <a:schemeClr val="dk1"/>
                        </a:solidFill>
                        <a:effectLst/>
                      </a:endParaRPr>
                    </a:p>
                    <a:p>
                      <a:r>
                        <a:rPr lang="es-MX" sz="1200" kern="1200" dirty="0">
                          <a:solidFill>
                            <a:schemeClr val="dk1"/>
                          </a:solidFill>
                          <a:effectLst/>
                        </a:rPr>
                        <a:t>«Corresponde a las Administraciones educativas adoptar las medidas necesarias para </a:t>
                      </a:r>
                      <a:r>
                        <a:rPr lang="es-MX" sz="1200" b="1" kern="1200" dirty="0">
                          <a:solidFill>
                            <a:schemeClr val="dk1"/>
                          </a:solidFill>
                          <a:effectLst/>
                        </a:rPr>
                        <a:t>identificar al alumnado con altas capacidades intelectuales y valorar de forma temprana sus necesidades.</a:t>
                      </a:r>
                      <a:r>
                        <a:rPr lang="es-MX" sz="1200" kern="1200" dirty="0">
                          <a:solidFill>
                            <a:schemeClr val="dk1"/>
                          </a:solidFill>
                          <a:effectLst/>
                        </a:rPr>
                        <a:t> Asimismo, les corresponde </a:t>
                      </a:r>
                      <a:r>
                        <a:rPr lang="es-MX" sz="1200" b="1" kern="1200" dirty="0">
                          <a:solidFill>
                            <a:schemeClr val="dk1"/>
                          </a:solidFill>
                          <a:effectLst/>
                        </a:rPr>
                        <a:t>adoptar planes de actuación, así como programas de enriquecimiento curricular adecuados a dichas necesidades,</a:t>
                      </a:r>
                      <a:r>
                        <a:rPr lang="es-MX" sz="1200" kern="1200" dirty="0">
                          <a:solidFill>
                            <a:schemeClr val="dk1"/>
                          </a:solidFill>
                          <a:effectLst/>
                        </a:rPr>
                        <a:t> que permitan al alumnado desarrollar al máximo sus capacidades.»</a:t>
                      </a:r>
                    </a:p>
                    <a:p>
                      <a:endParaRPr lang="es-MX" sz="1100" dirty="0"/>
                    </a:p>
                  </a:txBody>
                  <a:tcPr/>
                </a:tc>
                <a:tc>
                  <a:txBody>
                    <a:bodyPr/>
                    <a:lstStyle/>
                    <a:p>
                      <a:r>
                        <a:rPr lang="es-MX" sz="1200" kern="1200" dirty="0">
                          <a:solidFill>
                            <a:schemeClr val="dk1"/>
                          </a:solidFill>
                          <a:effectLst/>
                        </a:rPr>
                        <a:t>Las Administraciones Educativas (delegadas en las Comunidades Autónomas), y que podemos resumir en:</a:t>
                      </a:r>
                    </a:p>
                    <a:p>
                      <a:r>
                        <a:rPr lang="es-MX" sz="1200" kern="1200" dirty="0">
                          <a:solidFill>
                            <a:schemeClr val="dk1"/>
                          </a:solidFill>
                          <a:effectLst/>
                        </a:rPr>
                        <a:t>1.Identificar al alumnado de altas capacidades intelectuales</a:t>
                      </a:r>
                    </a:p>
                    <a:p>
                      <a:r>
                        <a:rPr lang="es-MX" sz="1200" kern="1200" dirty="0">
                          <a:solidFill>
                            <a:schemeClr val="dk1"/>
                          </a:solidFill>
                          <a:effectLst/>
                        </a:rPr>
                        <a:t>2.Valorar de forma temprana sus necesidades (una vez identificados, lógicamente)</a:t>
                      </a:r>
                    </a:p>
                    <a:p>
                      <a:r>
                        <a:rPr lang="es-MX" sz="1200" kern="1200" dirty="0">
                          <a:solidFill>
                            <a:schemeClr val="dk1"/>
                          </a:solidFill>
                          <a:effectLst/>
                        </a:rPr>
                        <a:t>3.Planes de actuación y programas de enriquecimiento curricular que les permitan desarrollar al máximo sus capacidades.</a:t>
                      </a:r>
                    </a:p>
                    <a:p>
                      <a:r>
                        <a:rPr lang="es-MX" sz="1200" kern="1200" dirty="0">
                          <a:solidFill>
                            <a:schemeClr val="dk1"/>
                          </a:solidFill>
                          <a:effectLst/>
                        </a:rPr>
                        <a:t>4.El Gobierno establecerá las normas para flexibilizar la duración de cada una de las diferentes etapas del sistema educativo para los alumnos de altas capacidades.</a:t>
                      </a:r>
                    </a:p>
                    <a:p>
                      <a:r>
                        <a:rPr lang="es-MX" sz="1200" b="1" kern="1200" dirty="0">
                          <a:solidFill>
                            <a:schemeClr val="dk1"/>
                          </a:solidFill>
                          <a:effectLst/>
                        </a:rPr>
                        <a:t>Legislación sobre superdotados y altas capacidades</a:t>
                      </a:r>
                      <a:r>
                        <a:rPr lang="es-MX" sz="1200" kern="1200" dirty="0">
                          <a:solidFill>
                            <a:schemeClr val="dk1"/>
                          </a:solidFill>
                          <a:effectLst/>
                        </a:rPr>
                        <a:t> </a:t>
                      </a:r>
                    </a:p>
                    <a:p>
                      <a:r>
                        <a:rPr lang="es-MX" sz="1200" kern="1200" dirty="0">
                          <a:solidFill>
                            <a:schemeClr val="dk1"/>
                          </a:solidFill>
                          <a:effectLst/>
                        </a:rPr>
                        <a:t>No impulsa, todavía, la creación de Centros Específicos para Altas Capacidades que ya existen en la mayoría de los países de nuestro entorno.</a:t>
                      </a:r>
                    </a:p>
                    <a:p>
                      <a:r>
                        <a:rPr lang="es-MX" sz="1200" kern="1200" dirty="0">
                          <a:solidFill>
                            <a:schemeClr val="dk1"/>
                          </a:solidFill>
                          <a:effectLst/>
                        </a:rPr>
                        <a:t>Sanz, Carmen y colaboradores (2022)</a:t>
                      </a:r>
                      <a:r>
                        <a:rPr lang="es-MX" sz="1200" dirty="0">
                          <a:effectLst/>
                        </a:rPr>
                        <a:t> </a:t>
                      </a:r>
                      <a:endParaRPr lang="es-MX" sz="1200" dirty="0"/>
                    </a:p>
                  </a:txBody>
                  <a:tcPr/>
                </a:tc>
                <a:extLst>
                  <a:ext uri="{0D108BD9-81ED-4DB2-BD59-A6C34878D82A}">
                    <a16:rowId xmlns:a16="http://schemas.microsoft.com/office/drawing/2014/main" val="623326443"/>
                  </a:ext>
                </a:extLst>
              </a:tr>
            </a:tbl>
          </a:graphicData>
        </a:graphic>
      </p:graphicFrame>
    </p:spTree>
    <p:extLst>
      <p:ext uri="{BB962C8B-B14F-4D97-AF65-F5344CB8AC3E}">
        <p14:creationId xmlns:p14="http://schemas.microsoft.com/office/powerpoint/2010/main" val="3715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AE1B4-09FE-B774-F215-C73AFD17D01F}"/>
              </a:ext>
            </a:extLst>
          </p:cNvPr>
          <p:cNvSpPr>
            <a:spLocks noGrp="1"/>
          </p:cNvSpPr>
          <p:nvPr>
            <p:ph type="title"/>
          </p:nvPr>
        </p:nvSpPr>
        <p:spPr>
          <a:xfrm>
            <a:off x="1454361" y="239127"/>
            <a:ext cx="3854528" cy="563352"/>
          </a:xfrm>
        </p:spPr>
        <p:txBody>
          <a:bodyPr>
            <a:normAutofit/>
          </a:bodyPr>
          <a:lstStyle/>
          <a:p>
            <a:r>
              <a:rPr lang="es-MX" dirty="0"/>
              <a:t>Delimitación conceptual</a:t>
            </a:r>
          </a:p>
        </p:txBody>
      </p:sp>
      <p:sp>
        <p:nvSpPr>
          <p:cNvPr id="3" name="Marcador de contenido 2">
            <a:extLst>
              <a:ext uri="{FF2B5EF4-FFF2-40B4-BE49-F238E27FC236}">
                <a16:creationId xmlns:a16="http://schemas.microsoft.com/office/drawing/2014/main" id="{DCD4E7D7-03EF-1152-60AB-B7544721030C}"/>
              </a:ext>
            </a:extLst>
          </p:cNvPr>
          <p:cNvSpPr>
            <a:spLocks noGrp="1"/>
          </p:cNvSpPr>
          <p:nvPr>
            <p:ph idx="1"/>
          </p:nvPr>
        </p:nvSpPr>
        <p:spPr>
          <a:xfrm>
            <a:off x="1171575" y="1269333"/>
            <a:ext cx="3238750" cy="5137485"/>
          </a:xfrm>
          <a:solidFill>
            <a:schemeClr val="accent1">
              <a:lumMod val="20000"/>
              <a:lumOff val="80000"/>
            </a:schemeClr>
          </a:solidFill>
        </p:spPr>
        <p:txBody>
          <a:bodyPr>
            <a:normAutofit/>
          </a:bodyPr>
          <a:lstStyle/>
          <a:p>
            <a:endParaRPr lang="es-MX" dirty="0">
              <a:latin typeface="+mj-lt"/>
            </a:endParaRPr>
          </a:p>
          <a:p>
            <a:r>
              <a:rPr lang="es-MX" b="1" dirty="0">
                <a:latin typeface="+mj-lt"/>
              </a:rPr>
              <a:t>Argentina</a:t>
            </a:r>
            <a:r>
              <a:rPr lang="es-MX" dirty="0">
                <a:latin typeface="+mj-lt"/>
              </a:rPr>
              <a:t>:  Superdotados y Alta Capacidad</a:t>
            </a:r>
          </a:p>
          <a:p>
            <a:r>
              <a:rPr lang="es-MX" b="1" dirty="0">
                <a:latin typeface="+mj-lt"/>
              </a:rPr>
              <a:t>Brasil</a:t>
            </a:r>
            <a:r>
              <a:rPr lang="es-MX" dirty="0">
                <a:latin typeface="+mj-lt"/>
              </a:rPr>
              <a:t>: </a:t>
            </a:r>
            <a:r>
              <a:rPr lang="es-MX" sz="1800" kern="0" dirty="0">
                <a:effectLst/>
                <a:latin typeface="+mj-lt"/>
                <a:ea typeface="Times New Roman" panose="02020603050405020304" pitchFamily="18" charset="0"/>
              </a:rPr>
              <a:t>Altas Habilidades y con Sobredotación</a:t>
            </a:r>
            <a:r>
              <a:rPr lang="es-MX" dirty="0">
                <a:effectLst/>
                <a:latin typeface="+mj-lt"/>
              </a:rPr>
              <a:t> </a:t>
            </a:r>
          </a:p>
          <a:p>
            <a:r>
              <a:rPr lang="es-MX" sz="1800" b="1" kern="0" dirty="0">
                <a:effectLst/>
                <a:latin typeface="+mj-lt"/>
                <a:ea typeface="Times New Roman" panose="02020603050405020304" pitchFamily="18" charset="0"/>
              </a:rPr>
              <a:t>España Ecuador, Paraguay y Uruguay</a:t>
            </a:r>
            <a:r>
              <a:rPr lang="es-MX" sz="1800" kern="0" dirty="0">
                <a:effectLst/>
                <a:latin typeface="+mj-lt"/>
                <a:ea typeface="Times New Roman" panose="02020603050405020304" pitchFamily="18" charset="0"/>
              </a:rPr>
              <a:t>: Altas Capacidades</a:t>
            </a:r>
          </a:p>
          <a:p>
            <a:r>
              <a:rPr lang="es-MX" b="1" kern="0" dirty="0">
                <a:latin typeface="+mj-lt"/>
              </a:rPr>
              <a:t>México</a:t>
            </a:r>
            <a:r>
              <a:rPr lang="es-MX" kern="0" dirty="0">
                <a:latin typeface="+mj-lt"/>
              </a:rPr>
              <a:t>: Aptitudes Sobresalientes</a:t>
            </a:r>
          </a:p>
          <a:p>
            <a:r>
              <a:rPr lang="es-MX" b="1" kern="0" dirty="0">
                <a:effectLst/>
                <a:latin typeface="+mj-lt"/>
              </a:rPr>
              <a:t>Chile y Bolivia</a:t>
            </a:r>
            <a:r>
              <a:rPr lang="es-MX" kern="0" dirty="0">
                <a:effectLst/>
                <a:latin typeface="+mj-lt"/>
              </a:rPr>
              <a:t>: Talentos</a:t>
            </a:r>
          </a:p>
          <a:p>
            <a:pPr marL="0" indent="0">
              <a:buNone/>
            </a:pPr>
            <a:r>
              <a:rPr lang="es-MX" sz="1800" kern="0" dirty="0">
                <a:effectLst/>
                <a:latin typeface="+mj-lt"/>
                <a:ea typeface="Times New Roman" panose="02020603050405020304" pitchFamily="18" charset="0"/>
              </a:rPr>
              <a:t>(</a:t>
            </a:r>
            <a:r>
              <a:rPr lang="es-ES" sz="1800" kern="0" dirty="0">
                <a:solidFill>
                  <a:srgbClr val="000000"/>
                </a:solidFill>
                <a:effectLst/>
                <a:latin typeface="+mj-lt"/>
                <a:ea typeface="Times New Roman" panose="02020603050405020304" pitchFamily="18" charset="0"/>
              </a:rPr>
              <a:t>Monreal, Fátima:2021)</a:t>
            </a:r>
            <a:r>
              <a:rPr lang="es-MX" dirty="0">
                <a:effectLst/>
                <a:latin typeface="+mj-lt"/>
              </a:rPr>
              <a:t> </a:t>
            </a:r>
            <a:endParaRPr lang="es-MX" dirty="0">
              <a:latin typeface="+mj-lt"/>
            </a:endParaRPr>
          </a:p>
          <a:p>
            <a:endParaRPr lang="es-MX" dirty="0"/>
          </a:p>
        </p:txBody>
      </p:sp>
      <p:sp>
        <p:nvSpPr>
          <p:cNvPr id="4" name="Marcador de texto 3">
            <a:extLst>
              <a:ext uri="{FF2B5EF4-FFF2-40B4-BE49-F238E27FC236}">
                <a16:creationId xmlns:a16="http://schemas.microsoft.com/office/drawing/2014/main" id="{C2C9E047-BEC4-2167-FB17-CE9C99D12574}"/>
              </a:ext>
            </a:extLst>
          </p:cNvPr>
          <p:cNvSpPr>
            <a:spLocks noGrp="1"/>
          </p:cNvSpPr>
          <p:nvPr>
            <p:ph type="body" sz="half" idx="2"/>
          </p:nvPr>
        </p:nvSpPr>
        <p:spPr>
          <a:xfrm>
            <a:off x="4800600" y="366963"/>
            <a:ext cx="6914181" cy="6328611"/>
          </a:xfrm>
        </p:spPr>
        <p:txBody>
          <a:bodyPr>
            <a:noAutofit/>
          </a:bodyPr>
          <a:lstStyle/>
          <a:p>
            <a:pPr algn="just"/>
            <a:r>
              <a:rPr lang="es-MX" sz="1500" b="1" kern="0" dirty="0">
                <a:effectLst/>
                <a:latin typeface="Times New Roman" panose="02020603050405020304" pitchFamily="18" charset="0"/>
                <a:ea typeface="Times New Roman" panose="02020603050405020304" pitchFamily="18" charset="0"/>
                <a:cs typeface="Times New Roman" panose="02020603050405020304" pitchFamily="18" charset="0"/>
              </a:rPr>
              <a:t>Superdotado</a:t>
            </a:r>
            <a:r>
              <a:rPr lang="es-MX" sz="1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500" i="1" kern="0" dirty="0">
                <a:effectLst/>
                <a:latin typeface="Times New Roman" panose="02020603050405020304" pitchFamily="18" charset="0"/>
                <a:ea typeface="Times New Roman" panose="02020603050405020304" pitchFamily="18" charset="0"/>
                <a:cs typeface="Times New Roman" panose="02020603050405020304" pitchFamily="18" charset="0"/>
              </a:rPr>
              <a:t>aquel que demuestra una alta habilidad intelectual general, alcanzando un desempeño académico superior a la media y </a:t>
            </a:r>
            <a:r>
              <a:rPr lang="es-MX" sz="1500" b="1" kern="0" dirty="0">
                <a:effectLst/>
                <a:latin typeface="Times New Roman" panose="02020603050405020304" pitchFamily="18" charset="0"/>
                <a:ea typeface="Times New Roman" panose="02020603050405020304" pitchFamily="18" charset="0"/>
                <a:cs typeface="Times New Roman" panose="02020603050405020304" pitchFamily="18" charset="0"/>
              </a:rPr>
              <a:t>Talentoso</a:t>
            </a:r>
            <a:r>
              <a:rPr lang="es-MX" sz="1500" i="1" kern="0" dirty="0">
                <a:effectLst/>
                <a:latin typeface="Times New Roman" panose="02020603050405020304" pitchFamily="18" charset="0"/>
                <a:ea typeface="Times New Roman" panose="02020603050405020304" pitchFamily="18" charset="0"/>
                <a:cs typeface="Times New Roman" panose="02020603050405020304" pitchFamily="18" charset="0"/>
              </a:rPr>
              <a:t>: aquel que demuestra una alta habilidad específica en un área académica o artística. </a:t>
            </a:r>
            <a:r>
              <a:rPr lang="es-MX" sz="1500" kern="0" dirty="0">
                <a:effectLst/>
                <a:latin typeface="Times New Roman" panose="02020603050405020304" pitchFamily="18" charset="0"/>
                <a:ea typeface="Times New Roman" panose="02020603050405020304" pitchFamily="18" charset="0"/>
                <a:cs typeface="Times New Roman" panose="02020603050405020304" pitchFamily="18" charset="0"/>
              </a:rPr>
              <a:t>(Vergara Panzeri, 2006 en </a:t>
            </a:r>
            <a:r>
              <a:rPr lang="es-ES_tradnl" sz="1500" kern="0" dirty="0">
                <a:effectLst/>
                <a:latin typeface="Times New Roman" panose="02020603050405020304" pitchFamily="18" charset="0"/>
                <a:ea typeface="Times New Roman" panose="02020603050405020304" pitchFamily="18" charset="0"/>
                <a:cs typeface="Times New Roman" panose="02020603050405020304" pitchFamily="18" charset="0"/>
              </a:rPr>
              <a:t>Ministerio de Educación, 2019)</a:t>
            </a:r>
            <a:r>
              <a:rPr lang="es-MX" sz="1500" dirty="0">
                <a:effectLst/>
                <a:latin typeface="Times New Roman" panose="02020603050405020304" pitchFamily="18" charset="0"/>
                <a:cs typeface="Times New Roman" panose="02020603050405020304" pitchFamily="18" charset="0"/>
              </a:rPr>
              <a:t> </a:t>
            </a:r>
          </a:p>
          <a:p>
            <a:pPr algn="just"/>
            <a:r>
              <a:rPr lang="es-ES" sz="1500" b="1" dirty="0">
                <a:effectLst/>
                <a:latin typeface="Times New Roman" panose="02020603050405020304" pitchFamily="18" charset="0"/>
                <a:ea typeface="Times New Roman" panose="02020603050405020304" pitchFamily="18" charset="0"/>
                <a:cs typeface="Times New Roman" panose="02020603050405020304" pitchFamily="18" charset="0"/>
              </a:rPr>
              <a:t>Alta capacidad</a:t>
            </a:r>
            <a:r>
              <a:rPr lang="es-ES" sz="1500" dirty="0">
                <a:effectLst/>
                <a:latin typeface="Times New Roman" panose="02020603050405020304" pitchFamily="18" charset="0"/>
                <a:ea typeface="Times New Roman" panose="02020603050405020304" pitchFamily="18" charset="0"/>
                <a:cs typeface="Times New Roman" panose="02020603050405020304" pitchFamily="18" charset="0"/>
              </a:rPr>
              <a:t>, “una entidad dinámica que lleva implícito el desarrollo potencial. No todas las potencialidades se manifiestan a edades tempranas, ni todas las precocidades culminan en altas capacidades….forma de diversidad del alumnado, la precocidad debe ser atendida por lo que puede llegar a ser” (Consejería de Educación de Andalucía, 2013 en Ministerio de educación, 2019). </a:t>
            </a:r>
            <a:r>
              <a:rPr lang="es-MX"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s-MX" sz="1500" dirty="0">
                <a:solidFill>
                  <a:srgbClr val="000000"/>
                </a:solidFill>
                <a:effectLst/>
                <a:latin typeface="Times New Roman" panose="02020603050405020304" pitchFamily="18" charset="0"/>
                <a:ea typeface="Times New Roman" panose="02020603050405020304" pitchFamily="18" charset="0"/>
              </a:rPr>
              <a:t>oblación que posee capacidad intelectual y un conjunto de características propias y potencialidades- o varias capacidades- que destacan muy por encima de la media. Esta terminología favorece una concepción más abierta de un grupo heterogéneo de alumnas y alumnos y no depende solo de la medida del potencial, contrarrestando algún estereotipo asociado al concepto de sobredotación.” (Covarrubias, 2018).</a:t>
            </a:r>
            <a:endParaRPr lang="es-MX" sz="1500" dirty="0">
              <a:effectLst/>
              <a:latin typeface="Times New Roman" panose="02020603050405020304" pitchFamily="18" charset="0"/>
              <a:ea typeface="Times New Roman" panose="02020603050405020304" pitchFamily="18" charset="0"/>
            </a:endParaRPr>
          </a:p>
          <a:p>
            <a:pPr algn="just"/>
            <a:r>
              <a:rPr lang="es-MX" sz="1500" b="1" dirty="0">
                <a:latin typeface="Times New Roman" panose="02020603050405020304" pitchFamily="18" charset="0"/>
                <a:cs typeface="Times New Roman" panose="02020603050405020304" pitchFamily="18" charset="0"/>
              </a:rPr>
              <a:t>Aptitudes Sobresalientes</a:t>
            </a:r>
            <a:r>
              <a:rPr lang="es-MX" sz="1500" dirty="0">
                <a:latin typeface="Times New Roman" panose="02020603050405020304" pitchFamily="18" charset="0"/>
                <a:cs typeface="Times New Roman" panose="02020603050405020304" pitchFamily="18" charset="0"/>
              </a:rPr>
              <a:t>: </a:t>
            </a:r>
            <a:r>
              <a:rPr lang="es-MX" sz="1500" i="1" dirty="0">
                <a:effectLst/>
                <a:latin typeface="Times New Roman" panose="02020603050405020304" pitchFamily="18" charset="0"/>
                <a:ea typeface="Calibri" panose="020F0502020204030204" pitchFamily="34" charset="0"/>
                <a:cs typeface="Times New Roman" panose="02020603050405020304" pitchFamily="18" charset="0"/>
              </a:rPr>
              <a:t>“aquellos capaces de destacar significativamente del grupo social y educativo al que pertenecen en uno o más de los siguientes campos del quehacer humano: científico-tecnológico, humanístico-social, artístico o de acción motriz” (SEP:2006)</a:t>
            </a:r>
          </a:p>
          <a:p>
            <a:pPr algn="just"/>
            <a:r>
              <a:rPr lang="es-MX" sz="1500" b="1" dirty="0">
                <a:latin typeface="Times New Roman" panose="02020603050405020304" pitchFamily="18" charset="0"/>
                <a:ea typeface="Calibri" panose="020F0502020204030204" pitchFamily="34" charset="0"/>
                <a:cs typeface="Times New Roman" panose="02020603050405020304" pitchFamily="18" charset="0"/>
              </a:rPr>
              <a:t>T</a:t>
            </a:r>
            <a:r>
              <a:rPr lang="es-MX" sz="1500" b="1" dirty="0">
                <a:effectLst/>
                <a:latin typeface="Times New Roman" panose="02020603050405020304" pitchFamily="18" charset="0"/>
                <a:ea typeface="Calibri" panose="020F0502020204030204" pitchFamily="34" charset="0"/>
                <a:cs typeface="Times New Roman" panose="02020603050405020304" pitchFamily="18" charset="0"/>
              </a:rPr>
              <a:t>alento específico </a:t>
            </a:r>
            <a:r>
              <a:rPr lang="es-MX" sz="1500" dirty="0">
                <a:effectLst/>
                <a:latin typeface="Times New Roman" panose="02020603050405020304" pitchFamily="18" charset="0"/>
                <a:ea typeface="Calibri" panose="020F0502020204030204" pitchFamily="34" charset="0"/>
                <a:cs typeface="Times New Roman" panose="02020603050405020304" pitchFamily="18" charset="0"/>
              </a:rPr>
              <a:t>los define como </a:t>
            </a:r>
            <a:r>
              <a:rPr lang="es-MX" sz="1500" i="1" dirty="0">
                <a:effectLst/>
                <a:latin typeface="Times New Roman" panose="02020603050405020304" pitchFamily="18" charset="0"/>
                <a:ea typeface="Calibri" panose="020F0502020204030204" pitchFamily="34" charset="0"/>
                <a:cs typeface="Times New Roman" panose="02020603050405020304" pitchFamily="18" charset="0"/>
              </a:rPr>
              <a:t>“aquellos que presentan un conjunto de competencias que los capacitan para dominar la información en un área concreta; lo esencial en el talento es que es específico, a diferencia de las aptitudes sobresalientes.</a:t>
            </a:r>
            <a:r>
              <a:rPr lang="es-MX" sz="1500" dirty="0">
                <a:effectLst/>
                <a:latin typeface="Times New Roman" panose="02020603050405020304" pitchFamily="18" charset="0"/>
                <a:ea typeface="Calibri" panose="020F0502020204030204" pitchFamily="34" charset="0"/>
                <a:cs typeface="Times New Roman" panose="02020603050405020304" pitchFamily="18" charset="0"/>
              </a:rPr>
              <a:t> (SEP: 04 s/f). </a:t>
            </a:r>
            <a:endParaRPr lang="es-MX"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AE1B4-09FE-B774-F215-C73AFD17D01F}"/>
              </a:ext>
            </a:extLst>
          </p:cNvPr>
          <p:cNvSpPr>
            <a:spLocks noGrp="1"/>
          </p:cNvSpPr>
          <p:nvPr>
            <p:ph type="title"/>
          </p:nvPr>
        </p:nvSpPr>
        <p:spPr>
          <a:xfrm>
            <a:off x="1634506" y="264694"/>
            <a:ext cx="2747244" cy="563352"/>
          </a:xfrm>
        </p:spPr>
        <p:txBody>
          <a:bodyPr>
            <a:normAutofit fontScale="90000"/>
          </a:bodyPr>
          <a:lstStyle/>
          <a:p>
            <a:r>
              <a:rPr lang="es-MX" dirty="0"/>
              <a:t>Métodos de identificación</a:t>
            </a:r>
          </a:p>
        </p:txBody>
      </p:sp>
      <p:sp>
        <p:nvSpPr>
          <p:cNvPr id="3" name="Marcador de contenido 2">
            <a:extLst>
              <a:ext uri="{FF2B5EF4-FFF2-40B4-BE49-F238E27FC236}">
                <a16:creationId xmlns:a16="http://schemas.microsoft.com/office/drawing/2014/main" id="{DCD4E7D7-03EF-1152-60AB-B7544721030C}"/>
              </a:ext>
            </a:extLst>
          </p:cNvPr>
          <p:cNvSpPr>
            <a:spLocks noGrp="1"/>
          </p:cNvSpPr>
          <p:nvPr>
            <p:ph idx="1"/>
          </p:nvPr>
        </p:nvSpPr>
        <p:spPr>
          <a:xfrm>
            <a:off x="1271588" y="1155033"/>
            <a:ext cx="2938712" cy="5137485"/>
          </a:xfrm>
          <a:solidFill>
            <a:schemeClr val="accent1">
              <a:lumMod val="20000"/>
              <a:lumOff val="80000"/>
            </a:schemeClr>
          </a:solidFill>
        </p:spPr>
        <p:txBody>
          <a:bodyPr>
            <a:normAutofit lnSpcReduction="10000"/>
          </a:bodyPr>
          <a:lstStyle/>
          <a:p>
            <a:endParaRPr lang="es-MX" dirty="0">
              <a:latin typeface="+mj-lt"/>
            </a:endParaRPr>
          </a:p>
          <a:p>
            <a:r>
              <a:rPr lang="es-ES" b="1" dirty="0">
                <a:latin typeface="+mj-lt"/>
              </a:rPr>
              <a:t>Ampliar la perspectiva</a:t>
            </a:r>
          </a:p>
          <a:p>
            <a:pPr marL="0" indent="0">
              <a:buNone/>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dirty="0">
                <a:latin typeface="Times New Roman" panose="02020603050405020304" pitchFamily="18" charset="0"/>
                <a:ea typeface="Times New Roman" panose="02020603050405020304" pitchFamily="18" charset="0"/>
                <a:cs typeface="Times New Roman" panose="02020603050405020304" pitchFamily="18" charset="0"/>
              </a:rPr>
              <a:t>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os programas educativos utilizan medidas de coeficiente intelectual y otras medidas de capacidad cognitiva para la identificación de estudiantes, pero con esas evaluaciones, muchos talentos fueron perdidos”</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Renzulli (2008 en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Nakano</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y Wechsler, 2012). </a:t>
            </a:r>
          </a:p>
          <a:p>
            <a:pPr marL="0" indent="0">
              <a:buNone/>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De ahí la importancia de ampliar la perspectiva de los medios e instrumentos de identificación de la población de NNAJ AC/AS.</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C2C9E047-BEC4-2167-FB17-CE9C99D12574}"/>
              </a:ext>
            </a:extLst>
          </p:cNvPr>
          <p:cNvSpPr>
            <a:spLocks noGrp="1"/>
          </p:cNvSpPr>
          <p:nvPr>
            <p:ph type="body" sz="half" idx="2"/>
          </p:nvPr>
        </p:nvSpPr>
        <p:spPr>
          <a:xfrm>
            <a:off x="4729163" y="264694"/>
            <a:ext cx="7176838" cy="6328611"/>
          </a:xfrm>
        </p:spPr>
        <p:txBody>
          <a:bodyPr>
            <a:noAutofit/>
          </a:bodyPr>
          <a:lstStyle/>
          <a:p>
            <a:pPr algn="just"/>
            <a:endParaRPr lang="es-MX"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Argentina</a:t>
            </a:r>
            <a:r>
              <a:rPr lang="es-MX"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kern="0" dirty="0">
                <a:effectLst/>
                <a:latin typeface="Times New Roman" panose="02020603050405020304" pitchFamily="18" charset="0"/>
                <a:ea typeface="Times New Roman" panose="02020603050405020304" pitchFamily="18" charset="0"/>
              </a:rPr>
              <a:t>Guía de observación de indicadores de altas capacidades en niñas y niños de 6, 7 y 8 años, así como  el </a:t>
            </a:r>
            <a:r>
              <a:rPr lang="es-MX" sz="1800" i="1" kern="0" dirty="0">
                <a:effectLst/>
                <a:latin typeface="Times New Roman" panose="02020603050405020304" pitchFamily="18" charset="0"/>
                <a:ea typeface="Times New Roman" panose="02020603050405020304" pitchFamily="18" charset="0"/>
              </a:rPr>
              <a:t>Screening </a:t>
            </a:r>
            <a:r>
              <a:rPr lang="es-MX" sz="1800" kern="0" dirty="0">
                <a:effectLst/>
                <a:latin typeface="Times New Roman" panose="02020603050405020304" pitchFamily="18" charset="0"/>
                <a:ea typeface="Times New Roman" panose="02020603050405020304" pitchFamily="18" charset="0"/>
              </a:rPr>
              <a:t>para detección temprana de alumnos con altas capacidades intelectuales. 3 a 5 años y 6 a 8 años (Vergara, Marcela en Irueste P. &amp; Sappia M.M, 2018)</a:t>
            </a:r>
            <a:r>
              <a:rPr lang="es-MX" sz="1800" dirty="0">
                <a:effectLst/>
              </a:rPr>
              <a:t> </a:t>
            </a:r>
            <a:endParaRPr lang="es-MX" sz="1800" dirty="0">
              <a:effectLst/>
              <a:latin typeface="Times New Roman" panose="02020603050405020304" pitchFamily="18" charset="0"/>
              <a:cs typeface="Times New Roman" panose="02020603050405020304" pitchFamily="18" charset="0"/>
            </a:endParaRPr>
          </a:p>
          <a:p>
            <a:pPr algn="just"/>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Brasil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kern="0" dirty="0">
                <a:effectLst/>
                <a:latin typeface="Times New Roman" panose="02020603050405020304" pitchFamily="18" charset="0"/>
                <a:ea typeface="Times New Roman" panose="02020603050405020304" pitchFamily="18" charset="0"/>
              </a:rPr>
              <a:t>se ha iniciado la construcción de una batería para la evaluación de altas capacidades/superdotación (Nakano y Primi, 2012 en Nakano T, Zeferino M, Roama,R, Zaia, P y Campos, C, 2016)</a:t>
            </a:r>
            <a:r>
              <a:rPr lang="es-MX" sz="1800" dirty="0">
                <a:effectLst/>
              </a:rPr>
              <a:t> </a:t>
            </a:r>
          </a:p>
          <a:p>
            <a:pPr algn="just"/>
            <a:r>
              <a:rPr lang="es-MX" sz="1800" b="1" dirty="0">
                <a:latin typeface="Times New Roman" panose="02020603050405020304" pitchFamily="18" charset="0"/>
                <a:cs typeface="Times New Roman" panose="02020603050405020304" pitchFamily="18" charset="0"/>
              </a:rPr>
              <a:t>España</a:t>
            </a:r>
            <a:r>
              <a:rPr lang="es-MX" sz="1800" dirty="0">
                <a:latin typeface="Times New Roman" panose="02020603050405020304" pitchFamily="18" charset="0"/>
                <a:cs typeface="Times New Roman" panose="02020603050405020304" pitchFamily="18" charset="0"/>
              </a:rPr>
              <a:t>: </a:t>
            </a:r>
            <a:r>
              <a:rPr lang="es-MX" sz="1800" dirty="0">
                <a:effectLst/>
                <a:latin typeface="Times New Roman" panose="02020603050405020304" pitchFamily="18" charset="0"/>
                <a:ea typeface="Times New Roman" panose="02020603050405020304" pitchFamily="18" charset="0"/>
              </a:rPr>
              <a:t>una amplia perspectiva para la identificación de la creatividad, atención mental autorregulación, estilos cognitivos y metacognitivos, entre otros que forman parte de una concepción integral de la identificación: creatividad, atención mental, autorregulación, estilos cognitivos, metacognición.</a:t>
            </a:r>
          </a:p>
          <a:p>
            <a:pPr algn="just"/>
            <a:r>
              <a:rPr lang="es-MX" sz="1800" b="1" dirty="0">
                <a:latin typeface="Times New Roman" panose="02020603050405020304" pitchFamily="18" charset="0"/>
                <a:ea typeface="Times New Roman" panose="02020603050405020304" pitchFamily="18" charset="0"/>
              </a:rPr>
              <a:t>México: </a:t>
            </a:r>
            <a:r>
              <a:rPr lang="es-MX" sz="1800" dirty="0">
                <a:latin typeface="Times New Roman" panose="02020603050405020304" pitchFamily="18" charset="0"/>
                <a:ea typeface="Times New Roman" panose="02020603050405020304" pitchFamily="18" charset="0"/>
              </a:rPr>
              <a:t>dos momentos, detección inicial y, en caso de ser necesaria, la evaluación psicopedagógica. a)actividades exploratorias b)nominación libre por la o el docente educación regular c)cuestionarios para la identificación de aptitudes sobresalientes d)análisis de evidencias o productos tangibles e)entrevistas a padres, estudiantes y familias f)informe de detección inicial</a:t>
            </a:r>
            <a:endParaRPr lang="es-MX" sz="1800" b="1" dirty="0">
              <a:effectLst/>
              <a:latin typeface="Times New Roman" panose="02020603050405020304" pitchFamily="18" charset="0"/>
              <a:ea typeface="Times New Roman" panose="02020603050405020304" pitchFamily="18" charset="0"/>
            </a:endParaRPr>
          </a:p>
          <a:p>
            <a:pPr algn="just"/>
            <a:endParaRPr lang="es-MX" sz="15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01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61881-B09D-9599-F286-1F8A40115FB6}"/>
              </a:ext>
            </a:extLst>
          </p:cNvPr>
          <p:cNvSpPr>
            <a:spLocks noGrp="1"/>
          </p:cNvSpPr>
          <p:nvPr>
            <p:ph type="title"/>
          </p:nvPr>
        </p:nvSpPr>
        <p:spPr>
          <a:xfrm>
            <a:off x="2120372" y="495300"/>
            <a:ext cx="8596668" cy="942474"/>
          </a:xfrm>
        </p:spPr>
        <p:txBody>
          <a:bodyPr>
            <a:normAutofit fontScale="90000"/>
          </a:bodyPr>
          <a:lstStyle/>
          <a:p>
            <a:r>
              <a:rPr lang="es-MX" dirty="0"/>
              <a:t>Medios e instrumentos de identificación</a:t>
            </a:r>
            <a:br>
              <a:rPr lang="es-MX" dirty="0"/>
            </a:br>
            <a:r>
              <a:rPr lang="es-MX" dirty="0"/>
              <a:t>Ampliar la perspectiva</a:t>
            </a:r>
          </a:p>
        </p:txBody>
      </p:sp>
      <p:sp>
        <p:nvSpPr>
          <p:cNvPr id="3" name="Marcador de contenido 2">
            <a:extLst>
              <a:ext uri="{FF2B5EF4-FFF2-40B4-BE49-F238E27FC236}">
                <a16:creationId xmlns:a16="http://schemas.microsoft.com/office/drawing/2014/main" id="{1616EC0F-08E4-C732-E6AD-18C2E7F3584F}"/>
              </a:ext>
            </a:extLst>
          </p:cNvPr>
          <p:cNvSpPr>
            <a:spLocks noGrp="1"/>
          </p:cNvSpPr>
          <p:nvPr>
            <p:ph idx="1"/>
          </p:nvPr>
        </p:nvSpPr>
        <p:spPr>
          <a:xfrm>
            <a:off x="2348971" y="1755857"/>
            <a:ext cx="9044182" cy="4776537"/>
          </a:xfrm>
        </p:spPr>
        <p:txBody>
          <a:bodyPr>
            <a:normAutofit fontScale="92500"/>
          </a:bodyPr>
          <a:lstStyle/>
          <a:p>
            <a:pPr marL="0" marR="73025" indent="0">
              <a:lnSpc>
                <a:spcPct val="150000"/>
              </a:lnSpc>
              <a:spcBef>
                <a:spcPts val="375"/>
              </a:spcBef>
              <a:spcAft>
                <a:spcPts val="0"/>
              </a:spcAft>
              <a:buNone/>
            </a:pPr>
            <a:r>
              <a:rPr lang="es-ES" sz="1800" dirty="0">
                <a:effectLst/>
                <a:latin typeface="Times New Roman" panose="02020603050405020304" pitchFamily="18" charset="0"/>
                <a:ea typeface="Times New Roman" panose="02020603050405020304" pitchFamily="18" charset="0"/>
              </a:rPr>
              <a:t>Sastre-Riba, S (2020), en su estudio sobre los moduladores de la expresión de la alta capacidad intelectual, aporta evidencias que reafirman la naturaleza genética y ambiental de las altas capacidades.</a:t>
            </a:r>
            <a:endParaRPr lang="es-MX" sz="1800" dirty="0">
              <a:effectLst/>
              <a:latin typeface="Times New Roman" panose="02020603050405020304" pitchFamily="18" charset="0"/>
              <a:ea typeface="Times New Roman" panose="02020603050405020304" pitchFamily="18" charset="0"/>
            </a:endParaRPr>
          </a:p>
          <a:p>
            <a:pPr algn="just">
              <a:lnSpc>
                <a:spcPct val="150000"/>
              </a:lnSpc>
              <a:spcBef>
                <a:spcPts val="500"/>
              </a:spcBef>
              <a:spcAft>
                <a:spcPts val="500"/>
              </a:spcAft>
            </a:pPr>
            <a:r>
              <a:rPr lang="es-MX" sz="1800" dirty="0">
                <a:effectLst/>
                <a:latin typeface="Times New Roman" panose="02020603050405020304" pitchFamily="18" charset="0"/>
                <a:ea typeface="Times New Roman" panose="02020603050405020304" pitchFamily="18" charset="0"/>
              </a:rPr>
              <a:t>La ACI es entendida como un fenómeno complejo de naturaleza genética y ambiental, multidimensional, diverso, moldeable, dinámico y en desarrollo, resultado de la covariación a lo largo de la trayectoria de vida entre fuerzas endógenas y exógenas, que van modulando y diferenciando el alto potencial (factor predictor) en competencias hacia la óptima expresión, o no, de la eminencia en la adultez. La ACI supone la conjunción de una diversidad biológica de partida (el alto potencial), una diversidad psicológica (explotación de los recursos biológicos en funciones útiles y conocimiento), y una diversidad contextual configurada por diferentes condiciones familiares, y contextos socioculturales y económicos. (Sastre-Riba, S:2020:57)</a:t>
            </a:r>
          </a:p>
          <a:p>
            <a:endParaRPr lang="es-MX" dirty="0"/>
          </a:p>
        </p:txBody>
      </p:sp>
    </p:spTree>
    <p:extLst>
      <p:ext uri="{BB962C8B-B14F-4D97-AF65-F5344CB8AC3E}">
        <p14:creationId xmlns:p14="http://schemas.microsoft.com/office/powerpoint/2010/main" val="268853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E95B2F-2BB6-DAF2-6128-59DDC2359959}"/>
              </a:ext>
            </a:extLst>
          </p:cNvPr>
          <p:cNvPicPr>
            <a:picLocks noChangeAspect="1"/>
          </p:cNvPicPr>
          <p:nvPr/>
        </p:nvPicPr>
        <p:blipFill rotWithShape="1">
          <a:blip r:embed="rId2"/>
          <a:srcRect l="9016" t="8171" r="23150" b="11674"/>
          <a:stretch/>
        </p:blipFill>
        <p:spPr>
          <a:xfrm>
            <a:off x="1828800" y="206042"/>
            <a:ext cx="9458325" cy="5426242"/>
          </a:xfrm>
          <a:prstGeom prst="rect">
            <a:avLst/>
          </a:prstGeom>
        </p:spPr>
      </p:pic>
      <p:sp>
        <p:nvSpPr>
          <p:cNvPr id="4" name="Marcador de contenido 2">
            <a:extLst>
              <a:ext uri="{FF2B5EF4-FFF2-40B4-BE49-F238E27FC236}">
                <a16:creationId xmlns:a16="http://schemas.microsoft.com/office/drawing/2014/main" id="{32711578-5490-BA9B-E7BE-07CC7E0D0D20}"/>
              </a:ext>
            </a:extLst>
          </p:cNvPr>
          <p:cNvSpPr txBox="1">
            <a:spLocks/>
          </p:cNvSpPr>
          <p:nvPr/>
        </p:nvSpPr>
        <p:spPr>
          <a:xfrm>
            <a:off x="1828799" y="5632285"/>
            <a:ext cx="9458325" cy="1019674"/>
          </a:xfrm>
          <a:prstGeom prst="rect">
            <a:avLst/>
          </a:prstGeom>
          <a:solidFill>
            <a:schemeClr val="accent1">
              <a:lumMod val="20000"/>
              <a:lumOff val="80000"/>
            </a:schemeClr>
          </a:solidFill>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MX" dirty="0">
              <a:latin typeface="+mj-lt"/>
            </a:endParaRPr>
          </a:p>
          <a:p>
            <a:r>
              <a:rPr lang="es-ES" b="1" dirty="0">
                <a:latin typeface="+mj-lt"/>
              </a:rPr>
              <a:t>México: Identificación y Atención. SEP:2022</a:t>
            </a:r>
          </a:p>
          <a:p>
            <a:pPr marL="0" indent="0">
              <a:buNone/>
            </a:pPr>
            <a:r>
              <a:rPr lang="es-MX" sz="1800" dirty="0">
                <a:effectLst/>
                <a:latin typeface="+mj-lt"/>
              </a:rPr>
              <a:t>Dirección General de Desarrollo Curricular, Secretaría de Educación Pública. </a:t>
            </a:r>
            <a:endParaRPr lang="es-MX" dirty="0">
              <a:effectLst/>
              <a:latin typeface="+mj-lt"/>
            </a:endParaRPr>
          </a:p>
          <a:p>
            <a:endParaRPr lang="es-MX" dirty="0">
              <a:latin typeface="+mj-lt"/>
            </a:endParaRPr>
          </a:p>
          <a:p>
            <a:endParaRPr lang="es-MX" dirty="0"/>
          </a:p>
        </p:txBody>
      </p:sp>
    </p:spTree>
    <p:extLst>
      <p:ext uri="{BB962C8B-B14F-4D97-AF65-F5344CB8AC3E}">
        <p14:creationId xmlns:p14="http://schemas.microsoft.com/office/powerpoint/2010/main" val="183557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0D5833FF-3ACC-14D5-7B7F-6B24BDBF0E29}"/>
              </a:ext>
            </a:extLst>
          </p:cNvPr>
          <p:cNvGraphicFramePr/>
          <p:nvPr>
            <p:extLst>
              <p:ext uri="{D42A27DB-BD31-4B8C-83A1-F6EECF244321}">
                <p14:modId xmlns:p14="http://schemas.microsoft.com/office/powerpoint/2010/main" val="2514272990"/>
              </p:ext>
            </p:extLst>
          </p:nvPr>
        </p:nvGraphicFramePr>
        <p:xfrm>
          <a:off x="2715545" y="421800"/>
          <a:ext cx="8128000" cy="629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15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B4E6C-3D7B-9B69-15EA-B2666A878177}"/>
              </a:ext>
            </a:extLst>
          </p:cNvPr>
          <p:cNvSpPr>
            <a:spLocks noGrp="1"/>
          </p:cNvSpPr>
          <p:nvPr>
            <p:ph type="title"/>
          </p:nvPr>
        </p:nvSpPr>
        <p:spPr>
          <a:xfrm>
            <a:off x="2592923" y="324073"/>
            <a:ext cx="8911687" cy="948127"/>
          </a:xfrm>
        </p:spPr>
        <p:txBody>
          <a:bodyPr>
            <a:normAutofit fontScale="90000"/>
          </a:bodyPr>
          <a:lstStyle/>
          <a:p>
            <a:r>
              <a:rPr lang="es-MX" dirty="0"/>
              <a:t>Modelos recientes de atención en México</a:t>
            </a:r>
          </a:p>
        </p:txBody>
      </p:sp>
      <p:sp>
        <p:nvSpPr>
          <p:cNvPr id="3" name="Marcador de texto 2">
            <a:extLst>
              <a:ext uri="{FF2B5EF4-FFF2-40B4-BE49-F238E27FC236}">
                <a16:creationId xmlns:a16="http://schemas.microsoft.com/office/drawing/2014/main" id="{44F63915-820C-BAD9-25E9-7169B40D7747}"/>
              </a:ext>
            </a:extLst>
          </p:cNvPr>
          <p:cNvSpPr>
            <a:spLocks noGrp="1"/>
          </p:cNvSpPr>
          <p:nvPr>
            <p:ph type="body" idx="1"/>
          </p:nvPr>
        </p:nvSpPr>
        <p:spPr>
          <a:xfrm>
            <a:off x="1910377" y="1443556"/>
            <a:ext cx="4185623" cy="576262"/>
          </a:xfrm>
        </p:spPr>
        <p:txBody>
          <a:bodyPr/>
          <a:lstStyle/>
          <a:p>
            <a:r>
              <a:rPr lang="es-MX" sz="2800" dirty="0"/>
              <a:t>SEP. 2006</a:t>
            </a:r>
          </a:p>
        </p:txBody>
      </p:sp>
      <p:sp>
        <p:nvSpPr>
          <p:cNvPr id="4" name="Marcador de contenido 3">
            <a:extLst>
              <a:ext uri="{FF2B5EF4-FFF2-40B4-BE49-F238E27FC236}">
                <a16:creationId xmlns:a16="http://schemas.microsoft.com/office/drawing/2014/main" id="{1B00DB11-D4FB-76D7-0EA4-6B66730DF560}"/>
              </a:ext>
            </a:extLst>
          </p:cNvPr>
          <p:cNvSpPr>
            <a:spLocks noGrp="1"/>
          </p:cNvSpPr>
          <p:nvPr>
            <p:ph sz="half" idx="2"/>
          </p:nvPr>
        </p:nvSpPr>
        <p:spPr>
          <a:xfrm>
            <a:off x="2147357" y="2117614"/>
            <a:ext cx="4185623" cy="4000372"/>
          </a:xfrm>
        </p:spPr>
        <p:txBody>
          <a:bodyPr>
            <a:normAutofit/>
          </a:bodyPr>
          <a:lstStyle/>
          <a:p>
            <a:r>
              <a:rPr lang="es-MX" sz="2400" kern="0" dirty="0">
                <a:effectLst/>
                <a:latin typeface="Times New Roman" panose="02020603050405020304" pitchFamily="18" charset="0"/>
                <a:ea typeface="Times New Roman" panose="02020603050405020304" pitchFamily="18" charset="0"/>
              </a:rPr>
              <a:t>“Una propuesta de intervención educativa para alumnos y alumnas con aptitudes sobresalientes” (2006), sienta la base para algunos cambios importantes, ya que hasta ese momento únicamente se consideraba a la población escolar del nivel de primaria</a:t>
            </a:r>
            <a:r>
              <a:rPr lang="es-MX" sz="2400" dirty="0">
                <a:effectLst/>
              </a:rPr>
              <a:t> </a:t>
            </a:r>
            <a:endParaRPr lang="es-MX" sz="2400" dirty="0"/>
          </a:p>
        </p:txBody>
      </p:sp>
      <p:sp>
        <p:nvSpPr>
          <p:cNvPr id="5" name="Marcador de texto 4">
            <a:extLst>
              <a:ext uri="{FF2B5EF4-FFF2-40B4-BE49-F238E27FC236}">
                <a16:creationId xmlns:a16="http://schemas.microsoft.com/office/drawing/2014/main" id="{39F657B6-0A2C-EFC7-FB46-559D5797174C}"/>
              </a:ext>
            </a:extLst>
          </p:cNvPr>
          <p:cNvSpPr>
            <a:spLocks noGrp="1"/>
          </p:cNvSpPr>
          <p:nvPr>
            <p:ph type="body" sz="quarter" idx="3"/>
          </p:nvPr>
        </p:nvSpPr>
        <p:spPr>
          <a:xfrm>
            <a:off x="7048767" y="1464728"/>
            <a:ext cx="4185618" cy="576262"/>
          </a:xfrm>
        </p:spPr>
        <p:txBody>
          <a:bodyPr/>
          <a:lstStyle/>
          <a:p>
            <a:r>
              <a:rPr lang="es-MX" sz="2800" dirty="0"/>
              <a:t>SEP. 2022</a:t>
            </a:r>
          </a:p>
        </p:txBody>
      </p:sp>
      <p:sp>
        <p:nvSpPr>
          <p:cNvPr id="6" name="Marcador de contenido 5">
            <a:extLst>
              <a:ext uri="{FF2B5EF4-FFF2-40B4-BE49-F238E27FC236}">
                <a16:creationId xmlns:a16="http://schemas.microsoft.com/office/drawing/2014/main" id="{3D7328EB-E8E6-33CD-7C8F-6B367528F14D}"/>
              </a:ext>
            </a:extLst>
          </p:cNvPr>
          <p:cNvSpPr>
            <a:spLocks noGrp="1"/>
          </p:cNvSpPr>
          <p:nvPr>
            <p:ph sz="quarter" idx="4"/>
          </p:nvPr>
        </p:nvSpPr>
        <p:spPr>
          <a:xfrm>
            <a:off x="7048767" y="2233518"/>
            <a:ext cx="4185617" cy="4000372"/>
          </a:xfrm>
        </p:spPr>
        <p:txBody>
          <a:bodyPr/>
          <a:lstStyle/>
          <a:p>
            <a:r>
              <a:rPr lang="es-ES" sz="2400" dirty="0">
                <a:effectLst/>
                <a:latin typeface="Times New Roman" panose="02020603050405020304" pitchFamily="18" charset="0"/>
                <a:ea typeface="Times New Roman" panose="02020603050405020304" pitchFamily="18" charset="0"/>
              </a:rPr>
              <a:t>“Atención Educativa a Estudiantes con Aptitudes Sobresalientes Preescolar, Primaria y Secundaria”. Con el importante avance hacia la atención también de NNAJ desde preescolar hasta el nivel de secundaria.</a:t>
            </a:r>
            <a:endParaRPr lang="es-MX" sz="2400"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105259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19CDB-AA87-0598-BFD8-F894FD24FBCA}"/>
              </a:ext>
            </a:extLst>
          </p:cNvPr>
          <p:cNvSpPr>
            <a:spLocks noGrp="1"/>
          </p:cNvSpPr>
          <p:nvPr>
            <p:ph type="title"/>
          </p:nvPr>
        </p:nvSpPr>
        <p:spPr>
          <a:xfrm>
            <a:off x="2091796" y="198521"/>
            <a:ext cx="3854528" cy="354259"/>
          </a:xfrm>
        </p:spPr>
        <p:txBody>
          <a:bodyPr>
            <a:noAutofit/>
          </a:bodyPr>
          <a:lstStyle/>
          <a:p>
            <a:r>
              <a:rPr lang="es-MX" sz="1800" b="1" dirty="0"/>
              <a:t>Modelos de atención</a:t>
            </a:r>
          </a:p>
        </p:txBody>
      </p:sp>
      <p:sp>
        <p:nvSpPr>
          <p:cNvPr id="3" name="Marcador de contenido 2">
            <a:extLst>
              <a:ext uri="{FF2B5EF4-FFF2-40B4-BE49-F238E27FC236}">
                <a16:creationId xmlns:a16="http://schemas.microsoft.com/office/drawing/2014/main" id="{9BE9BF89-55C0-E732-CCAF-BFD31016D985}"/>
              </a:ext>
            </a:extLst>
          </p:cNvPr>
          <p:cNvSpPr>
            <a:spLocks noGrp="1"/>
          </p:cNvSpPr>
          <p:nvPr>
            <p:ph idx="1"/>
          </p:nvPr>
        </p:nvSpPr>
        <p:spPr>
          <a:xfrm>
            <a:off x="6832149" y="198521"/>
            <a:ext cx="4513541" cy="6460958"/>
          </a:xfrm>
        </p:spPr>
        <p:txBody>
          <a:bodyPr>
            <a:noAutofit/>
          </a:bodyPr>
          <a:lstStyle/>
          <a:p>
            <a:r>
              <a:rPr lang="es-MX" sz="1500" b="1" dirty="0">
                <a:latin typeface="+mj-lt"/>
                <a:cs typeface="Times New Roman" panose="02020603050405020304" pitchFamily="18" charset="0"/>
              </a:rPr>
              <a:t>Argentina</a:t>
            </a:r>
            <a:r>
              <a:rPr lang="es-MX" sz="1500" b="1" dirty="0">
                <a:latin typeface="Times New Roman" panose="02020603050405020304" pitchFamily="18" charset="0"/>
                <a:cs typeface="Times New Roman" panose="02020603050405020304" pitchFamily="18" charset="0"/>
              </a:rPr>
              <a:t>: </a:t>
            </a:r>
            <a:r>
              <a:rPr lang="es-E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 dado una respuesta </a:t>
            </a:r>
            <a:r>
              <a:rPr lang="es-ES" sz="1500" dirty="0">
                <a:solidFill>
                  <a:srgbClr val="0B0B0B"/>
                </a:solidFill>
                <a:effectLst/>
                <a:latin typeface="Times New Roman" panose="02020603050405020304" pitchFamily="18" charset="0"/>
                <a:ea typeface="Calibri" panose="020F0502020204030204" pitchFamily="34" charset="0"/>
                <a:cs typeface="Times New Roman" panose="02020603050405020304" pitchFamily="18" charset="0"/>
              </a:rPr>
              <a:t>distinta a lo convencional: ámbitos tipo curricular, social, emocional e intelectual. Realiza ajustes curriculares mediante ampliación y enriquecimiento curricular; con mayor profundidad en los temas de su interés. (Torrego, Seijo, 2011 en Ministerio de Educación, 2019)</a:t>
            </a:r>
            <a:r>
              <a:rPr lang="es-MX" sz="1500" dirty="0">
                <a:effectLst/>
                <a:latin typeface="Times New Roman" panose="02020603050405020304" pitchFamily="18" charset="0"/>
                <a:cs typeface="Times New Roman" panose="02020603050405020304" pitchFamily="18" charset="0"/>
              </a:rPr>
              <a:t> </a:t>
            </a:r>
            <a:r>
              <a:rPr lang="es-ES" sz="1500" dirty="0">
                <a:solidFill>
                  <a:srgbClr val="0B0B0B"/>
                </a:solidFill>
                <a:effectLst/>
                <a:latin typeface="Times New Roman" panose="02020603050405020304" pitchFamily="18" charset="0"/>
                <a:ea typeface="Times New Roman" panose="02020603050405020304" pitchFamily="18" charset="0"/>
                <a:cs typeface="Times New Roman" panose="02020603050405020304" pitchFamily="18" charset="0"/>
              </a:rPr>
              <a:t>Emplea también la estrategia de aceleración, ingreso anticipado a primer grado y saltar grados, Aceleración en materias/aceleración parcial. Vergara Panzeri 2018). </a:t>
            </a:r>
            <a:endParaRPr lang="es-MX" sz="1500" b="1" dirty="0">
              <a:latin typeface="Times New Roman" panose="02020603050405020304" pitchFamily="18" charset="0"/>
              <a:cs typeface="Times New Roman" panose="02020603050405020304" pitchFamily="18" charset="0"/>
            </a:endParaRPr>
          </a:p>
          <a:p>
            <a:r>
              <a:rPr lang="es-MX" sz="1500" b="1" dirty="0">
                <a:latin typeface="+mj-lt"/>
                <a:cs typeface="Times New Roman" panose="02020603050405020304" pitchFamily="18" charset="0"/>
              </a:rPr>
              <a:t>Brasil</a:t>
            </a:r>
            <a:r>
              <a:rPr lang="es-MX" sz="1500" b="1" dirty="0">
                <a:latin typeface="Times New Roman" panose="02020603050405020304" pitchFamily="18" charset="0"/>
                <a:cs typeface="Times New Roman" panose="02020603050405020304" pitchFamily="18" charset="0"/>
              </a:rPr>
              <a:t>:</a:t>
            </a:r>
            <a:r>
              <a:rPr lang="es-ES" sz="1500" dirty="0">
                <a:solidFill>
                  <a:srgbClr val="0B0B0B"/>
                </a:solidFill>
                <a:effectLst/>
                <a:latin typeface="Times New Roman" panose="02020603050405020304" pitchFamily="18" charset="0"/>
                <a:ea typeface="Times New Roman" panose="02020603050405020304" pitchFamily="18" charset="0"/>
                <a:cs typeface="Times New Roman" panose="02020603050405020304" pitchFamily="18" charset="0"/>
              </a:rPr>
              <a:t>estrategia de aceleración de la enseñanza, la consideran como una práctica educacional compuesta por diversas estrategias para estimular al alumno académicamente superdotado y reducir su tiempo de permanencia en la escuela (Rodrigues Maia-Pinto, Renata y De Sousa, Denis 2012).</a:t>
            </a:r>
            <a:endParaRPr lang="es-MX"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ES" sz="1500" b="1" dirty="0">
                <a:solidFill>
                  <a:srgbClr val="0B0B0B"/>
                </a:solidFill>
                <a:effectLst/>
                <a:latin typeface="+mj-lt"/>
                <a:ea typeface="Calibri" panose="020F0502020204030204" pitchFamily="34" charset="0"/>
                <a:cs typeface="Times New Roman" panose="02020603050405020304" pitchFamily="18" charset="0"/>
              </a:rPr>
              <a:t>España, Bolivia, Colombia, República Dominicana, Panamá, Portugal y Uruguay</a:t>
            </a:r>
            <a:r>
              <a:rPr lang="es-MX" sz="1500" dirty="0">
                <a:solidFill>
                  <a:srgbClr val="0B0B0B"/>
                </a:solidFill>
                <a:latin typeface="Times New Roman" panose="02020603050405020304" pitchFamily="18" charset="0"/>
                <a:ea typeface="Calibri" panose="020F0502020204030204" pitchFamily="34" charset="0"/>
                <a:cs typeface="Times New Roman" panose="02020603050405020304" pitchFamily="18" charset="0"/>
              </a:rPr>
              <a:t>: </a:t>
            </a:r>
            <a:r>
              <a:rPr lang="es-ES" sz="1500" dirty="0">
                <a:solidFill>
                  <a:srgbClr val="0B0B0B"/>
                </a:solidFill>
                <a:effectLst/>
                <a:latin typeface="Times New Roman" panose="02020603050405020304" pitchFamily="18" charset="0"/>
                <a:ea typeface="Calibri" panose="020F0502020204030204" pitchFamily="34" charset="0"/>
                <a:cs typeface="Times New Roman" panose="02020603050405020304" pitchFamily="18" charset="0"/>
              </a:rPr>
              <a:t>aceleración y el enriquecimiento</a:t>
            </a:r>
            <a:r>
              <a:rPr lang="es-MX" sz="1500" dirty="0">
                <a:solidFill>
                  <a:srgbClr val="0B0B0B"/>
                </a:solidFill>
                <a:latin typeface="Times New Roman" panose="02020603050405020304" pitchFamily="18" charset="0"/>
                <a:ea typeface="Calibri" panose="020F0502020204030204" pitchFamily="34" charset="0"/>
                <a:cs typeface="Times New Roman" panose="02020603050405020304" pitchFamily="18" charset="0"/>
              </a:rPr>
              <a:t>. </a:t>
            </a:r>
            <a:r>
              <a:rPr lang="es-MX" sz="1500" b="1" dirty="0">
                <a:latin typeface="+mj-lt"/>
                <a:cs typeface="Times New Roman" panose="02020603050405020304" pitchFamily="18" charset="0"/>
              </a:rPr>
              <a:t>Ecuador</a:t>
            </a:r>
            <a:r>
              <a:rPr lang="es-MX" sz="1500" b="1" dirty="0">
                <a:latin typeface="Times New Roman" panose="02020603050405020304" pitchFamily="18" charset="0"/>
                <a:cs typeface="Times New Roman" panose="02020603050405020304" pitchFamily="18" charset="0"/>
              </a:rPr>
              <a:t>: </a:t>
            </a:r>
            <a:r>
              <a:rPr lang="es-ES" sz="1500" dirty="0">
                <a:solidFill>
                  <a:srgbClr val="0B0B0B"/>
                </a:solidFill>
                <a:effectLst/>
                <a:latin typeface="Times New Roman" panose="02020603050405020304" pitchFamily="18" charset="0"/>
                <a:ea typeface="Times New Roman" panose="02020603050405020304" pitchFamily="18" charset="0"/>
                <a:cs typeface="Times New Roman" panose="02020603050405020304" pitchFamily="18" charset="0"/>
              </a:rPr>
              <a:t>reporta en su modelo la aceleración, enriquecimiento y agrupación. (Monreal, Fátima, 2021)</a:t>
            </a:r>
            <a:endParaRPr lang="es-MX"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MX" sz="1500" b="1" dirty="0">
                <a:latin typeface="Times New Roman" panose="02020603050405020304" pitchFamily="18" charset="0"/>
                <a:cs typeface="Times New Roman" panose="02020603050405020304" pitchFamily="18" charset="0"/>
              </a:rPr>
              <a:t>México: </a:t>
            </a:r>
            <a:r>
              <a:rPr lang="es-MX" sz="1500" dirty="0">
                <a:latin typeface="Times New Roman" panose="02020603050405020304" pitchFamily="18" charset="0"/>
                <a:cs typeface="Times New Roman" panose="02020603050405020304" pitchFamily="18" charset="0"/>
              </a:rPr>
              <a:t>Enriquecimiento en el aula y fuera de ella, aceleración, agrupación en menor medida. (SEP:2022)</a:t>
            </a:r>
            <a:endParaRPr lang="es-MX" sz="1500" b="1" dirty="0">
              <a:latin typeface="Times New Roman" panose="02020603050405020304" pitchFamily="18"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762FD527-9A8F-7D95-1393-0FDF9525E0FC}"/>
              </a:ext>
            </a:extLst>
          </p:cNvPr>
          <p:cNvSpPr>
            <a:spLocks noGrp="1"/>
          </p:cNvSpPr>
          <p:nvPr>
            <p:ph type="body" sz="half" idx="2"/>
          </p:nvPr>
        </p:nvSpPr>
        <p:spPr>
          <a:xfrm>
            <a:off x="2091796" y="734678"/>
            <a:ext cx="3854528" cy="5883441"/>
          </a:xfrm>
        </p:spPr>
        <p:txBody>
          <a:bodyPr>
            <a:normAutofit fontScale="92500" lnSpcReduction="20000"/>
          </a:bodyPr>
          <a:lstStyle/>
          <a:p>
            <a:r>
              <a:rPr lang="es-MX" sz="1600" b="1" dirty="0">
                <a:latin typeface="+mj-lt"/>
              </a:rPr>
              <a:t>Enriquecimiento</a:t>
            </a:r>
            <a:r>
              <a:rPr lang="es-MX" dirty="0"/>
              <a:t>: </a:t>
            </a:r>
            <a:r>
              <a:rPr lang="es-MX" sz="1800" dirty="0">
                <a:solidFill>
                  <a:srgbClr val="000000"/>
                </a:solidFill>
                <a:effectLst/>
                <a:latin typeface="Times New Roman" panose="02020603050405020304" pitchFamily="18" charset="0"/>
                <a:ea typeface="Times New Roman" panose="02020603050405020304" pitchFamily="18" charset="0"/>
              </a:rPr>
              <a:t>“Se define como una serie de acciones de aprendizaje diferenciadas y planeadas estratégicamente para dar respuesta a las potencialidades y necesidades de las y los educandos con aptitudes sobresalientes. Dichas acciones conforman el programa de enriquecimiento, el cual ofrece la oportunidad de lograr un desarrollo integral de acuerdo con sus intereses, fortalezas y necesidades.” (SEP, 2022) </a:t>
            </a:r>
            <a:endParaRPr lang="es-MX" sz="1800" dirty="0">
              <a:effectLst/>
              <a:latin typeface="Times New Roman" panose="02020603050405020304" pitchFamily="18" charset="0"/>
              <a:ea typeface="Times New Roman" panose="02020603050405020304" pitchFamily="18" charset="0"/>
            </a:endParaRPr>
          </a:p>
          <a:p>
            <a:r>
              <a:rPr lang="es-MX" sz="1600" b="1" dirty="0">
                <a:latin typeface="+mj-lt"/>
              </a:rPr>
              <a:t>Aceleración</a:t>
            </a:r>
            <a:r>
              <a:rPr lang="es-MX" b="1" dirty="0">
                <a:latin typeface="+mj-lt"/>
              </a:rPr>
              <a:t>:</a:t>
            </a:r>
            <a:r>
              <a:rPr lang="es-MX" dirty="0"/>
              <a:t> “</a:t>
            </a:r>
            <a:r>
              <a:rPr lang="es-MX" sz="1800" dirty="0">
                <a:solidFill>
                  <a:srgbClr val="000000"/>
                </a:solidFill>
                <a:latin typeface="Times New Roman" panose="02020603050405020304" pitchFamily="18" charset="0"/>
              </a:rPr>
              <a:t>M</a:t>
            </a:r>
            <a:r>
              <a:rPr lang="es-MX" sz="1800" dirty="0">
                <a:solidFill>
                  <a:srgbClr val="000000"/>
                </a:solidFill>
                <a:effectLst/>
                <a:latin typeface="Times New Roman" panose="02020603050405020304" pitchFamily="18" charset="0"/>
                <a:ea typeface="Times New Roman" panose="02020603050405020304" pitchFamily="18" charset="0"/>
              </a:rPr>
              <a:t>odelo de intervención educativa, que permite a las y los estudiantes con aptitudes sobresalientes moverse a través del currículo a un ritmo más rápido de lo que se establece en el sistema educativo nacional. Para ello, es fundamental considerar el contexto familiar, escolar y social de la o el estudiante.” (SEP, 2022) </a:t>
            </a:r>
          </a:p>
          <a:p>
            <a:r>
              <a:rPr lang="es-MX" sz="1600" b="1" dirty="0">
                <a:effectLst/>
                <a:latin typeface="+mj-lt"/>
                <a:ea typeface="Times New Roman" panose="02020603050405020304" pitchFamily="18" charset="0"/>
              </a:rPr>
              <a:t>Agrupación</a:t>
            </a:r>
            <a:r>
              <a:rPr lang="es-MX" sz="1800" b="1" dirty="0">
                <a:effectLst/>
                <a:latin typeface="+mj-lt"/>
                <a:ea typeface="Times New Roman" panose="02020603050405020304" pitchFamily="18" charset="0"/>
              </a:rPr>
              <a:t>: </a:t>
            </a:r>
            <a:r>
              <a:rPr lang="es-MX" sz="1800" dirty="0">
                <a:solidFill>
                  <a:srgbClr val="000000"/>
                </a:solidFill>
                <a:effectLst/>
                <a:latin typeface="Times New Roman" panose="02020603050405020304" pitchFamily="18" charset="0"/>
                <a:ea typeface="Times New Roman" panose="02020603050405020304" pitchFamily="18" charset="0"/>
              </a:rPr>
              <a:t>Se consideran prioritarios en ciertos talentos, como los deportivos o artísticos, en los que el desarrollo físico requiere una atención especializada.” (SEP, 2022) </a:t>
            </a:r>
            <a:endParaRPr lang="es-MX" sz="1800" dirty="0">
              <a:effectLst/>
              <a:latin typeface="Times New Roman" panose="02020603050405020304" pitchFamily="18" charset="0"/>
              <a:ea typeface="Times New Roman" panose="02020603050405020304" pitchFamily="18" charset="0"/>
            </a:endParaRPr>
          </a:p>
          <a:p>
            <a:endParaRPr lang="es-MX" sz="1800" b="1" dirty="0">
              <a:effectLst/>
              <a:latin typeface="+mj-lt"/>
              <a:ea typeface="Times New Roman" panose="02020603050405020304" pitchFamily="18" charset="0"/>
            </a:endParaRPr>
          </a:p>
          <a:p>
            <a:endParaRPr lang="es-MX" dirty="0"/>
          </a:p>
        </p:txBody>
      </p:sp>
    </p:spTree>
    <p:extLst>
      <p:ext uri="{BB962C8B-B14F-4D97-AF65-F5344CB8AC3E}">
        <p14:creationId xmlns:p14="http://schemas.microsoft.com/office/powerpoint/2010/main" val="106489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00D95-B01B-3D0E-94DE-6779A6D2247C}"/>
              </a:ext>
            </a:extLst>
          </p:cNvPr>
          <p:cNvSpPr>
            <a:spLocks noGrp="1"/>
          </p:cNvSpPr>
          <p:nvPr>
            <p:ph type="title"/>
          </p:nvPr>
        </p:nvSpPr>
        <p:spPr>
          <a:xfrm>
            <a:off x="2277534" y="416009"/>
            <a:ext cx="8596668" cy="822158"/>
          </a:xfrm>
        </p:spPr>
        <p:txBody>
          <a:bodyPr>
            <a:normAutofit fontScale="90000"/>
          </a:bodyPr>
          <a:lstStyle/>
          <a:p>
            <a:r>
              <a:rPr lang="es-MX" sz="2800" dirty="0"/>
              <a:t>Bases para la propuesta del Modelo de atención. </a:t>
            </a:r>
            <a:br>
              <a:rPr lang="es-MX" sz="2800" dirty="0"/>
            </a:br>
            <a:r>
              <a:rPr lang="es-MX" sz="2800" dirty="0"/>
              <a:t>Primera etapa</a:t>
            </a:r>
          </a:p>
        </p:txBody>
      </p:sp>
      <p:sp>
        <p:nvSpPr>
          <p:cNvPr id="3" name="Marcador de contenido 2">
            <a:extLst>
              <a:ext uri="{FF2B5EF4-FFF2-40B4-BE49-F238E27FC236}">
                <a16:creationId xmlns:a16="http://schemas.microsoft.com/office/drawing/2014/main" id="{8E18B125-D7DC-BAA9-C733-87871AED938F}"/>
              </a:ext>
            </a:extLst>
          </p:cNvPr>
          <p:cNvSpPr>
            <a:spLocks noGrp="1"/>
          </p:cNvSpPr>
          <p:nvPr>
            <p:ph idx="1"/>
          </p:nvPr>
        </p:nvSpPr>
        <p:spPr>
          <a:xfrm>
            <a:off x="1651989" y="1431758"/>
            <a:ext cx="4259179" cy="5298992"/>
          </a:xfrm>
        </p:spPr>
        <p:txBody>
          <a:bodyPr>
            <a:normAutofit/>
          </a:bodyPr>
          <a:lstStyle/>
          <a:p>
            <a:r>
              <a:rPr lang="es-MX" dirty="0">
                <a:effectLst/>
                <a:latin typeface="Times New Roman" panose="02020603050405020304" pitchFamily="18" charset="0"/>
                <a:ea typeface="Times New Roman" panose="02020603050405020304" pitchFamily="18" charset="0"/>
              </a:rPr>
              <a:t>1. Existe la necesidad de realizar cambios en varios aspectos del modelo de atención educativa a NNAJ AC/AS. Al menos en la Ciudad de México. Lo anterior tiene relevancia para garantizar el derecho a la educación de una población que hasta el momento se encuentra invisible y de alguna manera excluída de la posibilidad de atención de acuerdo a sus necesidades y características. De acuerdo con </a:t>
            </a:r>
            <a:r>
              <a:rPr lang="es-ES" dirty="0">
                <a:solidFill>
                  <a:srgbClr val="0B0B0B"/>
                </a:solidFill>
                <a:effectLst/>
                <a:latin typeface="Times New Roman" panose="02020603050405020304" pitchFamily="18" charset="0"/>
                <a:ea typeface="Times New Roman" panose="02020603050405020304" pitchFamily="18" charset="0"/>
              </a:rPr>
              <a:t>(Monreal, Fátima, 2021), </a:t>
            </a:r>
            <a:r>
              <a:rPr lang="es-MX" dirty="0">
                <a:effectLst/>
                <a:latin typeface="Times New Roman" panose="02020603050405020304" pitchFamily="18" charset="0"/>
                <a:ea typeface="Times New Roman" panose="02020603050405020304" pitchFamily="18" charset="0"/>
              </a:rPr>
              <a:t>México se encuentra entre el grupo de Estados Iberoamericanos que “además de incurrir en discriminación indirecta, han faltado a la obligación de garantizar el derecho a la educación” de NNAJ con AC/AS.</a:t>
            </a:r>
          </a:p>
          <a:p>
            <a:endParaRPr lang="es-MX" dirty="0"/>
          </a:p>
        </p:txBody>
      </p:sp>
      <p:sp>
        <p:nvSpPr>
          <p:cNvPr id="4" name="Marcador de contenido 2">
            <a:extLst>
              <a:ext uri="{FF2B5EF4-FFF2-40B4-BE49-F238E27FC236}">
                <a16:creationId xmlns:a16="http://schemas.microsoft.com/office/drawing/2014/main" id="{CB303D10-BE94-FB68-CA5C-11B47CC8450B}"/>
              </a:ext>
            </a:extLst>
          </p:cNvPr>
          <p:cNvSpPr txBox="1">
            <a:spLocks/>
          </p:cNvSpPr>
          <p:nvPr/>
        </p:nvSpPr>
        <p:spPr>
          <a:xfrm>
            <a:off x="6885823" y="1431758"/>
            <a:ext cx="4545591" cy="501023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20000"/>
              </a:lnSpc>
            </a:pPr>
            <a:r>
              <a:rPr lang="es-MX" sz="2600" dirty="0">
                <a:latin typeface="Times New Roman" panose="02020603050405020304" pitchFamily="18" charset="0"/>
                <a:ea typeface="Times New Roman" panose="02020603050405020304" pitchFamily="18" charset="0"/>
              </a:rPr>
              <a:t>2. </a:t>
            </a:r>
            <a:r>
              <a:rPr lang="es-ES" sz="2600" dirty="0">
                <a:latin typeface="Times New Roman" panose="02020603050405020304" pitchFamily="18" charset="0"/>
                <a:ea typeface="Times New Roman" panose="02020603050405020304" pitchFamily="18" charset="0"/>
              </a:rPr>
              <a:t>C</a:t>
            </a:r>
            <a:r>
              <a:rPr lang="es-ES" sz="2600" dirty="0">
                <a:effectLst/>
                <a:latin typeface="Times New Roman" panose="02020603050405020304" pitchFamily="18" charset="0"/>
                <a:ea typeface="Times New Roman" panose="02020603050405020304" pitchFamily="18" charset="0"/>
              </a:rPr>
              <a:t>ontar con información de calidad es necesaria la modificación de la base de información del formato Estadístico 911 ya que requiere desagregar las diferentes condiciones de la población atendida, que permita reflejar la doble excepcionalidad, que la población de NNAJ con Altas Capacidades/Aptitudes Sobresalientes pueden tener y que es de relevancia para su atención educativa. De la misma forma se requiere desagregar por sexo, edades y entidades federativas. Para el caso de la Ciudad de México desagregar la información por Alcaldías. Lo anterior permitirá una mejor aproximación a la población con AC/AS y otras condiciones que requieren atención específica.</a:t>
            </a:r>
            <a:endParaRPr lang="es-MX" sz="2600"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356868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00D95-B01B-3D0E-94DE-6779A6D2247C}"/>
              </a:ext>
            </a:extLst>
          </p:cNvPr>
          <p:cNvSpPr>
            <a:spLocks noGrp="1"/>
          </p:cNvSpPr>
          <p:nvPr>
            <p:ph type="title"/>
          </p:nvPr>
        </p:nvSpPr>
        <p:spPr>
          <a:xfrm>
            <a:off x="2348972" y="497849"/>
            <a:ext cx="8596668" cy="822158"/>
          </a:xfrm>
        </p:spPr>
        <p:txBody>
          <a:bodyPr>
            <a:normAutofit fontScale="90000"/>
          </a:bodyPr>
          <a:lstStyle/>
          <a:p>
            <a:r>
              <a:rPr lang="es-MX" sz="2800" dirty="0"/>
              <a:t>Bases para la propuesta del Modelo de atención. </a:t>
            </a:r>
            <a:br>
              <a:rPr lang="es-MX" sz="2800" dirty="0"/>
            </a:br>
            <a:r>
              <a:rPr lang="es-MX" sz="2800" dirty="0"/>
              <a:t>Primera etapa</a:t>
            </a:r>
          </a:p>
        </p:txBody>
      </p:sp>
      <p:sp>
        <p:nvSpPr>
          <p:cNvPr id="3" name="Marcador de contenido 2">
            <a:extLst>
              <a:ext uri="{FF2B5EF4-FFF2-40B4-BE49-F238E27FC236}">
                <a16:creationId xmlns:a16="http://schemas.microsoft.com/office/drawing/2014/main" id="{8E18B125-D7DC-BAA9-C733-87871AED938F}"/>
              </a:ext>
            </a:extLst>
          </p:cNvPr>
          <p:cNvSpPr>
            <a:spLocks noGrp="1"/>
          </p:cNvSpPr>
          <p:nvPr>
            <p:ph idx="1"/>
          </p:nvPr>
        </p:nvSpPr>
        <p:spPr>
          <a:xfrm>
            <a:off x="1836821" y="1430421"/>
            <a:ext cx="4259179" cy="5298992"/>
          </a:xfrm>
        </p:spPr>
        <p:txBody>
          <a:bodyPr>
            <a:normAutofit/>
          </a:bodyPr>
          <a:lstStyle/>
          <a:p>
            <a:pPr algn="just">
              <a:lnSpc>
                <a:spcPct val="150000"/>
              </a:lnSpc>
            </a:pPr>
            <a:r>
              <a:rPr lang="es-MX" dirty="0">
                <a:latin typeface="Times New Roman" panose="02020603050405020304" pitchFamily="18" charset="0"/>
                <a:ea typeface="Times New Roman" panose="02020603050405020304" pitchFamily="18" charset="0"/>
              </a:rPr>
              <a:t>3</a:t>
            </a:r>
            <a:r>
              <a:rPr lang="es-MX"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Ampliar la conceptualización de la población con altas capacidades tiene relevancia en el modelo de identificación, considerar además del CI, factores no intelectuales. Barrera </a:t>
            </a:r>
            <a:r>
              <a:rPr lang="es-ES" sz="1800" i="1" dirty="0" err="1">
                <a:effectLst/>
                <a:latin typeface="Times New Roman" panose="02020603050405020304" pitchFamily="18" charset="0"/>
                <a:ea typeface="Times New Roman" panose="02020603050405020304" pitchFamily="18" charset="0"/>
              </a:rPr>
              <a:t>et.al</a:t>
            </a:r>
            <a:r>
              <a:rPr lang="es-ES" sz="1800" i="1"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(2008 en Pizarro, 2018) considera cuatro grandes áreas mediante las que se identifican las Altas Capacidades: inteligencia, creatividad, personalidad y aptitud. Ampliar las evaluaciones y los modelos de atención.</a:t>
            </a:r>
            <a:r>
              <a:rPr lang="es-ES" sz="1800" i="1" dirty="0">
                <a:effectLst/>
                <a:latin typeface="Times New Roman" panose="02020603050405020304" pitchFamily="18" charset="0"/>
                <a:ea typeface="Times New Roman" panose="02020603050405020304" pitchFamily="18" charset="0"/>
              </a:rPr>
              <a:t> </a:t>
            </a:r>
            <a:endParaRPr lang="es-MX" sz="1800" dirty="0">
              <a:effectLst/>
              <a:latin typeface="Times New Roman" panose="02020603050405020304" pitchFamily="18" charset="0"/>
              <a:ea typeface="Times New Roman" panose="02020603050405020304" pitchFamily="18" charset="0"/>
            </a:endParaRPr>
          </a:p>
          <a:p>
            <a:endParaRPr lang="es-MX" dirty="0"/>
          </a:p>
        </p:txBody>
      </p:sp>
      <p:sp>
        <p:nvSpPr>
          <p:cNvPr id="4" name="Marcador de contenido 2">
            <a:extLst>
              <a:ext uri="{FF2B5EF4-FFF2-40B4-BE49-F238E27FC236}">
                <a16:creationId xmlns:a16="http://schemas.microsoft.com/office/drawing/2014/main" id="{CB303D10-BE94-FB68-CA5C-11B47CC8450B}"/>
              </a:ext>
            </a:extLst>
          </p:cNvPr>
          <p:cNvSpPr txBox="1">
            <a:spLocks/>
          </p:cNvSpPr>
          <p:nvPr/>
        </p:nvSpPr>
        <p:spPr>
          <a:xfrm>
            <a:off x="6385761" y="1320007"/>
            <a:ext cx="4993105" cy="514951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r>
              <a:rPr lang="es-MX" dirty="0">
                <a:latin typeface="Times New Roman" panose="02020603050405020304" pitchFamily="18" charset="0"/>
                <a:ea typeface="Times New Roman" panose="02020603050405020304" pitchFamily="18" charset="0"/>
              </a:rPr>
              <a:t>4. </a:t>
            </a:r>
            <a:r>
              <a:rPr lang="es-ES" dirty="0">
                <a:effectLst/>
                <a:latin typeface="Times New Roman" panose="02020603050405020304" pitchFamily="18" charset="0"/>
                <a:ea typeface="Times New Roman" panose="02020603050405020304" pitchFamily="18" charset="0"/>
              </a:rPr>
              <a:t>Promover la creación de centros especializados para la atención </a:t>
            </a:r>
            <a:r>
              <a:rPr lang="es-ES" sz="1800" dirty="0">
                <a:effectLst/>
                <a:latin typeface="Times New Roman" panose="02020603050405020304" pitchFamily="18" charset="0"/>
                <a:ea typeface="Times New Roman" panose="02020603050405020304" pitchFamily="18" charset="0"/>
              </a:rPr>
              <a:t>de los niños y niñas con capacidades y aptitudes sobresalientes; siendo la Secretaría de Educación Pública quien certifique con personal especializado su trabajo y acciones en pro de una educación incluyente y con perspectiva de género. Considerar como un referente la experiencia de CINNEPAAC. Integrando no solo a la educación primaria y secundaria, ampliando la atención a la educación preescolar. Idealmente con una distribución de instituciones en al menos cuatro sectores territoriales que acerquen la oferta educativa a las comunidades. </a:t>
            </a:r>
            <a:endParaRPr lang="es-MX" sz="1800"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416358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C95B-8F09-8B75-10F7-D01CF91C9ACE}"/>
              </a:ext>
            </a:extLst>
          </p:cNvPr>
          <p:cNvSpPr>
            <a:spLocks noGrp="1"/>
          </p:cNvSpPr>
          <p:nvPr>
            <p:ph type="title"/>
          </p:nvPr>
        </p:nvSpPr>
        <p:spPr>
          <a:xfrm>
            <a:off x="1618805" y="354020"/>
            <a:ext cx="3854528" cy="691143"/>
          </a:xfrm>
        </p:spPr>
        <p:txBody>
          <a:bodyPr>
            <a:normAutofit fontScale="90000"/>
          </a:bodyPr>
          <a:lstStyle/>
          <a:p>
            <a:r>
              <a:rPr lang="es-MX" dirty="0"/>
              <a:t>5.Modificaciones legislativas específicas</a:t>
            </a:r>
          </a:p>
        </p:txBody>
      </p:sp>
      <p:sp>
        <p:nvSpPr>
          <p:cNvPr id="3" name="Marcador de contenido 2">
            <a:extLst>
              <a:ext uri="{FF2B5EF4-FFF2-40B4-BE49-F238E27FC236}">
                <a16:creationId xmlns:a16="http://schemas.microsoft.com/office/drawing/2014/main" id="{D0B18B46-1944-7123-ED91-270BF8A7B46C}"/>
              </a:ext>
            </a:extLst>
          </p:cNvPr>
          <p:cNvSpPr>
            <a:spLocks noGrp="1"/>
          </p:cNvSpPr>
          <p:nvPr>
            <p:ph idx="1"/>
          </p:nvPr>
        </p:nvSpPr>
        <p:spPr>
          <a:xfrm>
            <a:off x="6323011" y="446088"/>
            <a:ext cx="5336033" cy="6083300"/>
          </a:xfrm>
        </p:spPr>
        <p:txBody>
          <a:bodyPr>
            <a:normAutofit/>
          </a:bodyPr>
          <a:lstStyle/>
          <a:p>
            <a:r>
              <a:rPr lang="es-ES" sz="1400" dirty="0">
                <a:latin typeface="Times New Roman" panose="02020603050405020304" pitchFamily="18" charset="0"/>
                <a:ea typeface="Times New Roman" panose="02020603050405020304" pitchFamily="18" charset="0"/>
              </a:rPr>
              <a:t>R</a:t>
            </a:r>
            <a:r>
              <a:rPr lang="es-ES" sz="1400" dirty="0">
                <a:effectLst/>
                <a:latin typeface="Times New Roman" panose="02020603050405020304" pitchFamily="18" charset="0"/>
                <a:ea typeface="Times New Roman" panose="02020603050405020304" pitchFamily="18" charset="0"/>
              </a:rPr>
              <a:t>eformar los artículos 9 y 67 de la Ley General de Educación propuesta en el Senado en diciembre de 2021 (LXIV Legislatura) la cual menciona: Artículo 9… XIV. Establecer Centros Educativos para niñas, niños y jóvenes con altas capacidades intelectuales o superdotados. Artículo 67. Establecer Centros Educativos para niñas, niños y jóvenes con altas capacidades intelectuales o superdotados. La Secretaría establecerá los lineamientos para la identificación y atención educativa de estos estudiantes, así como para la evaluación diagnóstica, los modelos pedagógicos y los mecanismos de acreditación y certificación necesarios en los tipos de educación básica, media superior y superior.</a:t>
            </a:r>
            <a:endParaRPr lang="es-MX" sz="1400" dirty="0">
              <a:effectLst/>
              <a:latin typeface="Times New Roman" panose="02020603050405020304" pitchFamily="18" charset="0"/>
              <a:ea typeface="Times New Roman" panose="02020603050405020304" pitchFamily="18" charset="0"/>
            </a:endParaRPr>
          </a:p>
          <a:p>
            <a:r>
              <a:rPr lang="es-ES" sz="1400" kern="0" dirty="0">
                <a:effectLst/>
                <a:latin typeface="Times New Roman" panose="02020603050405020304" pitchFamily="18" charset="0"/>
                <a:ea typeface="Times New Roman" panose="02020603050405020304" pitchFamily="18" charset="0"/>
              </a:rPr>
              <a:t>LGE en el Artículo 7 se propone adicionar la Fracción XVII. Implementar las medidas necesarias para identificar a temprana edad los niños con aptitudes sobresalientes. Artículo 9º Bis. Promoverá y atenderá a los niños con aptitudes sobresalientes mediante sus organismos descentralizados, a través de apoyos financieros, o bien, por cualquier otro medio, necesarios para el desarrollo de la nación, apoyará también la investigación científica y tecnológica, y alentará la coordinación con instituciones autónomas y empresas privadas. </a:t>
            </a:r>
          </a:p>
          <a:p>
            <a:r>
              <a:rPr lang="es-ES" sz="1400" dirty="0">
                <a:effectLst/>
                <a:latin typeface="Times New Roman" panose="02020603050405020304" pitchFamily="18" charset="0"/>
                <a:ea typeface="Times New Roman" panose="02020603050405020304" pitchFamily="18" charset="0"/>
              </a:rPr>
              <a:t>Artículo 20 V. La formación, capacitación y actualización para atender en las mejores condiciones a los niños con aptitudes sobresalientes. En otra fracción, XVIII. Desarrollar programas para otorgar becas y demás apoyos económicos.</a:t>
            </a:r>
            <a:endParaRPr lang="es-MX" sz="1400" dirty="0">
              <a:effectLst/>
              <a:latin typeface="Times New Roman" panose="02020603050405020304" pitchFamily="18" charset="0"/>
              <a:ea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D17D9B7-2D72-9E43-BCB7-DC0FB214C9EC}"/>
              </a:ext>
            </a:extLst>
          </p:cNvPr>
          <p:cNvSpPr>
            <a:spLocks noGrp="1"/>
          </p:cNvSpPr>
          <p:nvPr>
            <p:ph type="body" sz="half" idx="2"/>
          </p:nvPr>
        </p:nvSpPr>
        <p:spPr>
          <a:xfrm>
            <a:off x="1618805" y="1177620"/>
            <a:ext cx="4704206" cy="5108880"/>
          </a:xfrm>
        </p:spPr>
        <p:txBody>
          <a:bodyPr>
            <a:noAutofit/>
          </a:bodyPr>
          <a:lstStyle/>
          <a:p>
            <a:r>
              <a:rPr lang="es-ES" dirty="0">
                <a:effectLst/>
                <a:latin typeface="Times New Roman" panose="02020603050405020304" pitchFamily="18" charset="0"/>
                <a:ea typeface="Times New Roman" panose="02020603050405020304" pitchFamily="18" charset="0"/>
              </a:rPr>
              <a:t>Diversas disposiciones de la LGE, para impulsar a estudiantes con AC que incluyó propuestas para el entonces vigente Artículo 41: </a:t>
            </a:r>
            <a:r>
              <a:rPr lang="es-ES" i="1" dirty="0">
                <a:effectLst/>
                <a:latin typeface="Times New Roman" panose="02020603050405020304" pitchFamily="18" charset="0"/>
                <a:ea typeface="Times New Roman" panose="02020603050405020304" pitchFamily="18" charset="0"/>
              </a:rPr>
              <a:t>Programas de capacitación, asesoría y apoyo a los maestros que atiendan alumnos con discapacidad, con aptitudes sobresalientes y estudiantes de altas capacidades intelectuales…Fortalecerán la educación especial y la educación inicial, incluyendo a las personas con discapacidad, como a estudiantes con altas capacidades intelectuales…Establecerán, de forma paulatina y conforme a la suficiencia presupuestal, escuelas de tiempo completo con jornadas de entre 6 y 8 horas diarias, para aprovechar mejor el tiempo disponible para el desarrollo académico, deportivo y cultural, así como para la atención a estudiantes de altas capacidades intelectuales y.. Desarrollarán un programa integral educativo para estudiantes de altas capacidades intelectuales; así mismo apoyarán, desarrollarán programas, cursos y actividades que potencialicen las habilidades de los mismos.</a:t>
            </a:r>
            <a:endParaRPr lang="es-MX" dirty="0">
              <a:effectLst/>
              <a:latin typeface="Times New Roman" panose="02020603050405020304" pitchFamily="18" charset="0"/>
              <a:ea typeface="Times New Roman" panose="02020603050405020304" pitchFamily="18" charset="0"/>
            </a:endParaRPr>
          </a:p>
          <a:p>
            <a:r>
              <a:rPr lang="es-ES" dirty="0">
                <a:effectLst/>
                <a:latin typeface="Times New Roman" panose="02020603050405020304" pitchFamily="18" charset="0"/>
                <a:ea typeface="Times New Roman" panose="02020603050405020304" pitchFamily="18" charset="0"/>
              </a:rPr>
              <a:t>Ley General de Educación 33 y 41. … </a:t>
            </a:r>
            <a:r>
              <a:rPr lang="es-ES" i="1" dirty="0">
                <a:effectLst/>
                <a:latin typeface="Times New Roman" panose="02020603050405020304" pitchFamily="18" charset="0"/>
                <a:ea typeface="Times New Roman" panose="02020603050405020304" pitchFamily="18" charset="0"/>
              </a:rPr>
              <a:t>Promover la creación de centros especializados para la atención de los niños y niñas con capacidades y aptitudes sobresalientes; siendo la Secretaría de Educación Pública quien certifique con personal especializado su trabajo y acciones en pro de una educación incluyente y con perspectiva de género.</a:t>
            </a:r>
            <a:endParaRPr lang="es-MX" dirty="0">
              <a:effectLst/>
              <a:latin typeface="Times New Roman" panose="02020603050405020304" pitchFamily="18" charset="0"/>
              <a:ea typeface="Times New Roman" panose="02020603050405020304" pitchFamily="18" charset="0"/>
            </a:endParaRPr>
          </a:p>
          <a:p>
            <a:endParaRPr lang="es-MX" sz="1200" dirty="0"/>
          </a:p>
        </p:txBody>
      </p:sp>
    </p:spTree>
    <p:extLst>
      <p:ext uri="{BB962C8B-B14F-4D97-AF65-F5344CB8AC3E}">
        <p14:creationId xmlns:p14="http://schemas.microsoft.com/office/powerpoint/2010/main" val="351977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EB660-7D70-F354-F668-E8DF365A2224}"/>
              </a:ext>
            </a:extLst>
          </p:cNvPr>
          <p:cNvSpPr>
            <a:spLocks noGrp="1"/>
          </p:cNvSpPr>
          <p:nvPr>
            <p:ph type="title"/>
          </p:nvPr>
        </p:nvSpPr>
        <p:spPr>
          <a:xfrm rot="20443236">
            <a:off x="1703312" y="3635164"/>
            <a:ext cx="3854528" cy="1113623"/>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w="28575">
            <a:solidFill>
              <a:schemeClr val="accent4"/>
            </a:solidFill>
          </a:ln>
        </p:spPr>
        <p:txBody>
          <a:bodyPr>
            <a:normAutofit/>
          </a:bodyPr>
          <a:lstStyle/>
          <a:p>
            <a:r>
              <a:rPr lang="es-MX" b="1" dirty="0"/>
              <a:t>Pendientes </a:t>
            </a:r>
            <a:br>
              <a:rPr lang="es-MX" b="1" dirty="0"/>
            </a:br>
            <a:r>
              <a:rPr lang="es-MX" dirty="0">
                <a:solidFill>
                  <a:schemeClr val="tx1"/>
                </a:solidFill>
              </a:rPr>
              <a:t>Segunda Etapa del estudio</a:t>
            </a:r>
            <a:endParaRPr lang="es-MX" b="1" dirty="0"/>
          </a:p>
        </p:txBody>
      </p:sp>
      <p:sp>
        <p:nvSpPr>
          <p:cNvPr id="3" name="Marcador de contenido 2">
            <a:extLst>
              <a:ext uri="{FF2B5EF4-FFF2-40B4-BE49-F238E27FC236}">
                <a16:creationId xmlns:a16="http://schemas.microsoft.com/office/drawing/2014/main" id="{89FA3B1F-119F-9DB9-B05C-4E07F8671F39}"/>
              </a:ext>
            </a:extLst>
          </p:cNvPr>
          <p:cNvSpPr>
            <a:spLocks noGrp="1"/>
          </p:cNvSpPr>
          <p:nvPr>
            <p:ph idx="1"/>
          </p:nvPr>
        </p:nvSpPr>
        <p:spPr>
          <a:xfrm>
            <a:off x="6534947" y="514924"/>
            <a:ext cx="5181600" cy="5928739"/>
          </a:xfrm>
        </p:spPr>
        <p:txBody>
          <a:bodyPr>
            <a:normAutofit/>
          </a:bodyPr>
          <a:lstStyle/>
          <a:p>
            <a:r>
              <a:rPr lang="es-MX" b="1" dirty="0">
                <a:solidFill>
                  <a:schemeClr val="accent2"/>
                </a:solidFill>
              </a:rPr>
              <a:t>Altas Capacidades y Género</a:t>
            </a:r>
          </a:p>
          <a:p>
            <a:pPr marL="0" indent="0">
              <a:buNone/>
            </a:pPr>
            <a:r>
              <a:rPr lang="es-MX" sz="1800" dirty="0">
                <a:effectLst/>
                <a:latin typeface="Times New Roman" panose="02020603050405020304" pitchFamily="18" charset="0"/>
              </a:rPr>
              <a:t>Los estereotipos sociales han puesto un freno en el desarrollo de las capacidades de las mujeres superdotadas, pues entran en conflicto con los comportamientos esperados por la sociedad según su rol de género. Por el miedo a no ser comprendidas y apreciadas, se centran más en desempeñar adecuadamente el rol que se les asigna. Estos elementos debilitan la autoestima y propician el ocultamiento de sus capacidades (Pérez, Domínguez &amp; Díaz, 1998). Estas conductas pueden enfatizarse en contextos educativos universitarios, pues según Silverman, 1993 (citado en Pérez, 2006) las niñas superdotadas tienden a ocultar sus capacidades en la medida que van creciendo. </a:t>
            </a:r>
            <a:endParaRPr lang="es-MX" dirty="0"/>
          </a:p>
          <a:p>
            <a:r>
              <a:rPr lang="es-MX" b="1" dirty="0">
                <a:solidFill>
                  <a:schemeClr val="accent2"/>
                </a:solidFill>
              </a:rPr>
              <a:t>Formación Docente:</a:t>
            </a:r>
          </a:p>
          <a:p>
            <a:pPr marL="0" indent="0">
              <a:buNone/>
            </a:pPr>
            <a:endParaRPr lang="es-MX" dirty="0"/>
          </a:p>
        </p:txBody>
      </p:sp>
      <p:sp>
        <p:nvSpPr>
          <p:cNvPr id="4" name="Marcador de texto 3">
            <a:extLst>
              <a:ext uri="{FF2B5EF4-FFF2-40B4-BE49-F238E27FC236}">
                <a16:creationId xmlns:a16="http://schemas.microsoft.com/office/drawing/2014/main" id="{A221CDC1-3C49-9C17-3D7B-72F1C4313053}"/>
              </a:ext>
            </a:extLst>
          </p:cNvPr>
          <p:cNvSpPr>
            <a:spLocks noGrp="1"/>
          </p:cNvSpPr>
          <p:nvPr>
            <p:ph type="body" sz="half" idx="2"/>
          </p:nvPr>
        </p:nvSpPr>
        <p:spPr>
          <a:xfrm>
            <a:off x="1802526" y="529785"/>
            <a:ext cx="3854528" cy="1866184"/>
          </a:xfrm>
          <a:ln w="12700">
            <a:solidFill>
              <a:schemeClr val="accent4"/>
            </a:solidFill>
            <a:extLst>
              <a:ext uri="{C807C97D-BFC1-408E-A445-0C87EB9F89A2}">
                <ask:lineSketchStyleProps xmlns:ask="http://schemas.microsoft.com/office/drawing/2018/sketchyshapes">
                  <ask:type>
                    <ask:lineSketchNone/>
                  </ask:type>
                </ask:lineSketchStyleProps>
              </a:ext>
            </a:extLst>
          </a:ln>
        </p:spPr>
        <p:txBody>
          <a:bodyPr>
            <a:normAutofit/>
          </a:bodyPr>
          <a:lstStyle/>
          <a:p>
            <a:r>
              <a:rPr lang="es-ES" sz="1800" dirty="0">
                <a:effectLst/>
                <a:latin typeface="Times New Roman" panose="02020603050405020304" pitchFamily="18" charset="0"/>
                <a:ea typeface="Times New Roman" panose="02020603050405020304" pitchFamily="18" charset="0"/>
              </a:rPr>
              <a:t> Las reformas anteriores tienen implicaciones vinculadas al modelo de atención que inicia con la consideración de la denominación de la población, así como sus medios de identificación e inclusión.</a:t>
            </a:r>
          </a:p>
          <a:p>
            <a:endParaRPr lang="es-ES" sz="1800" dirty="0">
              <a:effectLst/>
              <a:latin typeface="Times New Roman" panose="02020603050405020304" pitchFamily="18" charset="0"/>
              <a:ea typeface="Times New Roman" panose="02020603050405020304" pitchFamily="18" charset="0"/>
            </a:endParaRPr>
          </a:p>
        </p:txBody>
      </p:sp>
      <p:sp>
        <p:nvSpPr>
          <p:cNvPr id="5" name="Título 1">
            <a:extLst>
              <a:ext uri="{FF2B5EF4-FFF2-40B4-BE49-F238E27FC236}">
                <a16:creationId xmlns:a16="http://schemas.microsoft.com/office/drawing/2014/main" id="{EBE8BAD1-2A53-F77A-6721-94B5F632DE51}"/>
              </a:ext>
            </a:extLst>
          </p:cNvPr>
          <p:cNvSpPr txBox="1">
            <a:spLocks/>
          </p:cNvSpPr>
          <p:nvPr/>
        </p:nvSpPr>
        <p:spPr>
          <a:xfrm>
            <a:off x="336850" y="2970994"/>
            <a:ext cx="3854528" cy="167739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itchFamily="2" charset="2"/>
              <a:buChar char="Ø"/>
            </a:pPr>
            <a:endParaRPr lang="es-MX" dirty="0">
              <a:solidFill>
                <a:schemeClr val="accent2"/>
              </a:solidFill>
            </a:endParaRPr>
          </a:p>
        </p:txBody>
      </p:sp>
    </p:spTree>
    <p:extLst>
      <p:ext uri="{BB962C8B-B14F-4D97-AF65-F5344CB8AC3E}">
        <p14:creationId xmlns:p14="http://schemas.microsoft.com/office/powerpoint/2010/main" val="53419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6DDC6-8C5B-1AFB-F20E-290EF20A9F3F}"/>
              </a:ext>
            </a:extLst>
          </p:cNvPr>
          <p:cNvSpPr>
            <a:spLocks noGrp="1"/>
          </p:cNvSpPr>
          <p:nvPr>
            <p:ph type="title"/>
          </p:nvPr>
        </p:nvSpPr>
        <p:spPr>
          <a:xfrm>
            <a:off x="4086224" y="146463"/>
            <a:ext cx="5045273" cy="554182"/>
          </a:xfrm>
        </p:spPr>
        <p:txBody>
          <a:bodyPr>
            <a:normAutofit fontScale="90000"/>
          </a:bodyPr>
          <a:lstStyle/>
          <a:p>
            <a:r>
              <a:rPr lang="es-MX" sz="2200" b="1" dirty="0"/>
              <a:t>Referencias</a:t>
            </a:r>
            <a:r>
              <a:rPr lang="es-MX" dirty="0"/>
              <a:t> </a:t>
            </a:r>
          </a:p>
        </p:txBody>
      </p:sp>
      <p:sp>
        <p:nvSpPr>
          <p:cNvPr id="3" name="Marcador de contenido 2">
            <a:extLst>
              <a:ext uri="{FF2B5EF4-FFF2-40B4-BE49-F238E27FC236}">
                <a16:creationId xmlns:a16="http://schemas.microsoft.com/office/drawing/2014/main" id="{FC55C4F2-B6C1-834E-737F-686E2832491F}"/>
              </a:ext>
            </a:extLst>
          </p:cNvPr>
          <p:cNvSpPr>
            <a:spLocks noGrp="1"/>
          </p:cNvSpPr>
          <p:nvPr>
            <p:ph idx="1"/>
          </p:nvPr>
        </p:nvSpPr>
        <p:spPr>
          <a:xfrm>
            <a:off x="1914526" y="700645"/>
            <a:ext cx="9595262" cy="5913911"/>
          </a:xfrm>
        </p:spPr>
        <p:txBody>
          <a:bodyPr>
            <a:noAutofit/>
          </a:bodyPr>
          <a:lstStyle/>
          <a:p>
            <a:pPr marL="0" indent="0" algn="just">
              <a:buNone/>
            </a:pPr>
            <a:r>
              <a:rPr lang="es-ES" sz="1050" dirty="0">
                <a:effectLst/>
                <a:latin typeface="Times New Roman" panose="02020603050405020304" pitchFamily="18" charset="0"/>
                <a:ea typeface="Times New Roman" panose="02020603050405020304" pitchFamily="18" charset="0"/>
              </a:rPr>
              <a:t>-Cámara de Diputados. Sistema de Información Legislativa de la </a:t>
            </a:r>
            <a:r>
              <a:rPr lang="es-ES" sz="1050" dirty="0" err="1">
                <a:effectLst/>
                <a:latin typeface="Times New Roman" panose="02020603050405020304" pitchFamily="18" charset="0"/>
                <a:ea typeface="Times New Roman" panose="02020603050405020304" pitchFamily="18" charset="0"/>
              </a:rPr>
              <a:t>Secretaría</a:t>
            </a:r>
            <a:r>
              <a:rPr lang="es-ES" sz="1050" dirty="0">
                <a:effectLst/>
                <a:latin typeface="Times New Roman" panose="02020603050405020304" pitchFamily="18" charset="0"/>
                <a:ea typeface="Times New Roman" panose="02020603050405020304" pitchFamily="18" charset="0"/>
              </a:rPr>
              <a:t> de Gobernación  </a:t>
            </a:r>
            <a:r>
              <a:rPr lang="es-ES" sz="1050" u="sng" dirty="0">
                <a:solidFill>
                  <a:srgbClr val="0563C1"/>
                </a:solidFill>
                <a:effectLst/>
                <a:latin typeface="Times New Roman" panose="02020603050405020304" pitchFamily="18" charset="0"/>
                <a:ea typeface="Times New Roman" panose="02020603050405020304" pitchFamily="18" charset="0"/>
                <a:hlinkClick r:id="rId2"/>
              </a:rPr>
              <a:t>http://www.diputados.gob.mx</a:t>
            </a:r>
            <a:r>
              <a:rPr lang="es-ES" sz="1050" dirty="0">
                <a:effectLst/>
                <a:latin typeface="Times New Roman" panose="02020603050405020304" pitchFamily="18" charset="0"/>
                <a:ea typeface="Times New Roman" panose="02020603050405020304" pitchFamily="18" charset="0"/>
              </a:rPr>
              <a:t>  y  </a:t>
            </a:r>
            <a:r>
              <a:rPr lang="es-ES" sz="1050" u="sng" dirty="0">
                <a:solidFill>
                  <a:srgbClr val="0563C1"/>
                </a:solidFill>
                <a:effectLst/>
                <a:latin typeface="Times New Roman" panose="02020603050405020304" pitchFamily="18" charset="0"/>
                <a:ea typeface="Times New Roman" panose="02020603050405020304" pitchFamily="18" charset="0"/>
                <a:hlinkClick r:id="rId3"/>
              </a:rPr>
              <a:t>http://sil.gobernacion.gob.mx/portal</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effectLst/>
                <a:latin typeface="Times New Roman" panose="02020603050405020304" pitchFamily="18" charset="0"/>
                <a:ea typeface="Times New Roman" panose="02020603050405020304" pitchFamily="18" charset="0"/>
              </a:rPr>
              <a:t>-Cámara de Senadores. Iniciativa promovida por la Senadora Martha Tagle Martínez en la LXIII Legislatura. Consultado en </a:t>
            </a:r>
            <a:endParaRPr lang="es-MX" sz="1050" dirty="0">
              <a:effectLst/>
              <a:latin typeface="Times New Roman" panose="02020603050405020304" pitchFamily="18" charset="0"/>
              <a:ea typeface="Times New Roman" panose="02020603050405020304" pitchFamily="18" charset="0"/>
            </a:endParaRPr>
          </a:p>
          <a:p>
            <a:pPr marL="0" indent="0">
              <a:buNone/>
            </a:pPr>
            <a:r>
              <a:rPr lang="es-ES" sz="1050" u="sng" dirty="0">
                <a:solidFill>
                  <a:srgbClr val="0563C1"/>
                </a:solidFill>
                <a:effectLst/>
                <a:latin typeface="Times New Roman" panose="02020603050405020304" pitchFamily="18" charset="0"/>
                <a:ea typeface="Times New Roman" panose="02020603050405020304" pitchFamily="18" charset="0"/>
                <a:hlinkClick r:id="rId4"/>
              </a:rPr>
              <a:t>https://www.senado.gob.mx/64/gaceta_comision_permanente/documento/62691</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-Covarrubias, Pedro (2018). Del Concepto de Aptitudes sobresalientes al de Altas Capacidades y el Talento, </a:t>
            </a:r>
            <a:r>
              <a:rPr lang="es-ES" sz="1050" i="1" dirty="0">
                <a:effectLst/>
                <a:latin typeface="Times New Roman" panose="02020603050405020304" pitchFamily="18" charset="0"/>
                <a:ea typeface="Times New Roman" panose="02020603050405020304" pitchFamily="18" charset="0"/>
              </a:rPr>
              <a:t>Revista de Investigación Educativa de la REDIECH, </a:t>
            </a:r>
            <a:r>
              <a:rPr lang="es-ES" sz="1050" dirty="0">
                <a:effectLst/>
                <a:latin typeface="Times New Roman" panose="02020603050405020304" pitchFamily="18" charset="0"/>
                <a:ea typeface="Times New Roman" panose="02020603050405020304" pitchFamily="18" charset="0"/>
              </a:rPr>
              <a:t>Vol. 9 Número 17 octubre 2018-marzo 2019.</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u="sng" dirty="0">
                <a:solidFill>
                  <a:srgbClr val="0563C1"/>
                </a:solidFill>
                <a:effectLst/>
                <a:latin typeface="Times New Roman" panose="02020603050405020304" pitchFamily="18" charset="0"/>
                <a:ea typeface="Times New Roman" panose="02020603050405020304" pitchFamily="18" charset="0"/>
                <a:hlinkClick r:id="rId5"/>
              </a:rPr>
              <a:t>https://www.scielo.org.mx/scielo.php?script=sci_arttext&amp;pid=S2448-85502018000200053</a:t>
            </a: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buNone/>
            </a:pPr>
            <a:r>
              <a:rPr lang="es-ES" sz="1050" dirty="0">
                <a:effectLst/>
                <a:latin typeface="Times New Roman" panose="02020603050405020304" pitchFamily="18" charset="0"/>
                <a:ea typeface="Times New Roman" panose="02020603050405020304" pitchFamily="18" charset="0"/>
              </a:rPr>
              <a:t>-Diario Oficial de la Federación (2019). Ley General de Educación. Última Reforma del 30 de septiembre de 2019. </a:t>
            </a:r>
            <a:endParaRPr lang="es-MX" sz="1050" dirty="0">
              <a:effectLst/>
              <a:latin typeface="Times New Roman" panose="02020603050405020304" pitchFamily="18" charset="0"/>
              <a:ea typeface="Times New Roman" panose="02020603050405020304" pitchFamily="18" charset="0"/>
            </a:endParaRPr>
          </a:p>
          <a:p>
            <a:pPr marL="0" indent="0">
              <a:buNone/>
            </a:pPr>
            <a:r>
              <a:rPr lang="es-ES" sz="1050" dirty="0">
                <a:effectLst/>
                <a:latin typeface="Times New Roman" panose="02020603050405020304" pitchFamily="18" charset="0"/>
                <a:ea typeface="Times New Roman" panose="02020603050405020304" pitchFamily="18" charset="0"/>
              </a:rPr>
              <a:t>-Diario Oficial de la Federación (2022). Acuerdo número 14/08/2022 por el que se establece el plan de estudios para la educación preescolar, primaria y secundaria. Viernes 19 de agosto de 2022. Edición vespertina. </a:t>
            </a:r>
            <a:endParaRPr lang="es-MX" sz="1050" dirty="0">
              <a:effectLst/>
              <a:latin typeface="Times New Roman" panose="02020603050405020304" pitchFamily="18" charset="0"/>
              <a:ea typeface="Times New Roman" panose="02020603050405020304" pitchFamily="18" charset="0"/>
            </a:endParaRPr>
          </a:p>
          <a:p>
            <a:pPr marL="0" indent="0">
              <a:buNone/>
            </a:pPr>
            <a:r>
              <a:rPr lang="es-ES_tradnl" sz="1050" dirty="0">
                <a:effectLst/>
                <a:latin typeface="Times New Roman" panose="02020603050405020304" pitchFamily="18" charset="0"/>
                <a:ea typeface="Times New Roman" panose="02020603050405020304" pitchFamily="18" charset="0"/>
              </a:rPr>
              <a:t>-Embajadores ACI Argentina, (2018). Guía de Orientación Docente, bases para el abordaje escolar de los alumnos con altas capacidades en la Argentina. </a:t>
            </a:r>
            <a:endParaRPr lang="es-MX" sz="1050" dirty="0">
              <a:effectLst/>
              <a:latin typeface="Times New Roman" panose="02020603050405020304" pitchFamily="18" charset="0"/>
              <a:ea typeface="Times New Roman" panose="02020603050405020304" pitchFamily="18" charset="0"/>
            </a:endParaRPr>
          </a:p>
          <a:p>
            <a:pPr marL="0" indent="0">
              <a:buNone/>
            </a:pPr>
            <a:r>
              <a:rPr lang="es-ES" sz="1050" u="sng" dirty="0">
                <a:solidFill>
                  <a:srgbClr val="0563C1"/>
                </a:solidFill>
                <a:effectLst/>
                <a:latin typeface="Times New Roman" panose="02020603050405020304" pitchFamily="18" charset="0"/>
                <a:ea typeface="Times New Roman" panose="02020603050405020304" pitchFamily="18" charset="0"/>
                <a:hlinkClick r:id="rId6"/>
              </a:rPr>
              <a:t>http://educacion.jujuy.gob.ar/wp-content/uploads/sites/15/2019/03/GODACI.pdf.pdf</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i="0" dirty="0">
                <a:solidFill>
                  <a:srgbClr val="000000"/>
                </a:solidFill>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i="1" dirty="0">
                <a:solidFill>
                  <a:srgbClr val="000000"/>
                </a:solidFill>
                <a:effectLst/>
                <a:latin typeface="Times New Roman" panose="02020603050405020304" pitchFamily="18" charset="0"/>
                <a:ea typeface="Times New Roman" panose="02020603050405020304" pitchFamily="18" charset="0"/>
              </a:rPr>
              <a:t>-Gutiérrez Pantoja, G. (2014). Teoría y método de la investigación bibliográfica en el siglo XXI. Aproximaciones epistemológicas,</a:t>
            </a:r>
            <a:r>
              <a:rPr lang="es-ES" sz="1050" dirty="0">
                <a:solidFill>
                  <a:srgbClr val="000000"/>
                </a:solidFill>
                <a:effectLst/>
                <a:latin typeface="Times New Roman" panose="02020603050405020304" pitchFamily="18" charset="0"/>
                <a:ea typeface="Times New Roman" panose="02020603050405020304" pitchFamily="18" charset="0"/>
              </a:rPr>
              <a:t> Editorial Académica Española </a:t>
            </a:r>
            <a:r>
              <a:rPr lang="es-ES" sz="1050" dirty="0" err="1">
                <a:solidFill>
                  <a:srgbClr val="000000"/>
                </a:solidFill>
                <a:effectLst/>
                <a:latin typeface="Times New Roman" panose="02020603050405020304" pitchFamily="18" charset="0"/>
                <a:ea typeface="Times New Roman" panose="02020603050405020304" pitchFamily="18" charset="0"/>
              </a:rPr>
              <a:t>Saarbrücken</a:t>
            </a:r>
            <a:r>
              <a:rPr lang="es-ES" sz="1050" dirty="0">
                <a:solidFill>
                  <a:srgbClr val="000000"/>
                </a:solidFill>
                <a:effectLst/>
                <a:latin typeface="Times New Roman" panose="02020603050405020304" pitchFamily="18" charset="0"/>
                <a:ea typeface="Times New Roman" panose="02020603050405020304" pitchFamily="18" charset="0"/>
              </a:rPr>
              <a:t>, </a:t>
            </a:r>
            <a:r>
              <a:rPr lang="es-ES" sz="1050" dirty="0" err="1">
                <a:solidFill>
                  <a:srgbClr val="000000"/>
                </a:solidFill>
                <a:effectLst/>
                <a:latin typeface="Times New Roman" panose="02020603050405020304" pitchFamily="18" charset="0"/>
                <a:ea typeface="Times New Roman" panose="02020603050405020304" pitchFamily="18" charset="0"/>
              </a:rPr>
              <a:t>Germany</a:t>
            </a:r>
            <a:r>
              <a:rPr lang="es-ES" sz="1050" dirty="0">
                <a:solidFill>
                  <a:srgbClr val="000000"/>
                </a:solidFill>
                <a:effectLst/>
                <a:latin typeface="Times New Roman" panose="02020603050405020304" pitchFamily="18" charset="0"/>
                <a:ea typeface="Times New Roman" panose="02020603050405020304" pitchFamily="18" charset="0"/>
              </a:rPr>
              <a:t>, septiembre 2014. pp.353, ISBN: 978-3-659-02906-6. Libro.</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solidFill>
                  <a:srgbClr val="000000"/>
                </a:solidFill>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solidFill>
                  <a:srgbClr val="000000"/>
                </a:solidFill>
                <a:effectLst/>
                <a:latin typeface="Times New Roman" panose="02020603050405020304" pitchFamily="18" charset="0"/>
                <a:ea typeface="Times New Roman" panose="02020603050405020304" pitchFamily="18" charset="0"/>
              </a:rPr>
              <a:t>-Gutiérrez Pantoja, G. (2014). La biobibliografía: Una opción para el estudio antropológico. </a:t>
            </a:r>
            <a:r>
              <a:rPr lang="es-ES" sz="1050" i="1" dirty="0">
                <a:solidFill>
                  <a:srgbClr val="000000"/>
                </a:solidFill>
                <a:effectLst/>
                <a:latin typeface="Times New Roman" panose="02020603050405020304" pitchFamily="18" charset="0"/>
                <a:ea typeface="Times New Roman" panose="02020603050405020304" pitchFamily="18" charset="0"/>
              </a:rPr>
              <a:t>Antropología Experimental</a:t>
            </a:r>
            <a:r>
              <a:rPr lang="es-ES" sz="1050" dirty="0">
                <a:solidFill>
                  <a:srgbClr val="000000"/>
                </a:solidFill>
                <a:effectLst/>
                <a:latin typeface="Times New Roman" panose="02020603050405020304" pitchFamily="18" charset="0"/>
                <a:ea typeface="Times New Roman" panose="02020603050405020304" pitchFamily="18" charset="0"/>
              </a:rPr>
              <a:t>, (13). Recuperado a partir de </a:t>
            </a:r>
            <a:r>
              <a:rPr lang="es-ES" sz="1050" u="sng" dirty="0">
                <a:solidFill>
                  <a:srgbClr val="0563C1"/>
                </a:solidFill>
                <a:effectLst/>
                <a:latin typeface="Times New Roman" panose="02020603050405020304" pitchFamily="18" charset="0"/>
                <a:ea typeface="Times New Roman" panose="02020603050405020304" pitchFamily="18" charset="0"/>
                <a:hlinkClick r:id="rId7"/>
              </a:rPr>
              <a:t>https://revistaselectronicas.ujaen.es/index.php/rae/article/view/1831</a:t>
            </a: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effectLst/>
                <a:latin typeface="Times New Roman" panose="02020603050405020304" pitchFamily="18" charset="0"/>
                <a:ea typeface="Times New Roman" panose="02020603050405020304" pitchFamily="18" charset="0"/>
              </a:rPr>
              <a:t>-Hernández, G y Gutiérrez, M (2014). El estudio de la alta capacidad intelectual en España: Análisis de la situación actual. </a:t>
            </a:r>
            <a:r>
              <a:rPr lang="es-ES" sz="1050" i="1" dirty="0">
                <a:effectLst/>
                <a:latin typeface="Times New Roman" panose="02020603050405020304" pitchFamily="18" charset="0"/>
                <a:ea typeface="Times New Roman" panose="02020603050405020304" pitchFamily="18" charset="0"/>
              </a:rPr>
              <a:t>Revista de Educación, 364.Abril-junio 2014, pp.251-272.</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i="1" u="sng" dirty="0">
                <a:solidFill>
                  <a:srgbClr val="0563C1"/>
                </a:solidFill>
                <a:effectLst/>
                <a:latin typeface="Times New Roman" panose="02020603050405020304" pitchFamily="18" charset="0"/>
                <a:ea typeface="Times New Roman" panose="02020603050405020304" pitchFamily="18" charset="0"/>
                <a:hlinkClick r:id="rId8"/>
              </a:rPr>
              <a:t>https://www.educacionyfp.gob.es/dam/jcr:bd6fab45-145a-48dd-b828-d4a582c947f8/12l-el-estudio-cientificorev-ed-364-pdf.pdf</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solidFill>
                  <a:srgbClr val="000000"/>
                </a:solidFill>
                <a:effectLst/>
                <a:latin typeface="Times New Roman" panose="02020603050405020304" pitchFamily="18" charset="0"/>
                <a:ea typeface="Times New Roman" panose="02020603050405020304" pitchFamily="18" charset="0"/>
              </a:rPr>
              <a:t>-Ministerio de Educación de la Nación (2019). Eliminando barreras para el aprendizaje y la participación en alumnos con altas capacidades (AC)-la ed.-Ciudad Autónoma de Buenos Aires: Ministerio de Educación, Cultura, Ciencia y Tecnología., 2019. Libro digital –(Educación inclusiva; 5).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u="sng" dirty="0">
                <a:solidFill>
                  <a:srgbClr val="0563C1"/>
                </a:solidFill>
                <a:effectLst/>
                <a:latin typeface="Times New Roman" panose="02020603050405020304" pitchFamily="18" charset="0"/>
                <a:ea typeface="Times New Roman" panose="02020603050405020304" pitchFamily="18" charset="0"/>
                <a:hlinkClick r:id="rId9"/>
              </a:rPr>
              <a:t>http://www.bnm.me.gov.ar/giga1/documentos/EL006581.pdf</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solidFill>
                  <a:srgbClr val="000000"/>
                </a:solidFill>
                <a:effectLst/>
                <a:latin typeface="Times New Roman" panose="02020603050405020304" pitchFamily="18" charset="0"/>
                <a:ea typeface="Times New Roman" panose="02020603050405020304" pitchFamily="18" charset="0"/>
              </a:rPr>
              <a:t>-Monreal, Fátima (2021). El Derecho a la Educación de Niñas, Niños y Adolescentes con Altas Capacidades Intelectuales y su Estudio Jurídico Comparado. Universidad Iberoamericana, Tesis Maestría.</a:t>
            </a:r>
          </a:p>
          <a:p>
            <a:pPr algn="just">
              <a:spcBef>
                <a:spcPts val="5"/>
              </a:spcBef>
            </a:pP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a:t>
            </a:r>
            <a:r>
              <a:rPr lang="es-ES" sz="1050" dirty="0" err="1">
                <a:effectLst/>
                <a:latin typeface="Times New Roman" panose="02020603050405020304" pitchFamily="18" charset="0"/>
                <a:ea typeface="Times New Roman" panose="02020603050405020304" pitchFamily="18" charset="0"/>
              </a:rPr>
              <a:t>Nakano</a:t>
            </a:r>
            <a:r>
              <a:rPr lang="es-ES" sz="1050" dirty="0">
                <a:effectLst/>
                <a:latin typeface="Times New Roman" panose="02020603050405020304" pitchFamily="18" charset="0"/>
                <a:ea typeface="Times New Roman" panose="02020603050405020304" pitchFamily="18" charset="0"/>
              </a:rPr>
              <a:t> T, Zeferino M, </a:t>
            </a:r>
            <a:r>
              <a:rPr lang="es-ES" sz="1050" dirty="0" err="1">
                <a:effectLst/>
                <a:latin typeface="Times New Roman" panose="02020603050405020304" pitchFamily="18" charset="0"/>
                <a:ea typeface="Times New Roman" panose="02020603050405020304" pitchFamily="18" charset="0"/>
              </a:rPr>
              <a:t>Roama</a:t>
            </a:r>
            <a:r>
              <a:rPr lang="es-ES" sz="1050" dirty="0">
                <a:effectLst/>
                <a:latin typeface="Times New Roman" panose="02020603050405020304" pitchFamily="18" charset="0"/>
                <a:ea typeface="Times New Roman" panose="02020603050405020304" pitchFamily="18" charset="0"/>
              </a:rPr>
              <a:t>, R, </a:t>
            </a:r>
            <a:r>
              <a:rPr lang="es-ES" sz="1050" dirty="0" err="1">
                <a:effectLst/>
                <a:latin typeface="Times New Roman" panose="02020603050405020304" pitchFamily="18" charset="0"/>
                <a:ea typeface="Times New Roman" panose="02020603050405020304" pitchFamily="18" charset="0"/>
              </a:rPr>
              <a:t>Zaia</a:t>
            </a:r>
            <a:r>
              <a:rPr lang="es-ES" sz="1050" dirty="0">
                <a:effectLst/>
                <a:latin typeface="Times New Roman" panose="02020603050405020304" pitchFamily="18" charset="0"/>
                <a:ea typeface="Times New Roman" panose="02020603050405020304" pitchFamily="18" charset="0"/>
              </a:rPr>
              <a:t>, P y Campos, C (2016). Investigación de la Eficacia de una Escala de evaluación de altas habilidades- versión profesor, </a:t>
            </a:r>
            <a:r>
              <a:rPr lang="es-ES" sz="1050" i="1" dirty="0">
                <a:effectLst/>
                <a:latin typeface="Times New Roman" panose="02020603050405020304" pitchFamily="18" charset="0"/>
                <a:ea typeface="Times New Roman" panose="02020603050405020304" pitchFamily="18" charset="0"/>
              </a:rPr>
              <a:t>Revista de estudios y Experiencias en Educación Vol. 15 </a:t>
            </a:r>
            <a:r>
              <a:rPr lang="es-ES" sz="1050" i="1" dirty="0" err="1">
                <a:effectLst/>
                <a:latin typeface="Times New Roman" panose="02020603050405020304" pitchFamily="18" charset="0"/>
                <a:ea typeface="Times New Roman" panose="02020603050405020304" pitchFamily="18" charset="0"/>
              </a:rPr>
              <a:t>Nº</a:t>
            </a:r>
            <a:r>
              <a:rPr lang="es-ES" sz="1050" i="1" dirty="0">
                <a:effectLst/>
                <a:latin typeface="Times New Roman" panose="02020603050405020304" pitchFamily="18" charset="0"/>
                <a:ea typeface="Times New Roman" panose="02020603050405020304" pitchFamily="18" charset="0"/>
              </a:rPr>
              <a:t> 29, diciembre 2016.</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i="1" u="sng" dirty="0">
                <a:solidFill>
                  <a:srgbClr val="0563C1"/>
                </a:solidFill>
                <a:effectLst/>
                <a:latin typeface="Times New Roman" panose="02020603050405020304" pitchFamily="18" charset="0"/>
                <a:ea typeface="Times New Roman" panose="02020603050405020304" pitchFamily="18" charset="0"/>
                <a:hlinkClick r:id="rId10"/>
              </a:rPr>
              <a:t>https://www.redalyc.org/journal/2431/243148524006/html/</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algn="just">
              <a:spcBef>
                <a:spcPts val="5"/>
              </a:spcBef>
            </a:pPr>
            <a:endParaRPr lang="es-MX" sz="1000" dirty="0"/>
          </a:p>
        </p:txBody>
      </p:sp>
    </p:spTree>
    <p:extLst>
      <p:ext uri="{BB962C8B-B14F-4D97-AF65-F5344CB8AC3E}">
        <p14:creationId xmlns:p14="http://schemas.microsoft.com/office/powerpoint/2010/main" val="153769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6DDC6-8C5B-1AFB-F20E-290EF20A9F3F}"/>
              </a:ext>
            </a:extLst>
          </p:cNvPr>
          <p:cNvSpPr>
            <a:spLocks noGrp="1"/>
          </p:cNvSpPr>
          <p:nvPr>
            <p:ph type="title"/>
          </p:nvPr>
        </p:nvSpPr>
        <p:spPr>
          <a:xfrm>
            <a:off x="3757613" y="146463"/>
            <a:ext cx="5373884" cy="554182"/>
          </a:xfrm>
        </p:spPr>
        <p:txBody>
          <a:bodyPr>
            <a:normAutofit fontScale="90000"/>
          </a:bodyPr>
          <a:lstStyle/>
          <a:p>
            <a:r>
              <a:rPr lang="es-MX" sz="2200" b="1" dirty="0"/>
              <a:t>Referencias</a:t>
            </a:r>
            <a:r>
              <a:rPr lang="es-MX" b="1" dirty="0"/>
              <a:t> </a:t>
            </a:r>
          </a:p>
        </p:txBody>
      </p:sp>
      <p:sp>
        <p:nvSpPr>
          <p:cNvPr id="3" name="Marcador de contenido 2">
            <a:extLst>
              <a:ext uri="{FF2B5EF4-FFF2-40B4-BE49-F238E27FC236}">
                <a16:creationId xmlns:a16="http://schemas.microsoft.com/office/drawing/2014/main" id="{FC55C4F2-B6C1-834E-737F-686E2832491F}"/>
              </a:ext>
            </a:extLst>
          </p:cNvPr>
          <p:cNvSpPr>
            <a:spLocks noGrp="1"/>
          </p:cNvSpPr>
          <p:nvPr>
            <p:ph idx="1"/>
          </p:nvPr>
        </p:nvSpPr>
        <p:spPr>
          <a:xfrm>
            <a:off x="1971675" y="986395"/>
            <a:ext cx="9602614" cy="5871605"/>
          </a:xfrm>
        </p:spPr>
        <p:txBody>
          <a:bodyPr>
            <a:noAutofit/>
          </a:bodyPr>
          <a:lstStyle/>
          <a:p>
            <a:pPr marL="0" indent="0" algn="just">
              <a:spcBef>
                <a:spcPts val="5"/>
              </a:spcBef>
              <a:buNone/>
            </a:pPr>
            <a:r>
              <a:rPr lang="es-ES" sz="1000" dirty="0">
                <a:effectLst/>
                <a:latin typeface="Times New Roman" panose="02020603050405020304" pitchFamily="18" charset="0"/>
                <a:ea typeface="Times New Roman" panose="02020603050405020304" pitchFamily="18" charset="0"/>
              </a:rPr>
              <a:t>-Palacios, </a:t>
            </a:r>
            <a:r>
              <a:rPr lang="es-ES" sz="1000" dirty="0" err="1">
                <a:effectLst/>
                <a:latin typeface="Times New Roman" panose="02020603050405020304" pitchFamily="18" charset="0"/>
                <a:ea typeface="Times New Roman" panose="02020603050405020304" pitchFamily="18" charset="0"/>
              </a:rPr>
              <a:t>Sahily</a:t>
            </a:r>
            <a:r>
              <a:rPr lang="es-ES" sz="1000" dirty="0">
                <a:effectLst/>
                <a:latin typeface="Times New Roman" panose="02020603050405020304" pitchFamily="18" charset="0"/>
                <a:ea typeface="Times New Roman" panose="02020603050405020304" pitchFamily="18" charset="0"/>
              </a:rPr>
              <a:t> (2020). Factores de resiliencia en estudiantes universitarias con altas capacidades intelectuales, Universidad Autónoma del Estado de Morelos Maestría en Atención a </a:t>
            </a:r>
            <a:r>
              <a:rPr lang="es-ES" sz="1050" dirty="0">
                <a:effectLst/>
                <a:latin typeface="Times New Roman" panose="02020603050405020304" pitchFamily="18" charset="0"/>
                <a:ea typeface="Times New Roman" panose="02020603050405020304" pitchFamily="18" charset="0"/>
              </a:rPr>
              <a:t>la Diversidad y Educación Inclusiva.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u="sng" dirty="0">
                <a:solidFill>
                  <a:srgbClr val="0563C1"/>
                </a:solidFill>
                <a:effectLst/>
                <a:latin typeface="Times New Roman" panose="02020603050405020304" pitchFamily="18" charset="0"/>
                <a:ea typeface="Times New Roman" panose="02020603050405020304" pitchFamily="18" charset="0"/>
                <a:hlinkClick r:id="rId2"/>
              </a:rPr>
              <a:t>http://riaa.uaem.mx/xmlui/bitstream/handle/20.500.12055/1254/PAPSZH09T.pdf?sequence=1&amp;isAllowed=y</a:t>
            </a:r>
            <a:endParaRPr lang="es-ES" sz="1050" u="sng" dirty="0">
              <a:solidFill>
                <a:srgbClr val="0563C1"/>
              </a:solidFill>
              <a:effectLst/>
              <a:latin typeface="Times New Roman" panose="02020603050405020304" pitchFamily="18" charset="0"/>
              <a:ea typeface="Times New Roman" panose="02020603050405020304" pitchFamily="18" charset="0"/>
            </a:endParaRPr>
          </a:p>
          <a:p>
            <a:pPr marL="0" indent="0" algn="just">
              <a:spcBef>
                <a:spcPts val="5"/>
              </a:spcBef>
              <a:buNone/>
            </a:pP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-Payan, Luz Marina y Sánchez, Pedro (2012). Modelos de atención a estudiantes con aptitudes intelectuales sobresalientes en Valdés, Cuervo, Ángel Alberto y Vera, José Ángel, Estudiantes Intelectualmente Sobresalientes, Pearson Educación, México, 2012.</a:t>
            </a:r>
            <a:endParaRPr lang="es-MX" sz="1050" dirty="0">
              <a:effectLst/>
              <a:latin typeface="Times New Roman" panose="02020603050405020304" pitchFamily="18" charset="0"/>
              <a:ea typeface="Times New Roman" panose="02020603050405020304" pitchFamily="18" charset="0"/>
            </a:endParaRPr>
          </a:p>
          <a:p>
            <a:pPr marL="0" indent="0">
              <a:spcBef>
                <a:spcPts val="5"/>
              </a:spcBef>
              <a:buNone/>
            </a:pPr>
            <a:r>
              <a:rPr lang="es-ES" sz="1050" b="1"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a:t>
            </a:r>
            <a:r>
              <a:rPr lang="es-ES" sz="1050" dirty="0" err="1">
                <a:effectLst/>
                <a:latin typeface="Times New Roman" panose="02020603050405020304" pitchFamily="18" charset="0"/>
                <a:ea typeface="Times New Roman" panose="02020603050405020304" pitchFamily="18" charset="0"/>
              </a:rPr>
              <a:t>Raivola</a:t>
            </a:r>
            <a:r>
              <a:rPr lang="es-ES" sz="1050" dirty="0">
                <a:effectLst/>
                <a:latin typeface="Times New Roman" panose="02020603050405020304" pitchFamily="18" charset="0"/>
                <a:ea typeface="Times New Roman" panose="02020603050405020304" pitchFamily="18" charset="0"/>
              </a:rPr>
              <a:t>, R (1990). ¿Qué es la comparación? Consideraciones Metodológicas y Filosóficas, en </a:t>
            </a:r>
            <a:r>
              <a:rPr lang="es-ES" sz="1050" dirty="0" err="1">
                <a:effectLst/>
                <a:latin typeface="Times New Roman" panose="02020603050405020304" pitchFamily="18" charset="0"/>
                <a:ea typeface="Times New Roman" panose="02020603050405020304" pitchFamily="18" charset="0"/>
              </a:rPr>
              <a:t>Altbach</a:t>
            </a:r>
            <a:r>
              <a:rPr lang="es-ES" sz="1050" dirty="0">
                <a:effectLst/>
                <a:latin typeface="Times New Roman" panose="02020603050405020304" pitchFamily="18" charset="0"/>
                <a:ea typeface="Times New Roman" panose="02020603050405020304" pitchFamily="18" charset="0"/>
              </a:rPr>
              <a:t>, P y Kelly G, Nuevos Enfoques en Educación Comparada, Ed. Mondadori, España, 1990.</a:t>
            </a:r>
            <a:endParaRPr lang="es-MX" sz="1050" dirty="0">
              <a:effectLst/>
              <a:latin typeface="Times New Roman" panose="02020603050405020304" pitchFamily="18" charset="0"/>
              <a:ea typeface="Times New Roman" panose="02020603050405020304" pitchFamily="18" charset="0"/>
            </a:endParaRPr>
          </a:p>
          <a:p>
            <a:pPr marL="0" indent="0" algn="just">
              <a:spcBef>
                <a:spcPts val="5"/>
              </a:spcBef>
              <a:buNone/>
            </a:pPr>
            <a:r>
              <a:rPr lang="es-ES" sz="1050" dirty="0">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MX" sz="1050" dirty="0">
                <a:effectLst/>
                <a:latin typeface="Times New Roman" panose="02020603050405020304" pitchFamily="18" charset="0"/>
                <a:ea typeface="Times New Roman" panose="02020603050405020304" pitchFamily="18" charset="0"/>
              </a:rPr>
              <a:t>-Robles Ramírez, A. J., &amp; Cervantes Arreola, D. I. (2020). Análisis de la literatura: tópicos manifiestos y tendencias de las investigaciones realizadas en jóvenes con aptitudes sobresalientes. </a:t>
            </a:r>
            <a:r>
              <a:rPr lang="es-MX" sz="1050" i="1" dirty="0">
                <a:effectLst/>
                <a:latin typeface="Times New Roman" panose="02020603050405020304" pitchFamily="18" charset="0"/>
                <a:ea typeface="Times New Roman" panose="02020603050405020304" pitchFamily="18" charset="0"/>
              </a:rPr>
              <a:t>RIDE Revista Iberoamericana Para La Investigación Y El Desarrollo Educativo</a:t>
            </a:r>
            <a:r>
              <a:rPr lang="es-MX" sz="1050" dirty="0">
                <a:effectLst/>
                <a:latin typeface="Times New Roman" panose="02020603050405020304" pitchFamily="18" charset="0"/>
                <a:ea typeface="Times New Roman" panose="02020603050405020304" pitchFamily="18" charset="0"/>
              </a:rPr>
              <a:t>, </a:t>
            </a:r>
            <a:r>
              <a:rPr lang="es-MX" sz="1050" i="1" dirty="0">
                <a:effectLst/>
                <a:latin typeface="Times New Roman" panose="02020603050405020304" pitchFamily="18" charset="0"/>
                <a:ea typeface="Times New Roman" panose="02020603050405020304" pitchFamily="18" charset="0"/>
              </a:rPr>
              <a:t>10</a:t>
            </a:r>
            <a:r>
              <a:rPr lang="es-MX" sz="1050" dirty="0">
                <a:effectLst/>
                <a:latin typeface="Times New Roman" panose="02020603050405020304" pitchFamily="18" charset="0"/>
                <a:ea typeface="Times New Roman" panose="02020603050405020304" pitchFamily="18" charset="0"/>
              </a:rPr>
              <a:t>(20). </a:t>
            </a:r>
            <a:r>
              <a:rPr lang="es-MX"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https://doi.org/10.23913/ride.v10i20.608</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solidFill>
                  <a:srgbClr val="000000"/>
                </a:solidFill>
                <a:effectLst/>
                <a:latin typeface="Times New Roman" panose="02020603050405020304" pitchFamily="18" charset="0"/>
                <a:ea typeface="Times New Roman" panose="02020603050405020304" pitchFamily="18" charset="0"/>
              </a:rPr>
              <a:t>-Rodrigues Maia-Pinto, Renata y De Sousa, Denise (2012). Aceleración de la enseñanza para alumnos superdotados: argumentos favorables y contrarios. </a:t>
            </a:r>
            <a:r>
              <a:rPr lang="es-ES" sz="1050" i="1" dirty="0" err="1">
                <a:solidFill>
                  <a:srgbClr val="000000"/>
                </a:solidFill>
                <a:effectLst/>
                <a:latin typeface="Times New Roman" panose="02020603050405020304" pitchFamily="18" charset="0"/>
                <a:ea typeface="Times New Roman" panose="02020603050405020304" pitchFamily="18" charset="0"/>
              </a:rPr>
              <a:t>Revsita</a:t>
            </a:r>
            <a:r>
              <a:rPr lang="es-ES" sz="1050" i="1" dirty="0">
                <a:solidFill>
                  <a:srgbClr val="000000"/>
                </a:solidFill>
                <a:effectLst/>
                <a:latin typeface="Times New Roman" panose="02020603050405020304" pitchFamily="18" charset="0"/>
                <a:ea typeface="Times New Roman" panose="02020603050405020304" pitchFamily="18" charset="0"/>
              </a:rPr>
              <a:t> de Psicología Vol.30 (1), 2012. </a:t>
            </a:r>
            <a:r>
              <a:rPr lang="es-ES" sz="1050" i="1" u="sng" dirty="0">
                <a:solidFill>
                  <a:srgbClr val="000000"/>
                </a:solidFill>
                <a:effectLst/>
                <a:latin typeface="Times New Roman" panose="02020603050405020304" pitchFamily="18" charset="0"/>
                <a:ea typeface="Times New Roman" panose="02020603050405020304" pitchFamily="18" charset="0"/>
                <a:hlinkClick r:id="rId4"/>
              </a:rPr>
              <a:t>http://www.scielo.org.pe/pdf/psico/v30n1/a08v30n1.pdf</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solidFill>
                  <a:srgbClr val="000000"/>
                </a:solidFill>
                <a:effectLst/>
                <a:latin typeface="Times New Roman" panose="02020603050405020304" pitchFamily="18" charset="0"/>
                <a:ea typeface="Times New Roman" panose="02020603050405020304" pitchFamily="18" charset="0"/>
              </a:rPr>
              <a:t>-SEP (2006). </a:t>
            </a:r>
            <a:r>
              <a:rPr lang="es-ES" sz="1050" i="1" dirty="0">
                <a:solidFill>
                  <a:srgbClr val="000000"/>
                </a:solidFill>
                <a:effectLst/>
                <a:latin typeface="Times New Roman" panose="02020603050405020304" pitchFamily="18" charset="0"/>
                <a:ea typeface="Times New Roman" panose="02020603050405020304" pitchFamily="18" charset="0"/>
              </a:rPr>
              <a:t>Propuesta de Intervención: Atención educativa a alumnos y alumnas con aptitudes sobresalientes</a:t>
            </a:r>
            <a:r>
              <a:rPr lang="es-ES" sz="1050" dirty="0">
                <a:solidFill>
                  <a:srgbClr val="000000"/>
                </a:solidFill>
                <a:effectLst/>
                <a:latin typeface="Times New Roman" panose="02020603050405020304" pitchFamily="18" charset="0"/>
                <a:ea typeface="Times New Roman" panose="02020603050405020304" pitchFamily="18" charset="0"/>
              </a:rPr>
              <a:t>.</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solidFill>
                  <a:srgbClr val="000000"/>
                </a:solidFill>
                <a:effectLst/>
                <a:latin typeface="Times New Roman" panose="02020603050405020304" pitchFamily="18" charset="0"/>
                <a:ea typeface="Times New Roman" panose="02020603050405020304" pitchFamily="18" charset="0"/>
              </a:rPr>
              <a:t>-SEP (2022). Atención Educativa a Estudiantes con Aptitudes Sobresalientes: Preescolar, Primaria y Secundaria. Dirección General de Desarrollo Curricular, </a:t>
            </a:r>
            <a:r>
              <a:rPr lang="es-ES" sz="1050" dirty="0" err="1">
                <a:solidFill>
                  <a:srgbClr val="000000"/>
                </a:solidFill>
                <a:effectLst/>
                <a:latin typeface="Times New Roman" panose="02020603050405020304" pitchFamily="18" charset="0"/>
                <a:ea typeface="Times New Roman" panose="02020603050405020304" pitchFamily="18" charset="0"/>
              </a:rPr>
              <a:t>Secretaría</a:t>
            </a:r>
            <a:r>
              <a:rPr lang="es-ES" sz="1050" dirty="0">
                <a:solidFill>
                  <a:srgbClr val="000000"/>
                </a:solidFill>
                <a:effectLst/>
                <a:latin typeface="Times New Roman" panose="02020603050405020304" pitchFamily="18" charset="0"/>
                <a:ea typeface="Times New Roman" panose="02020603050405020304" pitchFamily="18" charset="0"/>
              </a:rPr>
              <a:t> de </a:t>
            </a:r>
            <a:r>
              <a:rPr lang="es-ES" sz="1050" dirty="0" err="1">
                <a:solidFill>
                  <a:srgbClr val="000000"/>
                </a:solidFill>
                <a:effectLst/>
                <a:latin typeface="Times New Roman" panose="02020603050405020304" pitchFamily="18" charset="0"/>
                <a:ea typeface="Times New Roman" panose="02020603050405020304" pitchFamily="18" charset="0"/>
              </a:rPr>
              <a:t>Educación</a:t>
            </a:r>
            <a:r>
              <a:rPr lang="es-ES" sz="1050" dirty="0">
                <a:solidFill>
                  <a:srgbClr val="000000"/>
                </a:solidFill>
                <a:effectLst/>
                <a:latin typeface="Times New Roman" panose="02020603050405020304" pitchFamily="18" charset="0"/>
                <a:ea typeface="Times New Roman" panose="02020603050405020304" pitchFamily="18" charset="0"/>
              </a:rPr>
              <a:t> </a:t>
            </a:r>
            <a:r>
              <a:rPr lang="es-ES" sz="1050" dirty="0" err="1">
                <a:solidFill>
                  <a:srgbClr val="000000"/>
                </a:solidFill>
                <a:effectLst/>
                <a:latin typeface="Times New Roman" panose="02020603050405020304" pitchFamily="18" charset="0"/>
                <a:ea typeface="Times New Roman" panose="02020603050405020304" pitchFamily="18" charset="0"/>
              </a:rPr>
              <a:t>Pública</a:t>
            </a:r>
            <a:r>
              <a:rPr lang="es-ES" sz="1050" dirty="0">
                <a:solidFill>
                  <a:srgbClr val="000000"/>
                </a:solidFill>
                <a:effectLst/>
                <a:latin typeface="Times New Roman" panose="02020603050405020304" pitchFamily="18" charset="0"/>
                <a:ea typeface="Times New Roman" panose="02020603050405020304" pitchFamily="18" charset="0"/>
              </a:rPr>
              <a:t>. </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effectLst/>
                <a:latin typeface="Times New Roman" panose="02020603050405020304" pitchFamily="18" charset="0"/>
                <a:ea typeface="Times New Roman" panose="02020603050405020304" pitchFamily="18" charset="0"/>
              </a:rPr>
              <a:t>-SEP/</a:t>
            </a:r>
            <a:r>
              <a:rPr lang="es-ES" sz="1050" dirty="0" err="1">
                <a:effectLst/>
                <a:latin typeface="Times New Roman" panose="02020603050405020304" pitchFamily="18" charset="0"/>
                <a:ea typeface="Times New Roman" panose="02020603050405020304" pitchFamily="18" charset="0"/>
              </a:rPr>
              <a:t>DGPPyEE</a:t>
            </a:r>
            <a:r>
              <a:rPr lang="es-ES" sz="1050" dirty="0">
                <a:effectLst/>
                <a:latin typeface="Times New Roman" panose="02020603050405020304" pitchFamily="18" charset="0"/>
                <a:ea typeface="Times New Roman" panose="02020603050405020304" pitchFamily="18" charset="0"/>
              </a:rPr>
              <a:t>. Sistema de Estadísticas Continuas. Formato 911</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u="sng" dirty="0">
                <a:solidFill>
                  <a:srgbClr val="0563C1"/>
                </a:solidFill>
                <a:effectLst/>
                <a:latin typeface="Times New Roman" panose="02020603050405020304" pitchFamily="18" charset="0"/>
                <a:ea typeface="Times New Roman" panose="02020603050405020304" pitchFamily="18" charset="0"/>
                <a:hlinkClick r:id="rId5"/>
              </a:rPr>
              <a:t>https://www.planeacion.sep.gob.mx/</a:t>
            </a:r>
            <a:endParaRPr lang="es-MX" sz="1050" dirty="0">
              <a:effectLst/>
              <a:latin typeface="Times New Roman" panose="02020603050405020304" pitchFamily="18" charset="0"/>
              <a:ea typeface="Times New Roman" panose="02020603050405020304" pitchFamily="18" charset="0"/>
            </a:endParaRPr>
          </a:p>
          <a:p>
            <a:pPr marL="0" indent="0" algn="just">
              <a:buNone/>
            </a:pPr>
            <a:r>
              <a:rPr lang="es-ES" sz="1050" dirty="0">
                <a:solidFill>
                  <a:srgbClr val="000000"/>
                </a:solidFill>
                <a:effectLst/>
                <a:latin typeface="Times New Roman" panose="02020603050405020304" pitchFamily="18" charset="0"/>
                <a:ea typeface="Times New Roman" panose="02020603050405020304" pitchFamily="18" charset="0"/>
              </a:rPr>
              <a:t>-SEP Bases de datos SIDEC (Estadística de Inicio de Cursos 2020-2021).</a:t>
            </a:r>
            <a:endParaRPr lang="es-MX" sz="1050" dirty="0">
              <a:effectLst/>
              <a:latin typeface="Times New Roman" panose="02020603050405020304" pitchFamily="18" charset="0"/>
              <a:ea typeface="Times New Roman" panose="02020603050405020304" pitchFamily="18" charset="0"/>
            </a:endParaRPr>
          </a:p>
          <a:p>
            <a:pPr marL="0" indent="0">
              <a:buNone/>
            </a:pPr>
            <a:r>
              <a:rPr lang="en-US" sz="1050" u="sng" kern="0" dirty="0">
                <a:solidFill>
                  <a:srgbClr val="0563C1"/>
                </a:solidFill>
                <a:effectLst/>
                <a:latin typeface="Times New Roman" panose="02020603050405020304" pitchFamily="18" charset="0"/>
                <a:ea typeface="Times New Roman" panose="02020603050405020304" pitchFamily="18" charset="0"/>
                <a:hlinkClick r:id="rId6"/>
              </a:rPr>
              <a:t>https://www.aefcm.gob.mx</a:t>
            </a:r>
            <a:endParaRPr lang="es-MX" sz="1050" dirty="0"/>
          </a:p>
        </p:txBody>
      </p:sp>
    </p:spTree>
    <p:extLst>
      <p:ext uri="{BB962C8B-B14F-4D97-AF65-F5344CB8AC3E}">
        <p14:creationId xmlns:p14="http://schemas.microsoft.com/office/powerpoint/2010/main" val="37523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F7BDC-7320-2720-3453-42E93528E311}"/>
              </a:ext>
            </a:extLst>
          </p:cNvPr>
          <p:cNvSpPr>
            <a:spLocks noGrp="1"/>
          </p:cNvSpPr>
          <p:nvPr>
            <p:ph type="title"/>
          </p:nvPr>
        </p:nvSpPr>
        <p:spPr>
          <a:xfrm>
            <a:off x="2014461" y="536031"/>
            <a:ext cx="3854528" cy="527257"/>
          </a:xfrm>
        </p:spPr>
        <p:txBody>
          <a:bodyPr>
            <a:normAutofit/>
          </a:bodyPr>
          <a:lstStyle/>
          <a:p>
            <a:r>
              <a:rPr lang="es-MX" b="1" dirty="0">
                <a:solidFill>
                  <a:schemeClr val="accent2"/>
                </a:solidFill>
                <a:latin typeface="Times New Roman" panose="02020603050405020304" pitchFamily="18" charset="0"/>
                <a:cs typeface="Times New Roman" panose="02020603050405020304" pitchFamily="18" charset="0"/>
              </a:rPr>
              <a:t>Resumen</a:t>
            </a:r>
          </a:p>
        </p:txBody>
      </p:sp>
      <p:sp>
        <p:nvSpPr>
          <p:cNvPr id="3" name="Marcador de contenido 2">
            <a:extLst>
              <a:ext uri="{FF2B5EF4-FFF2-40B4-BE49-F238E27FC236}">
                <a16:creationId xmlns:a16="http://schemas.microsoft.com/office/drawing/2014/main" id="{DFF80158-71E7-2690-6237-F1ABB8CF7B5C}"/>
              </a:ext>
            </a:extLst>
          </p:cNvPr>
          <p:cNvSpPr>
            <a:spLocks noGrp="1"/>
          </p:cNvSpPr>
          <p:nvPr>
            <p:ph idx="1"/>
          </p:nvPr>
        </p:nvSpPr>
        <p:spPr>
          <a:xfrm>
            <a:off x="5586413" y="446088"/>
            <a:ext cx="5918199" cy="6011862"/>
          </a:xfrm>
        </p:spPr>
        <p:txBody>
          <a:bodyPr>
            <a:normAutofit/>
          </a:bodyPr>
          <a:lstStyle/>
          <a:p>
            <a:pPr marL="0" indent="0" algn="just">
              <a:buNone/>
            </a:pPr>
            <a:r>
              <a:rPr lang="es-MX" b="1" dirty="0">
                <a:solidFill>
                  <a:schemeClr val="accent2"/>
                </a:solidFill>
                <a:latin typeface="Times New Roman" panose="02020603050405020304" pitchFamily="18" charset="0"/>
                <a:cs typeface="Times New Roman" panose="02020603050405020304" pitchFamily="18" charset="0"/>
              </a:rPr>
              <a:t>Estudio comparativo descriptivo.</a:t>
            </a:r>
          </a:p>
          <a:p>
            <a:pPr marL="0" indent="0" algn="just">
              <a:buNone/>
            </a:pPr>
            <a:r>
              <a:rPr lang="es-MX" b="1" dirty="0">
                <a:solidFill>
                  <a:schemeClr val="accent2"/>
                </a:solidFill>
                <a:latin typeface="Times New Roman" panose="02020603050405020304" pitchFamily="18" charset="0"/>
                <a:cs typeface="Times New Roman" panose="02020603050405020304" pitchFamily="18" charset="0"/>
              </a:rPr>
              <a:t>Propósito: </a:t>
            </a:r>
          </a:p>
          <a:p>
            <a:pPr marL="0" indent="0" algn="just">
              <a:lnSpc>
                <a:spcPct val="120000"/>
              </a:lnSpc>
              <a:buNone/>
            </a:pPr>
            <a:r>
              <a:rPr lang="es-ES" spc="-5" dirty="0">
                <a:latin typeface="Times New Roman" panose="02020603050405020304" pitchFamily="18" charset="0"/>
                <a:ea typeface="Times New Roman" panose="02020603050405020304" pitchFamily="18" charset="0"/>
                <a:cs typeface="Times New Roman" panose="02020603050405020304" pitchFamily="18" charset="0"/>
              </a:rPr>
              <a:t>E</a:t>
            </a:r>
            <a:r>
              <a:rPr lang="es-ES" sz="1800" spc="-5" dirty="0">
                <a:effectLst/>
                <a:latin typeface="Times New Roman" panose="02020603050405020304" pitchFamily="18" charset="0"/>
                <a:ea typeface="Times New Roman" panose="02020603050405020304" pitchFamily="18" charset="0"/>
                <a:cs typeface="Times New Roman" panose="02020603050405020304" pitchFamily="18" charset="0"/>
              </a:rPr>
              <a:t>stablecer una base para realizar algunos cambios al modelo que mejore la atención en instituciones escolares en la Ciudad de México de NNAJ con Altas Capacidades/Aptitudes Sobresalientes</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s-MX" b="1" dirty="0">
                <a:solidFill>
                  <a:schemeClr val="accent2"/>
                </a:solidFill>
                <a:latin typeface="Times New Roman" panose="02020603050405020304" pitchFamily="18" charset="0"/>
                <a:cs typeface="Times New Roman" panose="02020603050405020304" pitchFamily="18" charset="0"/>
              </a:rPr>
              <a:t>Incluye: </a:t>
            </a:r>
          </a:p>
          <a:p>
            <a:pPr marL="0" indent="0" algn="just">
              <a:buNone/>
            </a:pPr>
            <a:r>
              <a:rPr lang="es-MX" dirty="0">
                <a:latin typeface="Times New Roman" panose="02020603050405020304" pitchFamily="18" charset="0"/>
                <a:ea typeface="Times New Roman" panose="02020603050405020304" pitchFamily="18" charset="0"/>
                <a:cs typeface="Times New Roman" panose="02020603050405020304" pitchFamily="18" charset="0"/>
              </a:rPr>
              <a:t>M</a:t>
            </a:r>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arco legal </a:t>
            </a:r>
          </a:p>
          <a:p>
            <a:pPr marL="0" indent="0" algn="just">
              <a:buNone/>
            </a:pPr>
            <a:r>
              <a:rPr lang="es-MX" dirty="0">
                <a:latin typeface="Times New Roman" panose="02020603050405020304" pitchFamily="18" charset="0"/>
                <a:ea typeface="Times New Roman" panose="02020603050405020304" pitchFamily="18" charset="0"/>
                <a:cs typeface="Times New Roman" panose="02020603050405020304" pitchFamily="18" charset="0"/>
              </a:rPr>
              <a:t>M</a:t>
            </a:r>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étodos de identificación  </a:t>
            </a:r>
          </a:p>
          <a:p>
            <a:pPr marL="0" indent="0" algn="just">
              <a:buNone/>
            </a:pPr>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Respuestas educativas de atención: métodos de inclusión, modelo psicopedagógico</a:t>
            </a:r>
          </a:p>
          <a:p>
            <a:pPr marL="0" indent="0" algn="just">
              <a:buNone/>
            </a:pPr>
            <a:r>
              <a:rPr lang="es-MX" sz="18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Propuesta</a:t>
            </a:r>
          </a:p>
          <a:p>
            <a:pPr marL="0" indent="0" algn="just">
              <a:buNone/>
            </a:pPr>
            <a:r>
              <a:rPr lang="es-MX" sz="1800" b="1" dirty="0">
                <a:effectLst/>
                <a:latin typeface="Times New Roman" panose="02020603050405020304" pitchFamily="18" charset="0"/>
                <a:ea typeface="Times New Roman" panose="02020603050405020304" pitchFamily="18" charset="0"/>
                <a:cs typeface="Times New Roman" panose="02020603050405020304" pitchFamily="18" charset="0"/>
              </a:rPr>
              <a:t>Incluir a la población del nivel preescolar, primaria y secundaria a través de un modelo integral para la educación básica con un enfoque sociocultural, como el de Tannenbaum y Gagné, orientado al logro que plantea Renzulli.</a:t>
            </a:r>
          </a:p>
          <a:p>
            <a:endParaRPr lang="es-MX" b="1" dirty="0">
              <a:solidFill>
                <a:schemeClr val="tx1"/>
              </a:solidFill>
            </a:endParaRPr>
          </a:p>
        </p:txBody>
      </p:sp>
      <p:sp>
        <p:nvSpPr>
          <p:cNvPr id="4" name="Marcador de texto 3">
            <a:extLst>
              <a:ext uri="{FF2B5EF4-FFF2-40B4-BE49-F238E27FC236}">
                <a16:creationId xmlns:a16="http://schemas.microsoft.com/office/drawing/2014/main" id="{27972AF8-A5C9-F5FE-CBBB-04B450F2E1E9}"/>
              </a:ext>
            </a:extLst>
          </p:cNvPr>
          <p:cNvSpPr>
            <a:spLocks noGrp="1"/>
          </p:cNvSpPr>
          <p:nvPr>
            <p:ph type="body" sz="half" idx="2"/>
          </p:nvPr>
        </p:nvSpPr>
        <p:spPr>
          <a:xfrm>
            <a:off x="1223072" y="1059530"/>
            <a:ext cx="3854528" cy="4998810"/>
          </a:xfrm>
        </p:spPr>
        <p:txBody>
          <a:bodyPr>
            <a:normAutofit lnSpcReduction="10000"/>
          </a:bodyPr>
          <a:lstStyle/>
          <a:p>
            <a:pPr algn="just"/>
            <a:endParaRPr lang="es-MX" sz="1800" kern="0" dirty="0">
              <a:effectLst/>
              <a:latin typeface="Times New Roman" panose="02020603050405020304" pitchFamily="18" charset="0"/>
              <a:ea typeface="Times New Roman" panose="02020603050405020304" pitchFamily="18" charset="0"/>
            </a:endParaRPr>
          </a:p>
          <a:p>
            <a:r>
              <a:rPr lang="es-MX" sz="1800" kern="0" dirty="0">
                <a:effectLst/>
                <a:latin typeface="Times New Roman" panose="02020603050405020304" pitchFamily="18" charset="0"/>
                <a:ea typeface="Times New Roman" panose="02020603050405020304" pitchFamily="18" charset="0"/>
                <a:cs typeface="Times New Roman" panose="02020603050405020304" pitchFamily="18" charset="0"/>
              </a:rPr>
              <a:t>La atención a la población escolar con altas capacidades en México tiene antecedentes institucionales con base en los modelos de atención desde los años 80 del siglo anterior. Se realiza una revisión del modelo de atención educativa, a partir de un estudio comparado con países de América Latina y España, que da cuenta de la necesidad de modificaciones al modelo, con una base legal, que se refleje en la toma de decisiones para la operación de los servicios educativos y su financiamiento ampliando la perspectiva de atención educativa de acuerdo a las características y necesidades  desde un enfoque de derechos humanos.</a:t>
            </a:r>
            <a:r>
              <a:rPr lang="es-MX" dirty="0">
                <a:effectLst/>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79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4C10D-D31D-FB12-8E58-190DDA0A813D}"/>
              </a:ext>
            </a:extLst>
          </p:cNvPr>
          <p:cNvSpPr>
            <a:spLocks noGrp="1"/>
          </p:cNvSpPr>
          <p:nvPr>
            <p:ph type="title"/>
          </p:nvPr>
        </p:nvSpPr>
        <p:spPr>
          <a:xfrm>
            <a:off x="2241472" y="275143"/>
            <a:ext cx="3854528" cy="366291"/>
          </a:xfrm>
        </p:spPr>
        <p:txBody>
          <a:bodyPr>
            <a:normAutofit fontScale="90000"/>
          </a:bodyPr>
          <a:lstStyle/>
          <a:p>
            <a:r>
              <a:rPr lang="es-MX" dirty="0"/>
              <a:t>Situación actual. Diagnóstico </a:t>
            </a:r>
          </a:p>
        </p:txBody>
      </p:sp>
      <p:sp>
        <p:nvSpPr>
          <p:cNvPr id="3" name="Marcador de contenido 2">
            <a:extLst>
              <a:ext uri="{FF2B5EF4-FFF2-40B4-BE49-F238E27FC236}">
                <a16:creationId xmlns:a16="http://schemas.microsoft.com/office/drawing/2014/main" id="{16A195CA-4772-4358-6C8F-EECBE9CA65E9}"/>
              </a:ext>
            </a:extLst>
          </p:cNvPr>
          <p:cNvSpPr>
            <a:spLocks noGrp="1"/>
          </p:cNvSpPr>
          <p:nvPr>
            <p:ph idx="1"/>
          </p:nvPr>
        </p:nvSpPr>
        <p:spPr>
          <a:xfrm>
            <a:off x="8615363" y="1327233"/>
            <a:ext cx="2716039" cy="4667502"/>
          </a:xfrm>
        </p:spPr>
        <p:txBody>
          <a:bodyPr>
            <a:normAutofit/>
          </a:bodyPr>
          <a:lstStyle/>
          <a:p>
            <a:r>
              <a:rPr lang="es-MX" b="1" dirty="0">
                <a:solidFill>
                  <a:schemeClr val="accent1"/>
                </a:solidFill>
                <a:latin typeface="Times New Roman" panose="02020603050405020304" pitchFamily="18" charset="0"/>
                <a:cs typeface="Times New Roman" panose="02020603050405020304" pitchFamily="18" charset="0"/>
              </a:rPr>
              <a:t>El Problema</a:t>
            </a:r>
          </a:p>
          <a:p>
            <a:pPr marL="0" indent="0">
              <a:buNone/>
            </a:pPr>
            <a:r>
              <a:rPr lang="es-ES" sz="1800" b="1" i="1" kern="0" dirty="0">
                <a:solidFill>
                  <a:schemeClr val="accent2">
                    <a:lumMod val="75000"/>
                  </a:schemeClr>
                </a:solidFill>
                <a:effectLst/>
                <a:latin typeface="Times New Roman" panose="02020603050405020304" pitchFamily="18" charset="0"/>
                <a:ea typeface="Times New Roman" panose="02020603050405020304" pitchFamily="18" charset="0"/>
              </a:rPr>
              <a:t>Bajo número de Niñas, Niños, Adolescentes y Jóvenes con Altas Capacidades/Aptitudes Sobresalientes que reciben atención educativa especializada para el desarrollo de habilidades y capacidades de acuerdo a sus características y necesidades.</a:t>
            </a:r>
            <a:r>
              <a:rPr lang="es-ES" sz="1800" b="1" kern="0" dirty="0">
                <a:solidFill>
                  <a:schemeClr val="accent2">
                    <a:lumMod val="75000"/>
                  </a:schemeClr>
                </a:solidFill>
                <a:effectLst/>
                <a:latin typeface="Times New Roman" panose="02020603050405020304" pitchFamily="18" charset="0"/>
                <a:ea typeface="Times New Roman" panose="02020603050405020304" pitchFamily="18" charset="0"/>
              </a:rPr>
              <a:t> </a:t>
            </a:r>
            <a:endParaRPr lang="es-MX" b="1" dirty="0">
              <a:solidFill>
                <a:schemeClr val="accent2">
                  <a:lumMod val="75000"/>
                </a:schemeClr>
              </a:solidFill>
            </a:endParaRPr>
          </a:p>
        </p:txBody>
      </p:sp>
      <p:sp>
        <p:nvSpPr>
          <p:cNvPr id="4" name="Marcador de texto 3">
            <a:extLst>
              <a:ext uri="{FF2B5EF4-FFF2-40B4-BE49-F238E27FC236}">
                <a16:creationId xmlns:a16="http://schemas.microsoft.com/office/drawing/2014/main" id="{560B9C83-6D27-5DFF-1BC4-78BA98A12849}"/>
              </a:ext>
            </a:extLst>
          </p:cNvPr>
          <p:cNvSpPr>
            <a:spLocks noGrp="1"/>
          </p:cNvSpPr>
          <p:nvPr>
            <p:ph type="body" sz="half" idx="2"/>
          </p:nvPr>
        </p:nvSpPr>
        <p:spPr>
          <a:xfrm>
            <a:off x="1720106" y="770021"/>
            <a:ext cx="6395194" cy="6169860"/>
          </a:xfrm>
        </p:spPr>
        <p:txBody>
          <a:bodyPr>
            <a:normAutofit fontScale="77500" lnSpcReduction="20000"/>
          </a:bodyPr>
          <a:lstStyle/>
          <a:p>
            <a:pPr marL="342900" lvl="0" indent="-342900" algn="just">
              <a:lnSpc>
                <a:spcPct val="150000"/>
              </a:lnSpc>
              <a:spcBef>
                <a:spcPts val="55"/>
              </a:spcBef>
              <a:spcAft>
                <a:spcPts val="0"/>
              </a:spcAft>
              <a:buFont typeface="Wingdings" pitchFamily="2" charset="2"/>
              <a:buChar char=""/>
            </a:pPr>
            <a:r>
              <a:rPr lang="es-ES" sz="1800" dirty="0">
                <a:effectLst/>
                <a:latin typeface="Times New Roman" panose="02020603050405020304" pitchFamily="18" charset="0"/>
                <a:ea typeface="Times New Roman" panose="02020603050405020304" pitchFamily="18" charset="0"/>
              </a:rPr>
              <a:t>Bajo nivel de conocimiento de las características de esta población, tanto por las escuelas, los docentes, por las familias y en particular de madres, padres o tutores.</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5"/>
              </a:spcBef>
              <a:spcAft>
                <a:spcPts val="0"/>
              </a:spcAft>
              <a:buFont typeface="Wingdings" pitchFamily="2" charset="2"/>
              <a:buChar char=""/>
            </a:pPr>
            <a:r>
              <a:rPr lang="es-ES" sz="1800" dirty="0">
                <a:effectLst/>
                <a:latin typeface="Times New Roman" panose="02020603050405020304" pitchFamily="18" charset="0"/>
                <a:ea typeface="Times New Roman" panose="02020603050405020304" pitchFamily="18" charset="0"/>
              </a:rPr>
              <a:t>Muy bajo número de NNAJ con Aptitudes sobresalientes (AS)/Altas Capacidades (AC) identificados</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5"/>
              </a:spcBef>
              <a:spcAft>
                <a:spcPts val="0"/>
              </a:spcAft>
              <a:buFont typeface="Wingdings" pitchFamily="2" charset="2"/>
              <a:buChar char=""/>
            </a:pPr>
            <a:r>
              <a:rPr lang="es-ES" sz="1800" dirty="0">
                <a:effectLst/>
                <a:latin typeface="Times New Roman" panose="02020603050405020304" pitchFamily="18" charset="0"/>
                <a:ea typeface="Times New Roman" panose="02020603050405020304" pitchFamily="18" charset="0"/>
              </a:rPr>
              <a:t>Muy bajo número de NNAJ con AS/AC atendidos de acuerdo a sus necesidades en la población de la Ciudad de México</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itchFamily="2" charset="2"/>
              <a:buChar char=""/>
            </a:pPr>
            <a:r>
              <a:rPr lang="es-ES" sz="1800" dirty="0">
                <a:effectLst/>
                <a:latin typeface="Times New Roman" panose="02020603050405020304" pitchFamily="18" charset="0"/>
                <a:ea typeface="Times New Roman" panose="02020603050405020304" pitchFamily="18" charset="0"/>
              </a:rPr>
              <a:t>Dificultades en el acceso a los elementos del </a:t>
            </a:r>
            <a:r>
              <a:rPr lang="es-ES" sz="1800" dirty="0" err="1">
                <a:effectLst/>
                <a:latin typeface="Times New Roman" panose="02020603050405020304" pitchFamily="18" charset="0"/>
                <a:ea typeface="Times New Roman" panose="02020603050405020304" pitchFamily="18" charset="0"/>
              </a:rPr>
              <a:t>currículum</a:t>
            </a:r>
            <a:r>
              <a:rPr lang="es-ES" sz="1800" dirty="0">
                <a:effectLst/>
                <a:latin typeface="Times New Roman" panose="02020603050405020304" pitchFamily="18" charset="0"/>
                <a:ea typeface="Times New Roman" panose="02020603050405020304" pitchFamily="18" charset="0"/>
              </a:rPr>
              <a:t> (en un sentido amplio) a partir de las prácticas escolares y pedagógicas en el sistema de educación regular </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itchFamily="2" charset="2"/>
              <a:buChar char=""/>
            </a:pPr>
            <a:r>
              <a:rPr lang="es-ES" sz="1800" dirty="0">
                <a:effectLst/>
                <a:latin typeface="Times New Roman" panose="02020603050405020304" pitchFamily="18" charset="0"/>
                <a:ea typeface="Times New Roman" panose="02020603050405020304" pitchFamily="18" charset="0"/>
              </a:rPr>
              <a:t>Necesidad de formación inicial y continua del personal docente, de apoyo pedagógico y de servicios para la identificación, postulación y atención a la diversidad específicamente a los NNAJ con </a:t>
            </a:r>
            <a:r>
              <a:rPr lang="es-MX" sz="1800" dirty="0">
                <a:effectLst/>
                <a:latin typeface="Times New Roman" panose="02020603050405020304" pitchFamily="18" charset="0"/>
                <a:ea typeface="Times New Roman" panose="02020603050405020304" pitchFamily="18" charset="0"/>
              </a:rPr>
              <a:t>AS/AC</a:t>
            </a:r>
            <a:r>
              <a:rPr lang="es-ES" sz="1800" dirty="0">
                <a:effectLst/>
                <a:latin typeface="Times New Roman" panose="02020603050405020304" pitchFamily="18" charset="0"/>
                <a:ea typeface="Times New Roman" panose="02020603050405020304" pitchFamily="18" charset="0"/>
              </a:rPr>
              <a:t>. </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itchFamily="2" charset="2"/>
              <a:buChar char=""/>
            </a:pPr>
            <a:r>
              <a:rPr lang="es-ES" sz="1800" dirty="0">
                <a:effectLst/>
                <a:latin typeface="Times New Roman" panose="02020603050405020304" pitchFamily="18" charset="0"/>
                <a:ea typeface="Times New Roman" panose="02020603050405020304" pitchFamily="18" charset="0"/>
              </a:rPr>
              <a:t>Muy baja oferta educativa de educación pública diferenciada para alumnos con </a:t>
            </a:r>
            <a:r>
              <a:rPr lang="es-MX" sz="1800" dirty="0">
                <a:effectLst/>
                <a:latin typeface="Times New Roman" panose="02020603050405020304" pitchFamily="18" charset="0"/>
                <a:ea typeface="Times New Roman" panose="02020603050405020304" pitchFamily="18" charset="0"/>
              </a:rPr>
              <a:t>AS/AC</a:t>
            </a:r>
            <a:r>
              <a:rPr lang="es-ES" sz="1800" dirty="0">
                <a:effectLst/>
                <a:latin typeface="Times New Roman" panose="02020603050405020304" pitchFamily="18" charset="0"/>
                <a:ea typeface="Times New Roman" panose="02020603050405020304" pitchFamily="18" charset="0"/>
              </a:rPr>
              <a:t>     En cuanto al Modelo Educativo que la Secretaría de Educación Pública (SEP) ha construido a lo largo de los años, es necesario valorarlo y contrastar con los modelos en otros países, algunas entidades nacionales, con la finalidad de establecer la base para la mejora de la atención de NNAJ con </a:t>
            </a:r>
            <a:r>
              <a:rPr lang="es-MX" sz="1800" dirty="0">
                <a:effectLst/>
                <a:latin typeface="Times New Roman" panose="02020603050405020304" pitchFamily="18" charset="0"/>
                <a:ea typeface="Times New Roman" panose="02020603050405020304" pitchFamily="18" charset="0"/>
              </a:rPr>
              <a:t>AS/AC</a:t>
            </a:r>
            <a:r>
              <a:rPr lang="es-ES" sz="1800" dirty="0">
                <a:effectLst/>
                <a:latin typeface="Times New Roman" panose="02020603050405020304" pitchFamily="18" charset="0"/>
                <a:ea typeface="Times New Roman" panose="02020603050405020304" pitchFamily="18" charset="0"/>
              </a:rPr>
              <a:t>, en instituciones del Sistema Educativo, específicamente en la Ciudad de México. </a:t>
            </a:r>
            <a:endParaRPr lang="es-MX" sz="1800"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19199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4" name="AutoShape 47">
            <a:extLst>
              <a:ext uri="{FF2B5EF4-FFF2-40B4-BE49-F238E27FC236}">
                <a16:creationId xmlns:a16="http://schemas.microsoft.com/office/drawing/2014/main" id="{4EFA3472-EA31-56A0-A52B-9333333F6827}"/>
              </a:ext>
            </a:extLst>
          </p:cNvPr>
          <p:cNvSpPr>
            <a:spLocks/>
          </p:cNvSpPr>
          <p:nvPr/>
        </p:nvSpPr>
        <p:spPr bwMode="auto">
          <a:xfrm>
            <a:off x="18024475" y="6465888"/>
            <a:ext cx="1500188" cy="963612"/>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Efectos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5" name="AutoShape 48">
            <a:extLst>
              <a:ext uri="{FF2B5EF4-FFF2-40B4-BE49-F238E27FC236}">
                <a16:creationId xmlns:a16="http://schemas.microsoft.com/office/drawing/2014/main" id="{8D2D03EB-BCA7-4337-CBFD-DD0BAC2C62BF}"/>
              </a:ext>
            </a:extLst>
          </p:cNvPr>
          <p:cNvSpPr>
            <a:spLocks/>
          </p:cNvSpPr>
          <p:nvPr/>
        </p:nvSpPr>
        <p:spPr bwMode="auto">
          <a:xfrm>
            <a:off x="18024475" y="20169188"/>
            <a:ext cx="1500188" cy="963612"/>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6" name="AutoShape 49">
            <a:extLst>
              <a:ext uri="{FF2B5EF4-FFF2-40B4-BE49-F238E27FC236}">
                <a16:creationId xmlns:a16="http://schemas.microsoft.com/office/drawing/2014/main" id="{A3D1A7AA-0D72-DB91-1ED6-7963660E64F7}"/>
              </a:ext>
            </a:extLst>
          </p:cNvPr>
          <p:cNvSpPr>
            <a:spLocks/>
          </p:cNvSpPr>
          <p:nvPr/>
        </p:nvSpPr>
        <p:spPr bwMode="auto">
          <a:xfrm>
            <a:off x="17449800" y="14690725"/>
            <a:ext cx="2328863" cy="666750"/>
          </a:xfrm>
          <a:prstGeom prst="flowChartPredefined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Proble</a:t>
            </a:r>
            <a:r>
              <a:rPr kumimoji="0" lang="es-MX" altLang="es-MX" sz="8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7" name="AutoShape 50">
            <a:extLst>
              <a:ext uri="{FF2B5EF4-FFF2-40B4-BE49-F238E27FC236}">
                <a16:creationId xmlns:a16="http://schemas.microsoft.com/office/drawing/2014/main" id="{F69FE4F7-E74A-BC36-4D6F-A6B5D4027CA0}"/>
              </a:ext>
            </a:extLst>
          </p:cNvPr>
          <p:cNvSpPr>
            <a:spLocks/>
          </p:cNvSpPr>
          <p:nvPr/>
        </p:nvSpPr>
        <p:spPr bwMode="auto">
          <a:xfrm flipH="1" flipV="1">
            <a:off x="18615025" y="16024225"/>
            <a:ext cx="160338" cy="5775325"/>
          </a:xfrm>
          <a:prstGeom prst="straightConnector1">
            <a:avLst/>
          </a:prstGeom>
          <a:noFill/>
          <a:ln w="25400">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8" name="AutoShape 51">
            <a:extLst>
              <a:ext uri="{FF2B5EF4-FFF2-40B4-BE49-F238E27FC236}">
                <a16:creationId xmlns:a16="http://schemas.microsoft.com/office/drawing/2014/main" id="{D3472C0B-FC04-B1A6-E481-C4497553BACC}"/>
              </a:ext>
            </a:extLst>
          </p:cNvPr>
          <p:cNvSpPr>
            <a:spLocks/>
          </p:cNvSpPr>
          <p:nvPr/>
        </p:nvSpPr>
        <p:spPr bwMode="auto">
          <a:xfrm flipV="1">
            <a:off x="18615025" y="15735300"/>
            <a:ext cx="160338" cy="5397500"/>
          </a:xfrm>
          <a:prstGeom prst="straightConnector1">
            <a:avLst/>
          </a:prstGeom>
          <a:noFill/>
          <a:ln w="25400">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9" name="AutoShape 54">
            <a:extLst>
              <a:ext uri="{FF2B5EF4-FFF2-40B4-BE49-F238E27FC236}">
                <a16:creationId xmlns:a16="http://schemas.microsoft.com/office/drawing/2014/main" id="{29457A9E-0CAA-DAAB-1D07-61D33E143FE0}"/>
              </a:ext>
            </a:extLst>
          </p:cNvPr>
          <p:cNvSpPr>
            <a:spLocks/>
          </p:cNvSpPr>
          <p:nvPr/>
        </p:nvSpPr>
        <p:spPr bwMode="auto">
          <a:xfrm>
            <a:off x="34632900" y="32108775"/>
            <a:ext cx="57997725" cy="71532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Bajo desarrollo de las habilidades y capacidades  de las y los Alumnos Sobresalientes y/o con Altas Capacidades en la CDMX</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0" name="AutoShape 55">
            <a:extLst>
              <a:ext uri="{FF2B5EF4-FFF2-40B4-BE49-F238E27FC236}">
                <a16:creationId xmlns:a16="http://schemas.microsoft.com/office/drawing/2014/main" id="{239BFD31-2931-785B-EB28-608D7C528D9E}"/>
              </a:ext>
            </a:extLst>
          </p:cNvPr>
          <p:cNvSpPr>
            <a:spLocks/>
          </p:cNvSpPr>
          <p:nvPr/>
        </p:nvSpPr>
        <p:spPr bwMode="auto">
          <a:xfrm>
            <a:off x="70208775" y="56740425"/>
            <a:ext cx="21888450" cy="8429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Estancamiento en el desarrollo de habilidades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1" name="AutoShape 56">
            <a:extLst>
              <a:ext uri="{FF2B5EF4-FFF2-40B4-BE49-F238E27FC236}">
                <a16:creationId xmlns:a16="http://schemas.microsoft.com/office/drawing/2014/main" id="{7852C451-81E2-2FB7-64E6-8B9729FE0A09}"/>
              </a:ext>
            </a:extLst>
          </p:cNvPr>
          <p:cNvSpPr>
            <a:spLocks/>
          </p:cNvSpPr>
          <p:nvPr/>
        </p:nvSpPr>
        <p:spPr bwMode="auto">
          <a:xfrm>
            <a:off x="27517725" y="56740425"/>
            <a:ext cx="17440275" cy="8429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Pérdida de interés hacia la actividad realizada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2" name="AutoShape 57">
            <a:extLst>
              <a:ext uri="{FF2B5EF4-FFF2-40B4-BE49-F238E27FC236}">
                <a16:creationId xmlns:a16="http://schemas.microsoft.com/office/drawing/2014/main" id="{1E859085-08DA-A54D-475A-0ECD3086B0D4}"/>
              </a:ext>
            </a:extLst>
          </p:cNvPr>
          <p:cNvSpPr>
            <a:spLocks/>
          </p:cNvSpPr>
          <p:nvPr/>
        </p:nvSpPr>
        <p:spPr bwMode="auto">
          <a:xfrm rot="5400000" flipH="1" flipV="1">
            <a:off x="53159025" y="33108901"/>
            <a:ext cx="5781675" cy="170307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3" name="AutoShape 58">
            <a:extLst>
              <a:ext uri="{FF2B5EF4-FFF2-40B4-BE49-F238E27FC236}">
                <a16:creationId xmlns:a16="http://schemas.microsoft.com/office/drawing/2014/main" id="{67552912-1842-29AA-B10D-154B9FDB3FDA}"/>
              </a:ext>
            </a:extLst>
          </p:cNvPr>
          <p:cNvSpPr>
            <a:spLocks/>
          </p:cNvSpPr>
          <p:nvPr/>
        </p:nvSpPr>
        <p:spPr bwMode="auto">
          <a:xfrm>
            <a:off x="70208775" y="44329350"/>
            <a:ext cx="21764625" cy="57435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Bajo desarrollo personal integral</a:t>
            </a:r>
            <a:endParaRPr kumimoji="0" lang="es-ES" altLang="es-MX" sz="1800" b="0" i="0" u="none" strike="noStrike" cap="none" normalizeH="0" baseline="0">
              <a:ln>
                <a:noFill/>
              </a:ln>
              <a:solidFill>
                <a:schemeClr val="tx1"/>
              </a:solidFill>
              <a:effectLst/>
              <a:latin typeface="Arial" panose="020B0604020202020204" pitchFamily="34" charset="0"/>
            </a:endParaRPr>
          </a:p>
        </p:txBody>
      </p:sp>
      <p:sp>
        <p:nvSpPr>
          <p:cNvPr id="94" name="AutoShape 59">
            <a:extLst>
              <a:ext uri="{FF2B5EF4-FFF2-40B4-BE49-F238E27FC236}">
                <a16:creationId xmlns:a16="http://schemas.microsoft.com/office/drawing/2014/main" id="{35808529-EF8F-12E6-519C-97B07103B66F}"/>
              </a:ext>
            </a:extLst>
          </p:cNvPr>
          <p:cNvSpPr>
            <a:spLocks/>
          </p:cNvSpPr>
          <p:nvPr/>
        </p:nvSpPr>
        <p:spPr bwMode="auto">
          <a:xfrm rot="5400000" flipH="1">
            <a:off x="73142476" y="33508950"/>
            <a:ext cx="1981200" cy="18773775"/>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5" name="AutoShape 60">
            <a:extLst>
              <a:ext uri="{FF2B5EF4-FFF2-40B4-BE49-F238E27FC236}">
                <a16:creationId xmlns:a16="http://schemas.microsoft.com/office/drawing/2014/main" id="{8DA68F32-4603-79BC-58C1-E51C0937B2F4}"/>
              </a:ext>
            </a:extLst>
          </p:cNvPr>
          <p:cNvSpPr>
            <a:spLocks/>
          </p:cNvSpPr>
          <p:nvPr/>
        </p:nvSpPr>
        <p:spPr bwMode="auto">
          <a:xfrm>
            <a:off x="48691800" y="56740425"/>
            <a:ext cx="16563975" cy="8429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Frustración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6" name="AutoShape 61">
            <a:extLst>
              <a:ext uri="{FF2B5EF4-FFF2-40B4-BE49-F238E27FC236}">
                <a16:creationId xmlns:a16="http://schemas.microsoft.com/office/drawing/2014/main" id="{D273679D-704C-548E-E159-90FDC6DF8BA3}"/>
              </a:ext>
            </a:extLst>
          </p:cNvPr>
          <p:cNvSpPr>
            <a:spLocks/>
          </p:cNvSpPr>
          <p:nvPr/>
        </p:nvSpPr>
        <p:spPr bwMode="auto">
          <a:xfrm rot="-5400000">
            <a:off x="37157026" y="49329975"/>
            <a:ext cx="9029700" cy="10353675"/>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7" name="AutoShape 62">
            <a:extLst>
              <a:ext uri="{FF2B5EF4-FFF2-40B4-BE49-F238E27FC236}">
                <a16:creationId xmlns:a16="http://schemas.microsoft.com/office/drawing/2014/main" id="{35D8FAB2-D15A-0C6E-9DC2-12CE41003BA3}"/>
              </a:ext>
            </a:extLst>
          </p:cNvPr>
          <p:cNvSpPr>
            <a:spLocks/>
          </p:cNvSpPr>
          <p:nvPr/>
        </p:nvSpPr>
        <p:spPr bwMode="auto">
          <a:xfrm flipV="1">
            <a:off x="81153000" y="50072925"/>
            <a:ext cx="0" cy="6667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8" name="AutoShape 63">
            <a:extLst>
              <a:ext uri="{FF2B5EF4-FFF2-40B4-BE49-F238E27FC236}">
                <a16:creationId xmlns:a16="http://schemas.microsoft.com/office/drawing/2014/main" id="{0976773B-EA01-86F9-62CF-D9EED3B1161D}"/>
              </a:ext>
            </a:extLst>
          </p:cNvPr>
          <p:cNvSpPr>
            <a:spLocks/>
          </p:cNvSpPr>
          <p:nvPr/>
        </p:nvSpPr>
        <p:spPr bwMode="auto">
          <a:xfrm rot="5400000" flipH="1">
            <a:off x="49749075" y="51530250"/>
            <a:ext cx="4591050" cy="1038225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9" name="AutoShape 64">
            <a:extLst>
              <a:ext uri="{FF2B5EF4-FFF2-40B4-BE49-F238E27FC236}">
                <a16:creationId xmlns:a16="http://schemas.microsoft.com/office/drawing/2014/main" id="{FE7857E3-AF36-6646-A3A4-4A149738E837}"/>
              </a:ext>
            </a:extLst>
          </p:cNvPr>
          <p:cNvSpPr>
            <a:spLocks/>
          </p:cNvSpPr>
          <p:nvPr/>
        </p:nvSpPr>
        <p:spPr bwMode="auto">
          <a:xfrm flipV="1">
            <a:off x="36080700" y="68770500"/>
            <a:ext cx="45072300" cy="114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0" name="AutoShape 65">
            <a:extLst>
              <a:ext uri="{FF2B5EF4-FFF2-40B4-BE49-F238E27FC236}">
                <a16:creationId xmlns:a16="http://schemas.microsoft.com/office/drawing/2014/main" id="{3A446FA1-1F6D-ABD0-3241-1400555BF2DB}"/>
              </a:ext>
            </a:extLst>
          </p:cNvPr>
          <p:cNvSpPr>
            <a:spLocks/>
          </p:cNvSpPr>
          <p:nvPr/>
        </p:nvSpPr>
        <p:spPr bwMode="auto">
          <a:xfrm flipV="1">
            <a:off x="60521850" y="68884800"/>
            <a:ext cx="28575" cy="29051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1" name="AutoShape 66">
            <a:extLst>
              <a:ext uri="{FF2B5EF4-FFF2-40B4-BE49-F238E27FC236}">
                <a16:creationId xmlns:a16="http://schemas.microsoft.com/office/drawing/2014/main" id="{63804773-832B-3C5D-7527-D4854FFC9DDC}"/>
              </a:ext>
            </a:extLst>
          </p:cNvPr>
          <p:cNvSpPr>
            <a:spLocks/>
          </p:cNvSpPr>
          <p:nvPr/>
        </p:nvSpPr>
        <p:spPr bwMode="auto">
          <a:xfrm flipV="1">
            <a:off x="36080700" y="65551050"/>
            <a:ext cx="9525" cy="3219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 name="AutoShape 67">
            <a:extLst>
              <a:ext uri="{FF2B5EF4-FFF2-40B4-BE49-F238E27FC236}">
                <a16:creationId xmlns:a16="http://schemas.microsoft.com/office/drawing/2014/main" id="{2F4275F9-D1F3-CF71-728F-EB7277D44883}"/>
              </a:ext>
            </a:extLst>
          </p:cNvPr>
          <p:cNvSpPr>
            <a:spLocks/>
          </p:cNvSpPr>
          <p:nvPr/>
        </p:nvSpPr>
        <p:spPr bwMode="auto">
          <a:xfrm flipV="1">
            <a:off x="57635775" y="65551050"/>
            <a:ext cx="9525" cy="3219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3" name="AutoShape 68">
            <a:extLst>
              <a:ext uri="{FF2B5EF4-FFF2-40B4-BE49-F238E27FC236}">
                <a16:creationId xmlns:a16="http://schemas.microsoft.com/office/drawing/2014/main" id="{F4FF7884-FF1A-2C96-B1C1-E26A7C507860}"/>
              </a:ext>
            </a:extLst>
          </p:cNvPr>
          <p:cNvSpPr>
            <a:spLocks/>
          </p:cNvSpPr>
          <p:nvPr/>
        </p:nvSpPr>
        <p:spPr bwMode="auto">
          <a:xfrm flipV="1">
            <a:off x="81095850" y="65551050"/>
            <a:ext cx="57150" cy="3219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4" name="Text Box 70">
            <a:extLst>
              <a:ext uri="{FF2B5EF4-FFF2-40B4-BE49-F238E27FC236}">
                <a16:creationId xmlns:a16="http://schemas.microsoft.com/office/drawing/2014/main" id="{6E7D03D0-B441-46CF-B32C-716423E2DC09}"/>
              </a:ext>
            </a:extLst>
          </p:cNvPr>
          <p:cNvSpPr txBox="1">
            <a:spLocks/>
          </p:cNvSpPr>
          <p:nvPr/>
        </p:nvSpPr>
        <p:spPr bwMode="auto">
          <a:xfrm>
            <a:off x="3643313" y="28946475"/>
            <a:ext cx="2397125" cy="2757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Falta de vinculación entre instituciones especializadas públicas y privadas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5" name="Text Box 71">
            <a:extLst>
              <a:ext uri="{FF2B5EF4-FFF2-40B4-BE49-F238E27FC236}">
                <a16:creationId xmlns:a16="http://schemas.microsoft.com/office/drawing/2014/main" id="{9BBE362D-E591-8DBE-09B6-BDCEE3BFD9F9}"/>
              </a:ext>
            </a:extLst>
          </p:cNvPr>
          <p:cNvSpPr txBox="1">
            <a:spLocks/>
          </p:cNvSpPr>
          <p:nvPr/>
        </p:nvSpPr>
        <p:spPr bwMode="auto">
          <a:xfrm>
            <a:off x="6751638" y="31703963"/>
            <a:ext cx="2405062" cy="275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Conocimiento impartido por debajo de la capacidad del niño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6" name="Text Box 72">
            <a:extLst>
              <a:ext uri="{FF2B5EF4-FFF2-40B4-BE49-F238E27FC236}">
                <a16:creationId xmlns:a16="http://schemas.microsoft.com/office/drawing/2014/main" id="{C23EEDB9-C850-388A-7222-13FBCAA20E91}"/>
              </a:ext>
            </a:extLst>
          </p:cNvPr>
          <p:cNvSpPr txBox="1">
            <a:spLocks/>
          </p:cNvSpPr>
          <p:nvPr/>
        </p:nvSpPr>
        <p:spPr bwMode="auto">
          <a:xfrm>
            <a:off x="9580563" y="34461450"/>
            <a:ext cx="2347912" cy="2757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Falta de infraestructura en los centros para el pleno desarrollo de actividades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7" name="Text Box 73">
            <a:extLst>
              <a:ext uri="{FF2B5EF4-FFF2-40B4-BE49-F238E27FC236}">
                <a16:creationId xmlns:a16="http://schemas.microsoft.com/office/drawing/2014/main" id="{A3452A6D-8A14-5C90-9F4A-0099C84DD57E}"/>
              </a:ext>
            </a:extLst>
          </p:cNvPr>
          <p:cNvSpPr txBox="1">
            <a:spLocks/>
          </p:cNvSpPr>
          <p:nvPr/>
        </p:nvSpPr>
        <p:spPr bwMode="auto">
          <a:xfrm>
            <a:off x="12492038" y="37218938"/>
            <a:ext cx="2857500" cy="2282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Escaso apoyo económico por el programa para estudiantes sobresalientes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8" name="Text Box 74">
            <a:extLst>
              <a:ext uri="{FF2B5EF4-FFF2-40B4-BE49-F238E27FC236}">
                <a16:creationId xmlns:a16="http://schemas.microsoft.com/office/drawing/2014/main" id="{9FAFFDEE-6CA7-521A-E742-9780CE42B2DA}"/>
              </a:ext>
            </a:extLst>
          </p:cNvPr>
          <p:cNvSpPr txBox="1">
            <a:spLocks/>
          </p:cNvSpPr>
          <p:nvPr/>
        </p:nvSpPr>
        <p:spPr bwMode="auto">
          <a:xfrm>
            <a:off x="15520988" y="39509700"/>
            <a:ext cx="2867025" cy="22748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Falta de incentivos para explotar el máximo desempeño en alguna actividad</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9" name="AutoShape 75">
            <a:extLst>
              <a:ext uri="{FF2B5EF4-FFF2-40B4-BE49-F238E27FC236}">
                <a16:creationId xmlns:a16="http://schemas.microsoft.com/office/drawing/2014/main" id="{8B944CC3-C0C8-CCE4-F5F9-9668380AC5D0}"/>
              </a:ext>
            </a:extLst>
          </p:cNvPr>
          <p:cNvSpPr>
            <a:spLocks/>
          </p:cNvSpPr>
          <p:nvPr/>
        </p:nvSpPr>
        <p:spPr bwMode="auto">
          <a:xfrm>
            <a:off x="5235575" y="46377225"/>
            <a:ext cx="5248275" cy="1670050"/>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Baja especialización del personal y las instituciones educativas para la atención de NNAJ Sobresalientes y con Altas Capacidades</a:t>
            </a:r>
            <a:endParaRPr kumimoji="0" lang="es-MX" altLang="es-MX"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10" name="AutoShape 76">
            <a:extLst>
              <a:ext uri="{FF2B5EF4-FFF2-40B4-BE49-F238E27FC236}">
                <a16:creationId xmlns:a16="http://schemas.microsoft.com/office/drawing/2014/main" id="{1123126A-706F-3174-B79F-1009F8122A38}"/>
              </a:ext>
            </a:extLst>
          </p:cNvPr>
          <p:cNvSpPr>
            <a:spLocks/>
          </p:cNvSpPr>
          <p:nvPr/>
        </p:nvSpPr>
        <p:spPr bwMode="auto">
          <a:xfrm>
            <a:off x="12709525" y="48083788"/>
            <a:ext cx="5091113" cy="1779587"/>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Bajo ingreso de los padres para la canalización del estudiante en una institución especializada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11" name="AutoShape 77">
            <a:extLst>
              <a:ext uri="{FF2B5EF4-FFF2-40B4-BE49-F238E27FC236}">
                <a16:creationId xmlns:a16="http://schemas.microsoft.com/office/drawing/2014/main" id="{546B7965-0477-FF09-3CFF-AE80D735B6C7}"/>
              </a:ext>
            </a:extLst>
          </p:cNvPr>
          <p:cNvSpPr>
            <a:spLocks/>
          </p:cNvSpPr>
          <p:nvPr/>
        </p:nvSpPr>
        <p:spPr bwMode="auto">
          <a:xfrm rot="5400000" flipH="1">
            <a:off x="5414962" y="47328138"/>
            <a:ext cx="1852613" cy="3163888"/>
          </a:xfrm>
          <a:prstGeom prst="bentConnector3">
            <a:avLst>
              <a:gd name="adj1" fmla="val 5004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2" name="AutoShape 78">
            <a:extLst>
              <a:ext uri="{FF2B5EF4-FFF2-40B4-BE49-F238E27FC236}">
                <a16:creationId xmlns:a16="http://schemas.microsoft.com/office/drawing/2014/main" id="{3932BCC3-FEC3-090D-6361-58588FFCE938}"/>
              </a:ext>
            </a:extLst>
          </p:cNvPr>
          <p:cNvSpPr>
            <a:spLocks/>
          </p:cNvSpPr>
          <p:nvPr/>
        </p:nvSpPr>
        <p:spPr bwMode="auto">
          <a:xfrm rot="-5400000">
            <a:off x="7446963" y="50303113"/>
            <a:ext cx="935037"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3" name="AutoShape 79">
            <a:extLst>
              <a:ext uri="{FF2B5EF4-FFF2-40B4-BE49-F238E27FC236}">
                <a16:creationId xmlns:a16="http://schemas.microsoft.com/office/drawing/2014/main" id="{8A71BB94-524E-25D0-C291-F1CE0641E955}"/>
              </a:ext>
            </a:extLst>
          </p:cNvPr>
          <p:cNvSpPr>
            <a:spLocks/>
          </p:cNvSpPr>
          <p:nvPr/>
        </p:nvSpPr>
        <p:spPr bwMode="auto">
          <a:xfrm>
            <a:off x="3476625" y="45386625"/>
            <a:ext cx="14035088" cy="14922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Bajo número de NNAJ Sobresalientes o con Altas Capacidades reciben  atención educativa especializada para el desarrollo de habilidades y capacidades de acuerdo a sus caracteristicas en la CDMX </a:t>
            </a:r>
            <a:endParaRPr kumimoji="0" lang="es-MX" altLang="es-MX"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14" name="AutoShape 80">
            <a:extLst>
              <a:ext uri="{FF2B5EF4-FFF2-40B4-BE49-F238E27FC236}">
                <a16:creationId xmlns:a16="http://schemas.microsoft.com/office/drawing/2014/main" id="{6F9C7885-FA6C-6127-1E1C-C28376609855}"/>
              </a:ext>
            </a:extLst>
          </p:cNvPr>
          <p:cNvSpPr>
            <a:spLocks/>
          </p:cNvSpPr>
          <p:nvPr/>
        </p:nvSpPr>
        <p:spPr bwMode="auto">
          <a:xfrm rot="5400000" flipV="1">
            <a:off x="7797800" y="46550263"/>
            <a:ext cx="1587" cy="5913438"/>
          </a:xfrm>
          <a:prstGeom prst="bentConnector3">
            <a:avLst>
              <a:gd name="adj1" fmla="val -36000000"/>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5" name="AutoShape 81">
            <a:extLst>
              <a:ext uri="{FF2B5EF4-FFF2-40B4-BE49-F238E27FC236}">
                <a16:creationId xmlns:a16="http://schemas.microsoft.com/office/drawing/2014/main" id="{6E8A9995-1436-1A1B-17D6-4A98846BBAF6}"/>
              </a:ext>
            </a:extLst>
          </p:cNvPr>
          <p:cNvSpPr>
            <a:spLocks/>
          </p:cNvSpPr>
          <p:nvPr/>
        </p:nvSpPr>
        <p:spPr bwMode="auto">
          <a:xfrm flipV="1">
            <a:off x="7954963" y="49195038"/>
            <a:ext cx="1587" cy="3127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6" name="AutoShape 82">
            <a:extLst>
              <a:ext uri="{FF2B5EF4-FFF2-40B4-BE49-F238E27FC236}">
                <a16:creationId xmlns:a16="http://schemas.microsoft.com/office/drawing/2014/main" id="{59B29964-B4EE-92A2-7C09-78F229EF59C2}"/>
              </a:ext>
            </a:extLst>
          </p:cNvPr>
          <p:cNvSpPr>
            <a:spLocks/>
          </p:cNvSpPr>
          <p:nvPr/>
        </p:nvSpPr>
        <p:spPr bwMode="auto">
          <a:xfrm flipV="1">
            <a:off x="7954963" y="48682275"/>
            <a:ext cx="1587" cy="825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7" name="AutoShape 83">
            <a:extLst>
              <a:ext uri="{FF2B5EF4-FFF2-40B4-BE49-F238E27FC236}">
                <a16:creationId xmlns:a16="http://schemas.microsoft.com/office/drawing/2014/main" id="{D4A04697-00E2-BFCB-B3E6-6FFCF916B854}"/>
              </a:ext>
            </a:extLst>
          </p:cNvPr>
          <p:cNvSpPr>
            <a:spLocks/>
          </p:cNvSpPr>
          <p:nvPr/>
        </p:nvSpPr>
        <p:spPr bwMode="auto">
          <a:xfrm rot="5400000" flipV="1">
            <a:off x="15433675" y="49133126"/>
            <a:ext cx="7937" cy="3033712"/>
          </a:xfrm>
          <a:prstGeom prst="bentConnector3">
            <a:avLst>
              <a:gd name="adj1" fmla="val -7200000"/>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8" name="AutoShape 84">
            <a:extLst>
              <a:ext uri="{FF2B5EF4-FFF2-40B4-BE49-F238E27FC236}">
                <a16:creationId xmlns:a16="http://schemas.microsoft.com/office/drawing/2014/main" id="{992E0378-DB56-BE52-7AFA-CEEEC21CC8DB}"/>
              </a:ext>
            </a:extLst>
          </p:cNvPr>
          <p:cNvSpPr>
            <a:spLocks/>
          </p:cNvSpPr>
          <p:nvPr/>
        </p:nvSpPr>
        <p:spPr bwMode="auto">
          <a:xfrm flipV="1">
            <a:off x="15520988" y="49515713"/>
            <a:ext cx="1587" cy="5762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9" name="AutoShape 85">
            <a:extLst>
              <a:ext uri="{FF2B5EF4-FFF2-40B4-BE49-F238E27FC236}">
                <a16:creationId xmlns:a16="http://schemas.microsoft.com/office/drawing/2014/main" id="{5851E7F6-E4C8-326F-ED37-A091023D8457}"/>
              </a:ext>
            </a:extLst>
          </p:cNvPr>
          <p:cNvSpPr>
            <a:spLocks/>
          </p:cNvSpPr>
          <p:nvPr/>
        </p:nvSpPr>
        <p:spPr bwMode="auto">
          <a:xfrm flipV="1">
            <a:off x="7954963" y="53967063"/>
            <a:ext cx="2800350" cy="935037"/>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0" name="AutoShape 86">
            <a:extLst>
              <a:ext uri="{FF2B5EF4-FFF2-40B4-BE49-F238E27FC236}">
                <a16:creationId xmlns:a16="http://schemas.microsoft.com/office/drawing/2014/main" id="{5D43C0CF-B288-9F48-247A-E730DD360CF5}"/>
              </a:ext>
            </a:extLst>
          </p:cNvPr>
          <p:cNvSpPr>
            <a:spLocks/>
          </p:cNvSpPr>
          <p:nvPr/>
        </p:nvSpPr>
        <p:spPr bwMode="auto">
          <a:xfrm rot="5400000" flipH="1">
            <a:off x="13593763" y="54962425"/>
            <a:ext cx="2354262" cy="1335088"/>
          </a:xfrm>
          <a:prstGeom prst="bentConnector3">
            <a:avLst>
              <a:gd name="adj1" fmla="val 49968"/>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 name="AutoShape 87">
            <a:extLst>
              <a:ext uri="{FF2B5EF4-FFF2-40B4-BE49-F238E27FC236}">
                <a16:creationId xmlns:a16="http://schemas.microsoft.com/office/drawing/2014/main" id="{3B244C05-BED2-BCC2-2064-0358BDD84EB2}"/>
              </a:ext>
            </a:extLst>
          </p:cNvPr>
          <p:cNvSpPr>
            <a:spLocks/>
          </p:cNvSpPr>
          <p:nvPr/>
        </p:nvSpPr>
        <p:spPr bwMode="auto">
          <a:xfrm flipV="1">
            <a:off x="15106650" y="56802338"/>
            <a:ext cx="1847850" cy="118427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 name="Rectangle 168">
            <a:extLst>
              <a:ext uri="{FF2B5EF4-FFF2-40B4-BE49-F238E27FC236}">
                <a16:creationId xmlns:a16="http://schemas.microsoft.com/office/drawing/2014/main" id="{F7E7204E-8FD6-46EC-03D9-4B68809D9389}"/>
              </a:ext>
            </a:extLst>
          </p:cNvPr>
          <p:cNvSpPr>
            <a:spLocks noChangeArrowheads="1"/>
          </p:cNvSpPr>
          <p:nvPr/>
        </p:nvSpPr>
        <p:spPr bwMode="auto">
          <a:xfrm>
            <a:off x="0" y="40981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Atención Educativa de las y los Alumnos con Altas Capacidades en la CDMX</a:t>
            </a:r>
            <a:endParaRPr kumimoji="0" lang="es-ES" altLang="es-MX"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a:ln>
                <a:noFill/>
              </a:ln>
              <a:solidFill>
                <a:schemeClr val="tx1"/>
              </a:solidFill>
              <a:effectLst/>
              <a:latin typeface="Arial" panose="020B0604020202020204" pitchFamily="34" charset="0"/>
            </a:endParaRPr>
          </a:p>
        </p:txBody>
      </p:sp>
      <p:pic>
        <p:nvPicPr>
          <p:cNvPr id="124" name="Imagen 123">
            <a:extLst>
              <a:ext uri="{FF2B5EF4-FFF2-40B4-BE49-F238E27FC236}">
                <a16:creationId xmlns:a16="http://schemas.microsoft.com/office/drawing/2014/main" id="{532A545B-B578-DF94-8DF3-7F9FEBCC0C21}"/>
              </a:ext>
            </a:extLst>
          </p:cNvPr>
          <p:cNvPicPr>
            <a:picLocks noChangeAspect="1"/>
          </p:cNvPicPr>
          <p:nvPr/>
        </p:nvPicPr>
        <p:blipFill rotWithShape="1">
          <a:blip r:embed="rId2"/>
          <a:srcRect l="23971" t="14386" r="23850" b="2983"/>
          <a:stretch/>
        </p:blipFill>
        <p:spPr>
          <a:xfrm>
            <a:off x="2042987" y="174458"/>
            <a:ext cx="9644188" cy="6509084"/>
          </a:xfrm>
          <a:prstGeom prst="rect">
            <a:avLst/>
          </a:prstGeom>
          <a:effectLst>
            <a:glow rad="228600">
              <a:schemeClr val="bg2">
                <a:alpha val="40000"/>
              </a:schemeClr>
            </a:glow>
            <a:reflection endPos="0" dir="5400000" sy="-100000" algn="bl" rotWithShape="0"/>
          </a:effectLst>
        </p:spPr>
      </p:pic>
    </p:spTree>
    <p:extLst>
      <p:ext uri="{BB962C8B-B14F-4D97-AF65-F5344CB8AC3E}">
        <p14:creationId xmlns:p14="http://schemas.microsoft.com/office/powerpoint/2010/main" val="42588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D815B-9376-0690-0842-5EE6646F0CB0}"/>
              </a:ext>
            </a:extLst>
          </p:cNvPr>
          <p:cNvSpPr>
            <a:spLocks noGrp="1"/>
          </p:cNvSpPr>
          <p:nvPr>
            <p:ph type="title"/>
          </p:nvPr>
        </p:nvSpPr>
        <p:spPr>
          <a:xfrm>
            <a:off x="677334" y="609600"/>
            <a:ext cx="8596668" cy="959104"/>
          </a:xfrm>
        </p:spPr>
        <p:txBody>
          <a:bodyPr>
            <a:normAutofit/>
          </a:bodyPr>
          <a:lstStyle/>
          <a:p>
            <a:r>
              <a:rPr kumimoji="0" lang="es-ES" altLang="es-MX" sz="1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Tabla 1. Poblaci</a:t>
            </a:r>
            <a:r>
              <a:rPr kumimoji="0" lang="es-ES" altLang="es-MX" sz="1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MX" sz="1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Educaci</a:t>
            </a:r>
            <a:r>
              <a:rPr kumimoji="0" lang="es-ES" altLang="es-MX" sz="1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MX" sz="1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Especial. Varios ciclos escolares a nivel nacional.</a:t>
            </a:r>
            <a:br>
              <a:rPr kumimoji="0" lang="es-ES" altLang="es-MX" sz="1800" b="0" i="0" u="none" strike="noStrike" cap="none" normalizeH="0" baseline="0" dirty="0">
                <a:ln>
                  <a:noFill/>
                </a:ln>
                <a:solidFill>
                  <a:schemeClr val="tx1"/>
                </a:solidFill>
                <a:effectLst/>
              </a:rPr>
            </a:br>
            <a:endParaRPr lang="es-MX" sz="1800" dirty="0"/>
          </a:p>
        </p:txBody>
      </p:sp>
      <p:graphicFrame>
        <p:nvGraphicFramePr>
          <p:cNvPr id="4" name="Marcador de contenido 3">
            <a:extLst>
              <a:ext uri="{FF2B5EF4-FFF2-40B4-BE49-F238E27FC236}">
                <a16:creationId xmlns:a16="http://schemas.microsoft.com/office/drawing/2014/main" id="{893620CC-96E2-9006-AEC5-DFA933F688FD}"/>
              </a:ext>
            </a:extLst>
          </p:cNvPr>
          <p:cNvGraphicFramePr>
            <a:graphicFrameLocks noGrp="1"/>
          </p:cNvGraphicFramePr>
          <p:nvPr>
            <p:ph idx="1"/>
            <p:extLst>
              <p:ext uri="{D42A27DB-BD31-4B8C-83A1-F6EECF244321}">
                <p14:modId xmlns:p14="http://schemas.microsoft.com/office/powerpoint/2010/main" val="3383231410"/>
              </p:ext>
            </p:extLst>
          </p:nvPr>
        </p:nvGraphicFramePr>
        <p:xfrm>
          <a:off x="1628774" y="1058783"/>
          <a:ext cx="10358435" cy="5399107"/>
        </p:xfrm>
        <a:graphic>
          <a:graphicData uri="http://schemas.openxmlformats.org/drawingml/2006/table">
            <a:tbl>
              <a:tblPr firstRow="1" firstCol="1" bandRow="1">
                <a:tableStyleId>{00A15C55-8517-42AA-B614-E9B94910E393}</a:tableStyleId>
              </a:tblPr>
              <a:tblGrid>
                <a:gridCol w="1934757">
                  <a:extLst>
                    <a:ext uri="{9D8B030D-6E8A-4147-A177-3AD203B41FA5}">
                      <a16:colId xmlns:a16="http://schemas.microsoft.com/office/drawing/2014/main" val="2885761901"/>
                    </a:ext>
                  </a:extLst>
                </a:gridCol>
                <a:gridCol w="1403216">
                  <a:extLst>
                    <a:ext uri="{9D8B030D-6E8A-4147-A177-3AD203B41FA5}">
                      <a16:colId xmlns:a16="http://schemas.microsoft.com/office/drawing/2014/main" val="638734490"/>
                    </a:ext>
                  </a:extLst>
                </a:gridCol>
                <a:gridCol w="1403216">
                  <a:extLst>
                    <a:ext uri="{9D8B030D-6E8A-4147-A177-3AD203B41FA5}">
                      <a16:colId xmlns:a16="http://schemas.microsoft.com/office/drawing/2014/main" val="1582263187"/>
                    </a:ext>
                  </a:extLst>
                </a:gridCol>
                <a:gridCol w="1403216">
                  <a:extLst>
                    <a:ext uri="{9D8B030D-6E8A-4147-A177-3AD203B41FA5}">
                      <a16:colId xmlns:a16="http://schemas.microsoft.com/office/drawing/2014/main" val="4215149409"/>
                    </a:ext>
                  </a:extLst>
                </a:gridCol>
                <a:gridCol w="1405407">
                  <a:extLst>
                    <a:ext uri="{9D8B030D-6E8A-4147-A177-3AD203B41FA5}">
                      <a16:colId xmlns:a16="http://schemas.microsoft.com/office/drawing/2014/main" val="2368373415"/>
                    </a:ext>
                  </a:extLst>
                </a:gridCol>
                <a:gridCol w="1405407">
                  <a:extLst>
                    <a:ext uri="{9D8B030D-6E8A-4147-A177-3AD203B41FA5}">
                      <a16:colId xmlns:a16="http://schemas.microsoft.com/office/drawing/2014/main" val="2128019595"/>
                    </a:ext>
                  </a:extLst>
                </a:gridCol>
                <a:gridCol w="1403216">
                  <a:extLst>
                    <a:ext uri="{9D8B030D-6E8A-4147-A177-3AD203B41FA5}">
                      <a16:colId xmlns:a16="http://schemas.microsoft.com/office/drawing/2014/main" val="2386091192"/>
                    </a:ext>
                  </a:extLst>
                </a:gridCol>
              </a:tblGrid>
              <a:tr h="170015">
                <a:tc rowSpan="3">
                  <a:txBody>
                    <a:bodyPr/>
                    <a:lstStyle/>
                    <a:p>
                      <a:pPr algn="ctr"/>
                      <a:r>
                        <a:rPr lang="es-ES" sz="1100" b="0" kern="0" dirty="0">
                          <a:solidFill>
                            <a:schemeClr val="bg1"/>
                          </a:solidFill>
                          <a:effectLst/>
                        </a:rPr>
                        <a:t>Concepto</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gridSpan="5">
                  <a:txBody>
                    <a:bodyPr/>
                    <a:lstStyle/>
                    <a:p>
                      <a:pPr algn="ctr"/>
                      <a:r>
                        <a:rPr lang="es-ES" sz="1100" kern="0">
                          <a:effectLst/>
                        </a:rPr>
                        <a:t>Ciclos Escolares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37759439"/>
                  </a:ext>
                </a:extLst>
              </a:tr>
              <a:tr h="191439">
                <a:tc vMerge="1">
                  <a:txBody>
                    <a:bodyPr/>
                    <a:lstStyle/>
                    <a:p>
                      <a:endParaRPr lang="es-MX"/>
                    </a:p>
                  </a:txBody>
                  <a:tcPr/>
                </a:tc>
                <a:tc>
                  <a:txBody>
                    <a:bodyPr/>
                    <a:lstStyle/>
                    <a:p>
                      <a:pPr algn="ctr"/>
                      <a:r>
                        <a:rPr lang="es-ES" sz="1100" kern="0">
                          <a:effectLst/>
                        </a:rPr>
                        <a:t>2016-2017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2017-2018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2018-2019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2019-2020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2020-2021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2021-2022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571493459"/>
                  </a:ext>
                </a:extLst>
              </a:tr>
              <a:tr h="181764">
                <a:tc vMerge="1">
                  <a:txBody>
                    <a:bodyPr/>
                    <a:lstStyle/>
                    <a:p>
                      <a:endParaRPr lang="es-MX"/>
                    </a:p>
                  </a:txBody>
                  <a:tcPr/>
                </a:tc>
                <a:tc>
                  <a:txBody>
                    <a:bodyPr/>
                    <a:lstStyle/>
                    <a:p>
                      <a:pPr algn="ctr"/>
                      <a:r>
                        <a:rPr lang="es-ES" sz="1100" kern="0">
                          <a:effectLst/>
                        </a:rPr>
                        <a:t>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gridSpan="5">
                  <a:txBody>
                    <a:bodyPr/>
                    <a:lstStyle/>
                    <a:p>
                      <a:pPr algn="ctr"/>
                      <a:r>
                        <a:rPr lang="es-ES" sz="1100" kern="0">
                          <a:effectLst/>
                        </a:rPr>
                        <a:t>Alumnos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77247896"/>
                  </a:ext>
                </a:extLst>
              </a:tr>
              <a:tr h="351779">
                <a:tc>
                  <a:txBody>
                    <a:bodyPr/>
                    <a:lstStyle/>
                    <a:p>
                      <a:r>
                        <a:rPr lang="es-ES" sz="1100" b="0" kern="0" dirty="0">
                          <a:solidFill>
                            <a:schemeClr val="bg1"/>
                          </a:solidFill>
                          <a:effectLst/>
                        </a:rPr>
                        <a:t>Total, población Educación Básica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dirty="0">
                          <a:effectLst/>
                        </a:rPr>
                        <a:t>25, 780, 693</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25, 447, 467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25, 493, 702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25, 253, 306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24, 597, 234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24, 113, 780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4145816623"/>
                  </a:ext>
                </a:extLst>
              </a:tr>
              <a:tr h="351779">
                <a:tc>
                  <a:txBody>
                    <a:bodyPr/>
                    <a:lstStyle/>
                    <a:p>
                      <a:r>
                        <a:rPr lang="es-ES" sz="1100" b="0" kern="0" dirty="0">
                          <a:solidFill>
                            <a:schemeClr val="bg1"/>
                          </a:solidFill>
                          <a:effectLst/>
                        </a:rPr>
                        <a:t>Población atendida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600, 263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612, 039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624, 371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648, 101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601, 024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587, 099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298714195"/>
                  </a:ext>
                </a:extLst>
              </a:tr>
              <a:tr h="170015">
                <a:tc>
                  <a:txBody>
                    <a:bodyPr/>
                    <a:lstStyle/>
                    <a:p>
                      <a:pPr algn="ctr"/>
                      <a:r>
                        <a:rPr lang="es-ES" sz="1100" b="0" kern="0" dirty="0">
                          <a:solidFill>
                            <a:schemeClr val="bg1"/>
                          </a:solidFill>
                          <a:effectLst/>
                        </a:rPr>
                        <a:t> </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gridSpan="6">
                  <a:txBody>
                    <a:bodyPr/>
                    <a:lstStyle/>
                    <a:p>
                      <a:pPr algn="ctr"/>
                      <a:r>
                        <a:rPr lang="es-ES" sz="1100" kern="0">
                          <a:effectLst/>
                        </a:rPr>
                        <a:t>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13916769"/>
                  </a:ext>
                </a:extLst>
              </a:tr>
              <a:tr h="351779">
                <a:tc>
                  <a:txBody>
                    <a:bodyPr/>
                    <a:lstStyle/>
                    <a:p>
                      <a:r>
                        <a:rPr lang="es-ES" sz="1100" b="0" kern="0" dirty="0">
                          <a:solidFill>
                            <a:schemeClr val="bg1"/>
                          </a:solidFill>
                          <a:effectLst/>
                        </a:rPr>
                        <a:t>Población atendida por área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dirty="0">
                          <a:effectLst/>
                        </a:rPr>
                        <a:t>551, 015</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529, 465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596, 123</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628, 609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587, 012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570, 957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2698990282"/>
                  </a:ext>
                </a:extLst>
              </a:tr>
              <a:tr h="170015">
                <a:tc>
                  <a:txBody>
                    <a:bodyPr/>
                    <a:lstStyle/>
                    <a:p>
                      <a:r>
                        <a:rPr lang="es-ES" sz="1100" b="0" kern="0" dirty="0">
                          <a:solidFill>
                            <a:schemeClr val="bg1"/>
                          </a:solidFill>
                          <a:effectLst/>
                        </a:rPr>
                        <a:t>Ceguera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2, 131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2, 095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2, 117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2, 196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2, 124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2, 071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2178646531"/>
                  </a:ext>
                </a:extLst>
              </a:tr>
              <a:tr h="170015">
                <a:tc>
                  <a:txBody>
                    <a:bodyPr/>
                    <a:lstStyle/>
                    <a:p>
                      <a:r>
                        <a:rPr lang="es-ES" sz="1100" b="0" kern="0" dirty="0">
                          <a:solidFill>
                            <a:schemeClr val="bg1"/>
                          </a:solidFill>
                          <a:effectLst/>
                        </a:rPr>
                        <a:t>Baja visión</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6, 368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6, 182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6, 305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6, 604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6, 254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6, 096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905441121"/>
                  </a:ext>
                </a:extLst>
              </a:tr>
              <a:tr h="170015">
                <a:tc>
                  <a:txBody>
                    <a:bodyPr/>
                    <a:lstStyle/>
                    <a:p>
                      <a:r>
                        <a:rPr lang="es-ES" sz="1100" b="0" kern="0" dirty="0">
                          <a:solidFill>
                            <a:schemeClr val="bg1"/>
                          </a:solidFill>
                          <a:effectLst/>
                        </a:rPr>
                        <a:t>Sordera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4, 402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4, 026</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3, 917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3, 821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3, 701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3, 429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2999668668"/>
                  </a:ext>
                </a:extLst>
              </a:tr>
              <a:tr h="181764">
                <a:tc>
                  <a:txBody>
                    <a:bodyPr/>
                    <a:lstStyle/>
                    <a:p>
                      <a:r>
                        <a:rPr lang="es-ES" sz="1100" b="0" kern="0" dirty="0">
                          <a:solidFill>
                            <a:schemeClr val="bg1"/>
                          </a:solidFill>
                          <a:effectLst/>
                        </a:rPr>
                        <a:t>Hipoacusia</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9, 181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8, 722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8, 983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9, 270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8, 775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8, 441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208874401"/>
                  </a:ext>
                </a:extLst>
              </a:tr>
              <a:tr h="351779">
                <a:tc>
                  <a:txBody>
                    <a:bodyPr/>
                    <a:lstStyle/>
                    <a:p>
                      <a:r>
                        <a:rPr lang="es-ES" sz="1100" b="0" kern="0" dirty="0">
                          <a:solidFill>
                            <a:schemeClr val="bg1"/>
                          </a:solidFill>
                          <a:effectLst/>
                        </a:rPr>
                        <a:t>Discapacidad motriz</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18, 673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16, 834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16, 991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16, 991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15, 901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15, 747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951863951"/>
                  </a:ext>
                </a:extLst>
              </a:tr>
              <a:tr h="351779">
                <a:tc>
                  <a:txBody>
                    <a:bodyPr/>
                    <a:lstStyle/>
                    <a:p>
                      <a:r>
                        <a:rPr lang="es-ES" sz="1100" b="0" kern="0" dirty="0">
                          <a:solidFill>
                            <a:schemeClr val="bg1"/>
                          </a:solidFill>
                          <a:effectLst/>
                        </a:rPr>
                        <a:t>Discapacidad intelectual</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115, 755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107, 365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107, 211</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107, 308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100, 244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92, 711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1016743248"/>
                  </a:ext>
                </a:extLst>
              </a:tr>
              <a:tr h="341412">
                <a:tc>
                  <a:txBody>
                    <a:bodyPr/>
                    <a:lstStyle/>
                    <a:p>
                      <a:r>
                        <a:rPr lang="es-ES" sz="1100" b="0" kern="0" dirty="0">
                          <a:solidFill>
                            <a:schemeClr val="bg1"/>
                          </a:solidFill>
                          <a:effectLst/>
                        </a:rPr>
                        <a:t>Aptitudes sobresalientes</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400" b="1" kern="0" dirty="0">
                          <a:effectLst/>
                        </a:rPr>
                        <a:t>34, 709</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400" b="1" kern="0" dirty="0">
                          <a:effectLst/>
                        </a:rPr>
                        <a:t>26, 138</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400" b="1" kern="0" dirty="0">
                          <a:effectLst/>
                        </a:rPr>
                        <a:t>22, 163</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400" b="1" kern="0" dirty="0">
                          <a:effectLst/>
                        </a:rPr>
                        <a:t>20, 690</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400" b="1" kern="0" dirty="0">
                          <a:effectLst/>
                        </a:rPr>
                        <a:t>15, 828</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400" b="1" kern="0" dirty="0">
                          <a:effectLst/>
                        </a:rPr>
                        <a:t>14, 037</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887354477"/>
                  </a:ext>
                </a:extLst>
              </a:tr>
              <a:tr h="181764">
                <a:tc>
                  <a:txBody>
                    <a:bodyPr/>
                    <a:lstStyle/>
                    <a:p>
                      <a:r>
                        <a:rPr lang="es-ES" sz="1100" b="0" kern="0" dirty="0">
                          <a:solidFill>
                            <a:schemeClr val="bg1"/>
                          </a:solidFill>
                          <a:effectLst/>
                        </a:rPr>
                        <a:t>Otras condiciones</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359, 796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358, 103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428, 436</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461, 729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434, 185</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428, 425</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791823783"/>
                  </a:ext>
                </a:extLst>
              </a:tr>
              <a:tr h="523176">
                <a:tc>
                  <a:txBody>
                    <a:bodyPr/>
                    <a:lstStyle/>
                    <a:p>
                      <a:r>
                        <a:rPr lang="es-ES" sz="1100" b="0" kern="0" dirty="0">
                          <a:solidFill>
                            <a:schemeClr val="bg1"/>
                          </a:solidFill>
                          <a:effectLst/>
                        </a:rPr>
                        <a:t>Población Atendida por sostenimiento</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600, 263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612, 039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624, 371</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648, 101</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601, 024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587, 099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3292853794"/>
                  </a:ext>
                </a:extLst>
              </a:tr>
              <a:tr h="170015">
                <a:tc>
                  <a:txBody>
                    <a:bodyPr/>
                    <a:lstStyle/>
                    <a:p>
                      <a:r>
                        <a:rPr lang="es-ES" sz="1100" b="0" kern="0" dirty="0">
                          <a:solidFill>
                            <a:schemeClr val="bg1"/>
                          </a:solidFill>
                          <a:effectLst/>
                        </a:rPr>
                        <a:t>Público</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597, 563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609, 306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621, 628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645, 375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598, 754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584, 942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2007350401"/>
                  </a:ext>
                </a:extLst>
              </a:tr>
              <a:tr h="338743">
                <a:tc>
                  <a:txBody>
                    <a:bodyPr/>
                    <a:lstStyle/>
                    <a:p>
                      <a:r>
                        <a:rPr lang="es-ES" sz="1100" b="0" kern="0" dirty="0">
                          <a:solidFill>
                            <a:schemeClr val="bg1"/>
                          </a:solidFill>
                          <a:effectLst/>
                        </a:rPr>
                        <a:t>Privado</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2, 700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2, 733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2, 743</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2, 726</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2, 270</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2, 157</a:t>
                      </a:r>
                      <a:endParaRPr lang="es-MX" sz="1100" kern="100" dirty="0">
                        <a:effectLst/>
                      </a:endParaRPr>
                    </a:p>
                    <a:p>
                      <a:pPr algn="ctr"/>
                      <a:r>
                        <a:rPr lang="es-ES" sz="1100" kern="0" dirty="0">
                          <a:effectLst/>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144983198"/>
                  </a:ext>
                </a:extLst>
              </a:tr>
              <a:tr h="170015">
                <a:tc>
                  <a:txBody>
                    <a:bodyPr/>
                    <a:lstStyle/>
                    <a:p>
                      <a:pPr algn="ctr"/>
                      <a:r>
                        <a:rPr lang="es-ES" sz="1100" b="0" kern="0" dirty="0">
                          <a:solidFill>
                            <a:schemeClr val="bg1"/>
                          </a:solidFill>
                          <a:effectLst/>
                        </a:rPr>
                        <a:t> </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gridSpan="6">
                  <a:txBody>
                    <a:bodyPr/>
                    <a:lstStyle/>
                    <a:p>
                      <a:pPr algn="ctr"/>
                      <a:r>
                        <a:rPr lang="es-ES" sz="1100" kern="0" dirty="0">
                          <a:effectLst/>
                        </a:rPr>
                        <a:t>Escuelas</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46627099"/>
                  </a:ext>
                </a:extLst>
              </a:tr>
              <a:tr h="170015">
                <a:tc>
                  <a:txBody>
                    <a:bodyPr/>
                    <a:lstStyle/>
                    <a:p>
                      <a:r>
                        <a:rPr lang="es-ES" sz="1100" b="0" kern="0" dirty="0">
                          <a:solidFill>
                            <a:schemeClr val="bg1"/>
                          </a:solidFill>
                          <a:effectLst/>
                        </a:rPr>
                        <a:t>Total</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6, 155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6, 110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6, 192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6, 315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6, 369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6, 402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1174656006"/>
                  </a:ext>
                </a:extLst>
              </a:tr>
              <a:tr h="170015">
                <a:tc>
                  <a:txBody>
                    <a:bodyPr/>
                    <a:lstStyle/>
                    <a:p>
                      <a:r>
                        <a:rPr lang="es-ES" sz="1100" b="0" kern="0" dirty="0">
                          <a:solidFill>
                            <a:schemeClr val="bg1"/>
                          </a:solidFill>
                          <a:effectLst/>
                        </a:rPr>
                        <a:t>CAM</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1, 676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1, 657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1, 665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1, 669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1, 667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1, 663</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1089534810"/>
                  </a:ext>
                </a:extLst>
              </a:tr>
              <a:tr h="170015">
                <a:tc>
                  <a:txBody>
                    <a:bodyPr/>
                    <a:lstStyle/>
                    <a:p>
                      <a:r>
                        <a:rPr lang="es-ES" sz="1100" b="0" kern="0" dirty="0">
                          <a:solidFill>
                            <a:schemeClr val="bg1"/>
                          </a:solidFill>
                          <a:effectLst/>
                        </a:rPr>
                        <a:t>USAER (UDEEI)</a:t>
                      </a:r>
                      <a:endParaRPr lang="es-MX"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tc>
                <a:tc>
                  <a:txBody>
                    <a:bodyPr/>
                    <a:lstStyle/>
                    <a:p>
                      <a:pPr algn="ctr"/>
                      <a:r>
                        <a:rPr lang="es-ES" sz="1100" kern="0">
                          <a:effectLst/>
                        </a:rPr>
                        <a:t>4, 479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4, 453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4, 527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4, 646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a:effectLst/>
                        </a:rPr>
                        <a:t>4, 702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tc>
                  <a:txBody>
                    <a:bodyPr/>
                    <a:lstStyle/>
                    <a:p>
                      <a:pPr algn="ctr"/>
                      <a:r>
                        <a:rPr lang="es-ES" sz="1100" kern="0" dirty="0">
                          <a:effectLst/>
                        </a:rPr>
                        <a:t>4, 739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729" marR="53729" marT="0" marB="0" anchor="ctr"/>
                </a:tc>
                <a:extLst>
                  <a:ext uri="{0D108BD9-81ED-4DB2-BD59-A6C34878D82A}">
                    <a16:rowId xmlns:a16="http://schemas.microsoft.com/office/drawing/2014/main" val="412891611"/>
                  </a:ext>
                </a:extLst>
              </a:tr>
            </a:tbl>
          </a:graphicData>
        </a:graphic>
      </p:graphicFrame>
      <p:sp>
        <p:nvSpPr>
          <p:cNvPr id="5" name="Rectangle 1">
            <a:extLst>
              <a:ext uri="{FF2B5EF4-FFF2-40B4-BE49-F238E27FC236}">
                <a16:creationId xmlns:a16="http://schemas.microsoft.com/office/drawing/2014/main" id="{6FDE0415-35C4-7189-7D2A-807F435F3542}"/>
              </a:ext>
            </a:extLst>
          </p:cNvPr>
          <p:cNvSpPr>
            <a:spLocks noChangeArrowheads="1"/>
          </p:cNvSpPr>
          <p:nvPr/>
        </p:nvSpPr>
        <p:spPr bwMode="auto">
          <a:xfrm>
            <a:off x="3771900" y="6506963"/>
            <a:ext cx="69580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SEP/</a:t>
            </a:r>
            <a:r>
              <a:rPr kumimoji="0" lang="es-ES" altLang="es-MX" sz="10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DGPPyEE</a:t>
            </a:r>
            <a:r>
              <a:rPr kumimoji="0" lang="es-ES" altLang="es-MX"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Sistema de Estad</a:t>
            </a:r>
            <a:r>
              <a:rPr kumimoji="0" lang="es-ES" altLang="es-MX"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MX"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sticas Continuas. Formato 911</a:t>
            </a:r>
            <a:endParaRPr kumimoji="0" lang="es-ES" altLang="es-MX" sz="1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MX" sz="1800" b="0" i="0" u="none" strike="noStrike" cap="none" normalizeH="0" baseline="0" dirty="0">
                <a:ln>
                  <a:noFill/>
                </a:ln>
                <a:solidFill>
                  <a:schemeClr val="tx1"/>
                </a:solidFill>
                <a:effectLst/>
                <a:latin typeface="Arial" panose="020B0604020202020204" pitchFamily="34" charset="0"/>
              </a:rPr>
            </a:b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980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05094-FAE7-8748-8B1E-1BA0D45C28F0}"/>
              </a:ext>
            </a:extLst>
          </p:cNvPr>
          <p:cNvSpPr>
            <a:spLocks noGrp="1"/>
          </p:cNvSpPr>
          <p:nvPr>
            <p:ph type="title"/>
          </p:nvPr>
        </p:nvSpPr>
        <p:spPr/>
        <p:txBody>
          <a:bodyPr>
            <a:normAutofit/>
          </a:bodyPr>
          <a:lstStyle/>
          <a:p>
            <a:r>
              <a:rPr lang="es-MX" sz="2800" b="1" dirty="0">
                <a:solidFill>
                  <a:schemeClr val="accent2"/>
                </a:solidFill>
              </a:rPr>
              <a:t>Población con Altas capacidades/Aptitudes Sobresalientes Identificados</a:t>
            </a:r>
          </a:p>
        </p:txBody>
      </p:sp>
      <p:sp>
        <p:nvSpPr>
          <p:cNvPr id="3" name="Marcador de texto 2">
            <a:extLst>
              <a:ext uri="{FF2B5EF4-FFF2-40B4-BE49-F238E27FC236}">
                <a16:creationId xmlns:a16="http://schemas.microsoft.com/office/drawing/2014/main" id="{55640856-8277-3C85-86F5-41A7E8E5D982}"/>
              </a:ext>
            </a:extLst>
          </p:cNvPr>
          <p:cNvSpPr>
            <a:spLocks noGrp="1"/>
          </p:cNvSpPr>
          <p:nvPr>
            <p:ph type="body" idx="1"/>
          </p:nvPr>
        </p:nvSpPr>
        <p:spPr/>
        <p:txBody>
          <a:bodyPr/>
          <a:lstStyle/>
          <a:p>
            <a:r>
              <a:rPr lang="es-MX" dirty="0"/>
              <a:t>España</a:t>
            </a:r>
          </a:p>
        </p:txBody>
      </p:sp>
      <p:sp>
        <p:nvSpPr>
          <p:cNvPr id="4" name="Marcador de contenido 3">
            <a:extLst>
              <a:ext uri="{FF2B5EF4-FFF2-40B4-BE49-F238E27FC236}">
                <a16:creationId xmlns:a16="http://schemas.microsoft.com/office/drawing/2014/main" id="{B37578B2-0DBB-7EA3-3024-D4E01F99C92C}"/>
              </a:ext>
            </a:extLst>
          </p:cNvPr>
          <p:cNvSpPr>
            <a:spLocks noGrp="1"/>
          </p:cNvSpPr>
          <p:nvPr>
            <p:ph sz="half" idx="2"/>
          </p:nvPr>
        </p:nvSpPr>
        <p:spPr>
          <a:xfrm>
            <a:off x="1931987" y="2632006"/>
            <a:ext cx="4342893" cy="3601884"/>
          </a:xfrm>
        </p:spPr>
        <p:txBody>
          <a:bodyPr>
            <a:normAutofit lnSpcReduction="10000"/>
          </a:bodyPr>
          <a:lstStyle/>
          <a:p>
            <a:pPr algn="just">
              <a:lnSpc>
                <a:spcPct val="150000"/>
              </a:lnSpc>
              <a:spcAft>
                <a:spcPts val="750"/>
              </a:spcAft>
            </a:pPr>
            <a:r>
              <a:rPr lang="es-ES" sz="1800" dirty="0">
                <a:solidFill>
                  <a:srgbClr val="000000"/>
                </a:solidFill>
                <a:effectLst/>
                <a:latin typeface="Times New Roman" panose="02020603050405020304" pitchFamily="18" charset="0"/>
                <a:ea typeface="Times New Roman" panose="02020603050405020304" pitchFamily="18" charset="0"/>
              </a:rPr>
              <a:t>De acuerdo con el Ministerio para el Ciclo Escolar 2019/2020 en las que se habían identificado 39 173 alumnos de altas capacidades de los 8, 286, 603 escolarizados en España lo que representa el 0.47% (Sanz, Carmen, 2022).</a:t>
            </a:r>
            <a:endParaRPr lang="es-MX" sz="1800" dirty="0">
              <a:effectLst/>
              <a:latin typeface="Times New Roman" panose="02020603050405020304" pitchFamily="18" charset="0"/>
              <a:ea typeface="Times New Roman" panose="02020603050405020304" pitchFamily="18" charset="0"/>
            </a:endParaRPr>
          </a:p>
          <a:p>
            <a:pPr algn="ctr">
              <a:lnSpc>
                <a:spcPct val="150000"/>
              </a:lnSpc>
            </a:pPr>
            <a:r>
              <a:rPr lang="es-E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600" b="1" kern="100" dirty="0">
                <a:effectLst/>
                <a:latin typeface="Times New Roman" panose="02020603050405020304" pitchFamily="18" charset="0"/>
                <a:ea typeface="Calibri" panose="020F0502020204030204" pitchFamily="34" charset="0"/>
                <a:cs typeface="Times New Roman" panose="02020603050405020304" pitchFamily="18" charset="0"/>
              </a:rPr>
              <a:t>0.47%</a:t>
            </a:r>
            <a:endParaRPr lang="es-MX"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5" name="Marcador de texto 4">
            <a:extLst>
              <a:ext uri="{FF2B5EF4-FFF2-40B4-BE49-F238E27FC236}">
                <a16:creationId xmlns:a16="http://schemas.microsoft.com/office/drawing/2014/main" id="{77909265-CA1C-A293-4FD6-AF29BE8C9B8A}"/>
              </a:ext>
            </a:extLst>
          </p:cNvPr>
          <p:cNvSpPr>
            <a:spLocks noGrp="1"/>
          </p:cNvSpPr>
          <p:nvPr>
            <p:ph type="body" sz="quarter" idx="3"/>
          </p:nvPr>
        </p:nvSpPr>
        <p:spPr/>
        <p:txBody>
          <a:bodyPr/>
          <a:lstStyle/>
          <a:p>
            <a:r>
              <a:rPr lang="es-MX" dirty="0"/>
              <a:t>México</a:t>
            </a:r>
          </a:p>
        </p:txBody>
      </p:sp>
      <p:sp>
        <p:nvSpPr>
          <p:cNvPr id="6" name="Marcador de contenido 5">
            <a:extLst>
              <a:ext uri="{FF2B5EF4-FFF2-40B4-BE49-F238E27FC236}">
                <a16:creationId xmlns:a16="http://schemas.microsoft.com/office/drawing/2014/main" id="{73D0B89B-8DDB-BC4C-771D-49723E0B39A2}"/>
              </a:ext>
            </a:extLst>
          </p:cNvPr>
          <p:cNvSpPr>
            <a:spLocks noGrp="1"/>
          </p:cNvSpPr>
          <p:nvPr>
            <p:ph sz="quarter" idx="4"/>
          </p:nvPr>
        </p:nvSpPr>
        <p:spPr>
          <a:xfrm>
            <a:off x="6932105" y="2632006"/>
            <a:ext cx="4338674" cy="3601884"/>
          </a:xfrm>
        </p:spPr>
        <p:txBody>
          <a:bodyPr>
            <a:normAutofit lnSpcReduction="10000"/>
          </a:bodyPr>
          <a:lstStyle/>
          <a:p>
            <a:pPr>
              <a:lnSpc>
                <a:spcPct val="170000"/>
              </a:lnSpc>
            </a:pPr>
            <a:r>
              <a:rPr lang="es-ES" kern="100" dirty="0">
                <a:latin typeface="Times New Roman" panose="02020603050405020304" pitchFamily="18" charset="0"/>
                <a:ea typeface="Calibri" panose="020F0502020204030204" pitchFamily="34" charset="0"/>
                <a:cs typeface="Times New Roman" panose="02020603050405020304" pitchFamily="18" charset="0"/>
              </a:rPr>
              <a:t>D</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e acuerdo a las cifras oficiales reportada por la SEP/</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DGPPyEE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Sistema de Estadísticas Continuas. Formato 911, las cifras relativas de población identificada son mínimas </a:t>
            </a:r>
          </a:p>
          <a:p>
            <a:endParaRPr lang="es-ES"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s-ES" kern="1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s-ES" sz="2400" b="1" kern="100" dirty="0">
                <a:effectLst/>
                <a:latin typeface="Times New Roman" panose="02020603050405020304" pitchFamily="18" charset="0"/>
                <a:ea typeface="Calibri" panose="020F0502020204030204" pitchFamily="34" charset="0"/>
                <a:cs typeface="Times New Roman" panose="02020603050405020304" pitchFamily="18" charset="0"/>
              </a:rPr>
              <a:t>0.05%.</a:t>
            </a:r>
            <a:endParaRPr lang="es-MX" sz="24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9261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60862-CF3B-220F-FA9E-2EE9B0E5529E}"/>
              </a:ext>
            </a:extLst>
          </p:cNvPr>
          <p:cNvSpPr>
            <a:spLocks noGrp="1"/>
          </p:cNvSpPr>
          <p:nvPr>
            <p:ph type="title"/>
          </p:nvPr>
        </p:nvSpPr>
        <p:spPr>
          <a:xfrm>
            <a:off x="1977496" y="312501"/>
            <a:ext cx="8596668" cy="1020183"/>
          </a:xfrm>
        </p:spPr>
        <p:txBody>
          <a:bodyPr>
            <a:normAutofit/>
          </a:bodyPr>
          <a:lstStyle/>
          <a:p>
            <a:r>
              <a:rPr lang="es-MX" sz="2400" dirty="0"/>
              <a:t>Aproximación a la población con Altas Capacidades</a:t>
            </a:r>
          </a:p>
        </p:txBody>
      </p:sp>
      <p:sp>
        <p:nvSpPr>
          <p:cNvPr id="3" name="Marcador de texto 2">
            <a:extLst>
              <a:ext uri="{FF2B5EF4-FFF2-40B4-BE49-F238E27FC236}">
                <a16:creationId xmlns:a16="http://schemas.microsoft.com/office/drawing/2014/main" id="{BAEADF0E-A644-F866-8D17-8533694A80E8}"/>
              </a:ext>
            </a:extLst>
          </p:cNvPr>
          <p:cNvSpPr>
            <a:spLocks noGrp="1"/>
          </p:cNvSpPr>
          <p:nvPr>
            <p:ph type="body" idx="1"/>
          </p:nvPr>
        </p:nvSpPr>
        <p:spPr>
          <a:xfrm>
            <a:off x="1327826" y="2088228"/>
            <a:ext cx="4185623" cy="576262"/>
          </a:xfrm>
        </p:spPr>
        <p:txBody>
          <a:bodyPr/>
          <a:lstStyle/>
          <a:p>
            <a:r>
              <a:rPr lang="es-MX" dirty="0"/>
              <a:t>Estimado Nacional</a:t>
            </a:r>
          </a:p>
        </p:txBody>
      </p:sp>
      <p:sp>
        <p:nvSpPr>
          <p:cNvPr id="4" name="Marcador de contenido 3">
            <a:extLst>
              <a:ext uri="{FF2B5EF4-FFF2-40B4-BE49-F238E27FC236}">
                <a16:creationId xmlns:a16="http://schemas.microsoft.com/office/drawing/2014/main" id="{437B70A7-10F9-81F4-8FA4-F586131C70D3}"/>
              </a:ext>
            </a:extLst>
          </p:cNvPr>
          <p:cNvSpPr>
            <a:spLocks noGrp="1"/>
          </p:cNvSpPr>
          <p:nvPr>
            <p:ph sz="half" idx="2"/>
          </p:nvPr>
        </p:nvSpPr>
        <p:spPr>
          <a:xfrm>
            <a:off x="1530199" y="2731290"/>
            <a:ext cx="4705321" cy="3304117"/>
          </a:xfrm>
        </p:spPr>
        <p:txBody>
          <a:bodyPr>
            <a:normAutofit/>
          </a:bodyPr>
          <a:lstStyle/>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Considerando los porcentajes que se mencionan en diferentes fuentes sobre la población con aptitudes sobresalientes de 3%, de acuerdo a la población de educación básica reportada en los años recientes, para el ciclo escolar 2021-2022 la cual asciende a 24, 113, 780 millones de estudiantes en Educación Básica, alrededor de </a:t>
            </a:r>
            <a:r>
              <a:rPr lang="es-ES" sz="1800" b="1" kern="100" dirty="0">
                <a:effectLst/>
                <a:latin typeface="Times New Roman" panose="02020603050405020304" pitchFamily="18" charset="0"/>
                <a:ea typeface="Calibri" panose="020F0502020204030204" pitchFamily="34" charset="0"/>
                <a:cs typeface="Times New Roman" panose="02020603050405020304" pitchFamily="18" charset="0"/>
              </a:rPr>
              <a:t>723, 413 alumnos </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corresponderían a altas capacidades/aptitudes sobresalientes.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5" name="Marcador de texto 4">
            <a:extLst>
              <a:ext uri="{FF2B5EF4-FFF2-40B4-BE49-F238E27FC236}">
                <a16:creationId xmlns:a16="http://schemas.microsoft.com/office/drawing/2014/main" id="{3F2A471B-A075-6E7E-A309-B74A3AD5A9FB}"/>
              </a:ext>
            </a:extLst>
          </p:cNvPr>
          <p:cNvSpPr>
            <a:spLocks noGrp="1"/>
          </p:cNvSpPr>
          <p:nvPr>
            <p:ph type="body" sz="quarter" idx="3"/>
          </p:nvPr>
        </p:nvSpPr>
        <p:spPr/>
        <p:txBody>
          <a:bodyPr/>
          <a:lstStyle/>
          <a:p>
            <a:r>
              <a:rPr lang="es-MX" dirty="0"/>
              <a:t>Estimado CDMX</a:t>
            </a:r>
          </a:p>
        </p:txBody>
      </p:sp>
      <p:sp>
        <p:nvSpPr>
          <p:cNvPr id="6" name="Marcador de contenido 5">
            <a:extLst>
              <a:ext uri="{FF2B5EF4-FFF2-40B4-BE49-F238E27FC236}">
                <a16:creationId xmlns:a16="http://schemas.microsoft.com/office/drawing/2014/main" id="{5A196379-B75F-686C-F34C-70A2ACC36C25}"/>
              </a:ext>
            </a:extLst>
          </p:cNvPr>
          <p:cNvSpPr>
            <a:spLocks noGrp="1"/>
          </p:cNvSpPr>
          <p:nvPr>
            <p:ph sz="quarter" idx="4"/>
          </p:nvPr>
        </p:nvSpPr>
        <p:spPr>
          <a:xfrm>
            <a:off x="6429375" y="2731290"/>
            <a:ext cx="4973373" cy="3304117"/>
          </a:xfrm>
        </p:spPr>
        <p:txBody>
          <a:bodyPr>
            <a:normAutofit/>
          </a:bodyPr>
          <a:lstStyle/>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Para el caso de la Ciudad de México la estadística educativa en el ciclo escolar 2020-2021 reportó una población total en Educación Básica, alrededor de 1, 456, 251 estudiantes de los cuales 737, 889 son hombres y 718, 362 mujeres, por lo que un estimado de población escolar con aptitudes sobresalientes considerando el porcentaje de 3% es de alrededor de </a:t>
            </a:r>
            <a:r>
              <a:rPr lang="es-ES" sz="1800" b="1" kern="100" dirty="0">
                <a:effectLst/>
                <a:latin typeface="Times New Roman" panose="02020603050405020304" pitchFamily="18" charset="0"/>
                <a:ea typeface="Calibri" panose="020F0502020204030204" pitchFamily="34" charset="0"/>
                <a:cs typeface="Times New Roman" panose="02020603050405020304" pitchFamily="18" charset="0"/>
              </a:rPr>
              <a:t>43, 688 estudiantes de los cuales serían 22, 137 hombres y 21, 550 mujeres. </a:t>
            </a:r>
            <a:endParaRPr lang="es-MX" b="1" dirty="0"/>
          </a:p>
        </p:txBody>
      </p:sp>
      <p:sp>
        <p:nvSpPr>
          <p:cNvPr id="8" name="CuadroTexto 7">
            <a:extLst>
              <a:ext uri="{FF2B5EF4-FFF2-40B4-BE49-F238E27FC236}">
                <a16:creationId xmlns:a16="http://schemas.microsoft.com/office/drawing/2014/main" id="{B0B70EF2-BB61-0A88-6134-781EC628777B}"/>
              </a:ext>
            </a:extLst>
          </p:cNvPr>
          <p:cNvSpPr txBox="1"/>
          <p:nvPr/>
        </p:nvSpPr>
        <p:spPr>
          <a:xfrm>
            <a:off x="2218561" y="1041855"/>
            <a:ext cx="8913054" cy="830997"/>
          </a:xfrm>
          <a:prstGeom prst="rect">
            <a:avLst/>
          </a:prstGeom>
          <a:solidFill>
            <a:schemeClr val="accent1">
              <a:lumMod val="20000"/>
              <a:lumOff val="80000"/>
            </a:schemeClr>
          </a:solidFill>
        </p:spPr>
        <p:txBody>
          <a:bodyPr wrap="square">
            <a:spAutoFit/>
          </a:bodyPr>
          <a:lstStyle/>
          <a:p>
            <a:pPr algn="just"/>
            <a:r>
              <a:rPr lang="es-ES"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acuerdo a los modelos de atención basados en capacidades, en particular Terman utilizó el término de superdotado para referirse a los individuos con un CI mayor a 130 puntos, estimando que esta población corresponde al 2%. (Payan, Luz Marina y Sánchez, Pedro:71:2012)</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03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D815B-9376-0690-0842-5EE6646F0CB0}"/>
              </a:ext>
            </a:extLst>
          </p:cNvPr>
          <p:cNvSpPr>
            <a:spLocks noGrp="1"/>
          </p:cNvSpPr>
          <p:nvPr>
            <p:ph type="title"/>
          </p:nvPr>
        </p:nvSpPr>
        <p:spPr>
          <a:xfrm>
            <a:off x="661291" y="130043"/>
            <a:ext cx="8596668" cy="959104"/>
          </a:xfrm>
        </p:spPr>
        <p:txBody>
          <a:bodyPr>
            <a:normAutofit/>
          </a:bodyPr>
          <a:lstStyle/>
          <a:p>
            <a:pPr algn="just"/>
            <a:r>
              <a:rPr lang="es-ES" sz="16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Tabla 2. Población Escolar Primaria y Secundaria desagregada por Alcaldías de la CDMX Ciclo Escolar 2020-2021. Estimación de la Población Escolar con Altas Capacidades</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Marcador de contenido 6">
            <a:extLst>
              <a:ext uri="{FF2B5EF4-FFF2-40B4-BE49-F238E27FC236}">
                <a16:creationId xmlns:a16="http://schemas.microsoft.com/office/drawing/2014/main" id="{0FE08638-F1BA-FCE7-53B0-CD253774C513}"/>
              </a:ext>
            </a:extLst>
          </p:cNvPr>
          <p:cNvGraphicFramePr>
            <a:graphicFrameLocks noGrp="1"/>
          </p:cNvGraphicFramePr>
          <p:nvPr>
            <p:ph idx="1"/>
            <p:extLst>
              <p:ext uri="{D42A27DB-BD31-4B8C-83A1-F6EECF244321}">
                <p14:modId xmlns:p14="http://schemas.microsoft.com/office/powerpoint/2010/main" val="383408108"/>
              </p:ext>
            </p:extLst>
          </p:nvPr>
        </p:nvGraphicFramePr>
        <p:xfrm>
          <a:off x="1228725" y="800238"/>
          <a:ext cx="10544175" cy="5671998"/>
        </p:xfrm>
        <a:graphic>
          <a:graphicData uri="http://schemas.openxmlformats.org/drawingml/2006/table">
            <a:tbl>
              <a:tblPr firstRow="1" firstCol="1" bandRow="1">
                <a:tableStyleId>{00A15C55-8517-42AA-B614-E9B94910E393}</a:tableStyleId>
              </a:tblPr>
              <a:tblGrid>
                <a:gridCol w="1572104">
                  <a:extLst>
                    <a:ext uri="{9D8B030D-6E8A-4147-A177-3AD203B41FA5}">
                      <a16:colId xmlns:a16="http://schemas.microsoft.com/office/drawing/2014/main" val="90053318"/>
                    </a:ext>
                  </a:extLst>
                </a:gridCol>
                <a:gridCol w="911014">
                  <a:extLst>
                    <a:ext uri="{9D8B030D-6E8A-4147-A177-3AD203B41FA5}">
                      <a16:colId xmlns:a16="http://schemas.microsoft.com/office/drawing/2014/main" val="203908667"/>
                    </a:ext>
                  </a:extLst>
                </a:gridCol>
                <a:gridCol w="920082">
                  <a:extLst>
                    <a:ext uri="{9D8B030D-6E8A-4147-A177-3AD203B41FA5}">
                      <a16:colId xmlns:a16="http://schemas.microsoft.com/office/drawing/2014/main" val="2645436448"/>
                    </a:ext>
                  </a:extLst>
                </a:gridCol>
                <a:gridCol w="920082">
                  <a:extLst>
                    <a:ext uri="{9D8B030D-6E8A-4147-A177-3AD203B41FA5}">
                      <a16:colId xmlns:a16="http://schemas.microsoft.com/office/drawing/2014/main" val="737646212"/>
                    </a:ext>
                  </a:extLst>
                </a:gridCol>
                <a:gridCol w="870702">
                  <a:extLst>
                    <a:ext uri="{9D8B030D-6E8A-4147-A177-3AD203B41FA5}">
                      <a16:colId xmlns:a16="http://schemas.microsoft.com/office/drawing/2014/main" val="4262576371"/>
                    </a:ext>
                  </a:extLst>
                </a:gridCol>
                <a:gridCol w="870702">
                  <a:extLst>
                    <a:ext uri="{9D8B030D-6E8A-4147-A177-3AD203B41FA5}">
                      <a16:colId xmlns:a16="http://schemas.microsoft.com/office/drawing/2014/main" val="1908811673"/>
                    </a:ext>
                  </a:extLst>
                </a:gridCol>
                <a:gridCol w="893883">
                  <a:extLst>
                    <a:ext uri="{9D8B030D-6E8A-4147-A177-3AD203B41FA5}">
                      <a16:colId xmlns:a16="http://schemas.microsoft.com/office/drawing/2014/main" val="2562757758"/>
                    </a:ext>
                  </a:extLst>
                </a:gridCol>
                <a:gridCol w="938224">
                  <a:extLst>
                    <a:ext uri="{9D8B030D-6E8A-4147-A177-3AD203B41FA5}">
                      <a16:colId xmlns:a16="http://schemas.microsoft.com/office/drawing/2014/main" val="1110145388"/>
                    </a:ext>
                  </a:extLst>
                </a:gridCol>
                <a:gridCol w="938224">
                  <a:extLst>
                    <a:ext uri="{9D8B030D-6E8A-4147-A177-3AD203B41FA5}">
                      <a16:colId xmlns:a16="http://schemas.microsoft.com/office/drawing/2014/main" val="260124004"/>
                    </a:ext>
                  </a:extLst>
                </a:gridCol>
                <a:gridCol w="857602">
                  <a:extLst>
                    <a:ext uri="{9D8B030D-6E8A-4147-A177-3AD203B41FA5}">
                      <a16:colId xmlns:a16="http://schemas.microsoft.com/office/drawing/2014/main" val="2201356655"/>
                    </a:ext>
                  </a:extLst>
                </a:gridCol>
                <a:gridCol w="851556">
                  <a:extLst>
                    <a:ext uri="{9D8B030D-6E8A-4147-A177-3AD203B41FA5}">
                      <a16:colId xmlns:a16="http://schemas.microsoft.com/office/drawing/2014/main" val="3019058285"/>
                    </a:ext>
                  </a:extLst>
                </a:gridCol>
              </a:tblGrid>
              <a:tr h="711083">
                <a:tc rowSpan="3">
                  <a:txBody>
                    <a:bodyPr/>
                    <a:lstStyle/>
                    <a:p>
                      <a:pPr algn="ctr">
                        <a:lnSpc>
                          <a:spcPct val="150000"/>
                        </a:lnSpc>
                      </a:pPr>
                      <a:r>
                        <a:rPr lang="es-ES" sz="1100" kern="0" dirty="0">
                          <a:solidFill>
                            <a:schemeClr val="bg1"/>
                          </a:solidFill>
                          <a:effectLst/>
                        </a:rPr>
                        <a:t>Alcaldía</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gridSpan="3">
                  <a:txBody>
                    <a:bodyPr/>
                    <a:lstStyle/>
                    <a:p>
                      <a:pPr algn="ctr">
                        <a:lnSpc>
                          <a:spcPct val="150000"/>
                        </a:lnSpc>
                      </a:pPr>
                      <a:r>
                        <a:rPr lang="es-ES" sz="1050" kern="0" dirty="0">
                          <a:solidFill>
                            <a:schemeClr val="bg1"/>
                          </a:solidFill>
                          <a:effectLst/>
                        </a:rPr>
                        <a:t>Población Escolar </a:t>
                      </a:r>
                      <a:endParaRPr lang="es-MX" sz="1050" kern="100" dirty="0">
                        <a:solidFill>
                          <a:schemeClr val="bg1"/>
                        </a:solidFill>
                        <a:effectLst/>
                      </a:endParaRPr>
                    </a:p>
                    <a:p>
                      <a:pPr algn="ctr">
                        <a:lnSpc>
                          <a:spcPct val="150000"/>
                        </a:lnSpc>
                      </a:pPr>
                      <a:r>
                        <a:rPr lang="es-ES" sz="1050" kern="0" dirty="0">
                          <a:solidFill>
                            <a:schemeClr val="bg1"/>
                          </a:solidFill>
                          <a:effectLst/>
                        </a:rPr>
                        <a:t>Primaria</a:t>
                      </a:r>
                      <a:endParaRPr lang="es-MX"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s-MX"/>
                    </a:p>
                  </a:txBody>
                  <a:tcPr/>
                </a:tc>
                <a:tc rowSpan="2" hMerge="1">
                  <a:txBody>
                    <a:bodyPr/>
                    <a:lstStyle/>
                    <a:p>
                      <a:endParaRPr lang="es-MX"/>
                    </a:p>
                  </a:txBody>
                  <a:tcPr/>
                </a:tc>
                <a:tc gridSpan="2">
                  <a:txBody>
                    <a:bodyPr/>
                    <a:lstStyle/>
                    <a:p>
                      <a:pPr algn="ctr">
                        <a:lnSpc>
                          <a:spcPct val="150000"/>
                        </a:lnSpc>
                      </a:pPr>
                      <a:r>
                        <a:rPr lang="es-ES" sz="1050" kern="0" dirty="0">
                          <a:solidFill>
                            <a:schemeClr val="bg1"/>
                          </a:solidFill>
                          <a:effectLst/>
                        </a:rPr>
                        <a:t>Estimación de la población con Altas Capacidades</a:t>
                      </a:r>
                      <a:endParaRPr lang="es-MX"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rowSpan="2" gridSpan="3">
                  <a:txBody>
                    <a:bodyPr/>
                    <a:lstStyle/>
                    <a:p>
                      <a:pPr algn="ctr">
                        <a:lnSpc>
                          <a:spcPct val="150000"/>
                        </a:lnSpc>
                      </a:pPr>
                      <a:r>
                        <a:rPr lang="es-ES" sz="1050" kern="0" dirty="0">
                          <a:solidFill>
                            <a:schemeClr val="bg1"/>
                          </a:solidFill>
                          <a:effectLst/>
                        </a:rPr>
                        <a:t>Población Escolar </a:t>
                      </a:r>
                      <a:endParaRPr lang="es-MX" sz="1050" kern="100" dirty="0">
                        <a:solidFill>
                          <a:schemeClr val="bg1"/>
                        </a:solidFill>
                        <a:effectLst/>
                      </a:endParaRPr>
                    </a:p>
                    <a:p>
                      <a:pPr algn="ctr">
                        <a:lnSpc>
                          <a:spcPct val="150000"/>
                        </a:lnSpc>
                      </a:pPr>
                      <a:r>
                        <a:rPr lang="es-ES" sz="1050" kern="0" dirty="0">
                          <a:solidFill>
                            <a:schemeClr val="bg1"/>
                          </a:solidFill>
                          <a:effectLst/>
                        </a:rPr>
                        <a:t>Secundaria</a:t>
                      </a:r>
                      <a:endParaRPr lang="es-MX"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s-MX"/>
                    </a:p>
                  </a:txBody>
                  <a:tcPr/>
                </a:tc>
                <a:tc rowSpan="2" hMerge="1">
                  <a:txBody>
                    <a:bodyPr/>
                    <a:lstStyle/>
                    <a:p>
                      <a:endParaRPr lang="es-MX"/>
                    </a:p>
                  </a:txBody>
                  <a:tcPr/>
                </a:tc>
                <a:tc gridSpan="2">
                  <a:txBody>
                    <a:bodyPr/>
                    <a:lstStyle/>
                    <a:p>
                      <a:pPr algn="ctr">
                        <a:lnSpc>
                          <a:spcPct val="150000"/>
                        </a:lnSpc>
                      </a:pPr>
                      <a:r>
                        <a:rPr lang="es-ES" sz="1050" kern="0" dirty="0">
                          <a:solidFill>
                            <a:schemeClr val="bg1"/>
                          </a:solidFill>
                          <a:effectLst/>
                        </a:rPr>
                        <a:t>Estimación de la población con Altas Capacidades</a:t>
                      </a:r>
                      <a:endParaRPr lang="es-MX"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661935700"/>
                  </a:ext>
                </a:extLst>
              </a:tr>
              <a:tr h="37831">
                <a:tc v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rowSpan="2">
                  <a:txBody>
                    <a:bodyPr/>
                    <a:lstStyle/>
                    <a:p>
                      <a:pPr algn="ctr">
                        <a:lnSpc>
                          <a:spcPct val="150000"/>
                        </a:lnSpc>
                      </a:pPr>
                      <a:r>
                        <a:rPr lang="es-ES" sz="1100" kern="0">
                          <a:effectLst/>
                        </a:rPr>
                        <a:t>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pPr>
                      <a:r>
                        <a:rPr lang="es-ES" sz="1100" kern="0">
                          <a:effectLst/>
                        </a:rPr>
                        <a:t>10%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rowSpan="2">
                  <a:txBody>
                    <a:bodyPr/>
                    <a:lstStyle/>
                    <a:p>
                      <a:pPr algn="ctr">
                        <a:lnSpc>
                          <a:spcPct val="150000"/>
                        </a:lnSpc>
                      </a:pPr>
                      <a:r>
                        <a:rPr lang="es-ES" sz="1100" kern="0">
                          <a:effectLst/>
                        </a:rPr>
                        <a:t>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pPr>
                      <a:r>
                        <a:rPr lang="es-ES" sz="1100" kern="0">
                          <a:effectLst/>
                        </a:rPr>
                        <a:t>10%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4262204"/>
                  </a:ext>
                </a:extLst>
              </a:tr>
              <a:tr h="229830">
                <a:tc vMerge="1">
                  <a:txBody>
                    <a:bodyPr/>
                    <a:lstStyle/>
                    <a:p>
                      <a:endParaRPr lang="es-MX"/>
                    </a:p>
                  </a:txBody>
                  <a:tcPr/>
                </a:tc>
                <a:tc>
                  <a:txBody>
                    <a:bodyPr/>
                    <a:lstStyle/>
                    <a:p>
                      <a:pPr algn="ctr">
                        <a:lnSpc>
                          <a:spcPct val="150000"/>
                        </a:lnSpc>
                      </a:pPr>
                      <a:r>
                        <a:rPr lang="es-ES" sz="1100" kern="0" dirty="0">
                          <a:effectLst/>
                        </a:rPr>
                        <a:t>Hombres</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Mujeres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Total</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c>
                  <a:txBody>
                    <a:bodyPr/>
                    <a:lstStyle/>
                    <a:p>
                      <a:pPr algn="ctr">
                        <a:lnSpc>
                          <a:spcPct val="150000"/>
                        </a:lnSpc>
                      </a:pPr>
                      <a:r>
                        <a:rPr lang="es-ES" sz="1100" kern="0">
                          <a:effectLst/>
                        </a:rPr>
                        <a:t>Hombres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Mujeres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Total</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738844556"/>
                  </a:ext>
                </a:extLst>
              </a:tr>
              <a:tr h="273514">
                <a:tc>
                  <a:txBody>
                    <a:bodyPr/>
                    <a:lstStyle/>
                    <a:p>
                      <a:pPr>
                        <a:lnSpc>
                          <a:spcPct val="150000"/>
                        </a:lnSpc>
                      </a:pPr>
                      <a:r>
                        <a:rPr lang="es-ES" sz="1100" kern="0" dirty="0">
                          <a:solidFill>
                            <a:schemeClr val="bg1"/>
                          </a:solidFill>
                          <a:effectLst/>
                        </a:rPr>
                        <a:t>Álvaro Obregón</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kern="0" dirty="0">
                          <a:effectLst/>
                        </a:rPr>
                        <a:t>31,032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29,667</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kern="0">
                          <a:effectLst/>
                        </a:rPr>
                        <a:t>60,699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1,820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6,069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kern="0">
                          <a:effectLst/>
                        </a:rPr>
                        <a:t>15,103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kern="0">
                          <a:effectLst/>
                        </a:rPr>
                        <a:t>14,094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kern="0">
                          <a:effectLst/>
                        </a:rPr>
                        <a:t>29,197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2,919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8401436"/>
                  </a:ext>
                </a:extLst>
              </a:tr>
              <a:tr h="273514">
                <a:tc>
                  <a:txBody>
                    <a:bodyPr/>
                    <a:lstStyle/>
                    <a:p>
                      <a:pPr algn="just">
                        <a:lnSpc>
                          <a:spcPct val="150000"/>
                        </a:lnSpc>
                      </a:pPr>
                      <a:r>
                        <a:rPr lang="es-ES" sz="1100" kern="0" dirty="0">
                          <a:solidFill>
                            <a:schemeClr val="bg1"/>
                          </a:solidFill>
                          <a:effectLst/>
                        </a:rPr>
                        <a:t>Azcapotzalco</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17,016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16,292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33,308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3,330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9, 1011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8,550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17,661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529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1,766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885789"/>
                  </a:ext>
                </a:extLst>
              </a:tr>
              <a:tr h="273514">
                <a:tc>
                  <a:txBody>
                    <a:bodyPr/>
                    <a:lstStyle/>
                    <a:p>
                      <a:pPr algn="just">
                        <a:lnSpc>
                          <a:spcPct val="150000"/>
                        </a:lnSpc>
                      </a:pPr>
                      <a:r>
                        <a:rPr lang="es-ES" sz="1100" kern="0" dirty="0">
                          <a:solidFill>
                            <a:schemeClr val="bg1"/>
                          </a:solidFill>
                          <a:effectLst/>
                        </a:rPr>
                        <a:t>Benito Juárez</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14,188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13,685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27,873</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836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2,787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8,401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8,979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17,380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521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1,738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4067377"/>
                  </a:ext>
                </a:extLst>
              </a:tr>
              <a:tr h="273514">
                <a:tc>
                  <a:txBody>
                    <a:bodyPr/>
                    <a:lstStyle/>
                    <a:p>
                      <a:pPr algn="just">
                        <a:lnSpc>
                          <a:spcPct val="150000"/>
                        </a:lnSpc>
                      </a:pPr>
                      <a:r>
                        <a:rPr lang="es-ES" sz="1100" kern="0" dirty="0">
                          <a:solidFill>
                            <a:schemeClr val="bg1"/>
                          </a:solidFill>
                          <a:effectLst/>
                        </a:rPr>
                        <a:t>Coyoacán</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23,450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23,083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46,532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1,395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4,653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13,875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13,487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27,362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820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2,736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521674"/>
                  </a:ext>
                </a:extLst>
              </a:tr>
              <a:tr h="273514">
                <a:tc>
                  <a:txBody>
                    <a:bodyPr/>
                    <a:lstStyle/>
                    <a:p>
                      <a:pPr algn="just">
                        <a:lnSpc>
                          <a:spcPct val="150000"/>
                        </a:lnSpc>
                      </a:pPr>
                      <a:r>
                        <a:rPr lang="es-ES" sz="1100" kern="0" dirty="0">
                          <a:solidFill>
                            <a:schemeClr val="bg1"/>
                          </a:solidFill>
                          <a:effectLst/>
                        </a:rPr>
                        <a:t>Cuajimalpa</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13,136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12,545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25,681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770</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2,568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7,105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7,310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14,415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432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1,441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193824"/>
                  </a:ext>
                </a:extLst>
              </a:tr>
              <a:tr h="273514">
                <a:tc>
                  <a:txBody>
                    <a:bodyPr/>
                    <a:lstStyle/>
                    <a:p>
                      <a:pPr algn="just">
                        <a:lnSpc>
                          <a:spcPct val="150000"/>
                        </a:lnSpc>
                      </a:pPr>
                      <a:r>
                        <a:rPr lang="es-ES" sz="1100" kern="0" dirty="0">
                          <a:solidFill>
                            <a:schemeClr val="bg1"/>
                          </a:solidFill>
                          <a:effectLst/>
                        </a:rPr>
                        <a:t>Cuauhtémoc</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19,683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19,299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38,982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1,169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3,898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11,289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11,307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22,596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677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2,259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5385925"/>
                  </a:ext>
                </a:extLst>
              </a:tr>
              <a:tr h="273514">
                <a:tc>
                  <a:txBody>
                    <a:bodyPr/>
                    <a:lstStyle/>
                    <a:p>
                      <a:pPr algn="just">
                        <a:lnSpc>
                          <a:spcPct val="150000"/>
                        </a:lnSpc>
                      </a:pPr>
                      <a:r>
                        <a:rPr lang="es-ES" sz="1100" kern="0" dirty="0">
                          <a:solidFill>
                            <a:schemeClr val="bg1"/>
                          </a:solidFill>
                          <a:effectLst/>
                        </a:rPr>
                        <a:t>G.A.M</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56,172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55,158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111,330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3,339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11,133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34,331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34,205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68,536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2,056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6,853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9680538"/>
                  </a:ext>
                </a:extLst>
              </a:tr>
              <a:tr h="273514">
                <a:tc>
                  <a:txBody>
                    <a:bodyPr/>
                    <a:lstStyle/>
                    <a:p>
                      <a:pPr algn="just">
                        <a:lnSpc>
                          <a:spcPct val="150000"/>
                        </a:lnSpc>
                      </a:pPr>
                      <a:r>
                        <a:rPr lang="es-ES" sz="1100" kern="0" dirty="0">
                          <a:solidFill>
                            <a:schemeClr val="bg1"/>
                          </a:solidFill>
                          <a:effectLst/>
                        </a:rPr>
                        <a:t>Iztacalco</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16,605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16,270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32,875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986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3,287</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11,239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10,857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22,096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662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2,209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671372"/>
                  </a:ext>
                </a:extLst>
              </a:tr>
              <a:tr h="273514">
                <a:tc>
                  <a:txBody>
                    <a:bodyPr/>
                    <a:lstStyle/>
                    <a:p>
                      <a:pPr algn="just">
                        <a:lnSpc>
                          <a:spcPct val="150000"/>
                        </a:lnSpc>
                      </a:pPr>
                      <a:r>
                        <a:rPr lang="es-ES" sz="1100" kern="0" dirty="0">
                          <a:solidFill>
                            <a:schemeClr val="bg1"/>
                          </a:solidFill>
                          <a:effectLst/>
                        </a:rPr>
                        <a:t>Iztapalapa</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85,519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82,907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168,426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5,052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16,842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43,854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42,552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86,406</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2,592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8,640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2425993"/>
                  </a:ext>
                </a:extLst>
              </a:tr>
              <a:tr h="335537">
                <a:tc>
                  <a:txBody>
                    <a:bodyPr/>
                    <a:lstStyle/>
                    <a:p>
                      <a:pPr algn="just"/>
                      <a:r>
                        <a:rPr lang="es-ES" sz="1100" kern="0" dirty="0">
                          <a:solidFill>
                            <a:schemeClr val="bg1"/>
                          </a:solidFill>
                          <a:effectLst/>
                        </a:rPr>
                        <a:t>Magdalena Contreras</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10,109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10,063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20,172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605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2,017</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5,706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5,893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11,599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348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1,159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1544260"/>
                  </a:ext>
                </a:extLst>
              </a:tr>
              <a:tr h="243060">
                <a:tc>
                  <a:txBody>
                    <a:bodyPr/>
                    <a:lstStyle/>
                    <a:p>
                      <a:pPr algn="just"/>
                      <a:r>
                        <a:rPr lang="es-ES" sz="1100" kern="0" dirty="0">
                          <a:solidFill>
                            <a:schemeClr val="bg1"/>
                          </a:solidFill>
                          <a:effectLst/>
                        </a:rPr>
                        <a:t>Miguel Hidalgo</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14,991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15,166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30,157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904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3,015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9,424</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9,142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18,566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557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1,856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4384367"/>
                  </a:ext>
                </a:extLst>
              </a:tr>
              <a:tr h="273514">
                <a:tc>
                  <a:txBody>
                    <a:bodyPr/>
                    <a:lstStyle/>
                    <a:p>
                      <a:pPr algn="just">
                        <a:lnSpc>
                          <a:spcPct val="150000"/>
                        </a:lnSpc>
                      </a:pPr>
                      <a:r>
                        <a:rPr lang="es-ES" sz="1100" kern="0" dirty="0">
                          <a:solidFill>
                            <a:schemeClr val="bg1"/>
                          </a:solidFill>
                          <a:effectLst/>
                        </a:rPr>
                        <a:t>Milpa Alta</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8,050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7,774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15,824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474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1,582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4,097</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4,169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8,266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248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826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5546072"/>
                  </a:ext>
                </a:extLst>
              </a:tr>
              <a:tr h="273514">
                <a:tc>
                  <a:txBody>
                    <a:bodyPr/>
                    <a:lstStyle/>
                    <a:p>
                      <a:pPr algn="just">
                        <a:lnSpc>
                          <a:spcPct val="150000"/>
                        </a:lnSpc>
                      </a:pPr>
                      <a:r>
                        <a:rPr lang="es-ES" sz="1100" kern="0" dirty="0">
                          <a:solidFill>
                            <a:schemeClr val="bg1"/>
                          </a:solidFill>
                          <a:effectLst/>
                        </a:rPr>
                        <a:t>Tláhuac</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20,336</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19,251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39,587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1,187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3,958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10,873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10,775</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21,648</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649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2,164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786986"/>
                  </a:ext>
                </a:extLst>
              </a:tr>
              <a:tr h="273514">
                <a:tc>
                  <a:txBody>
                    <a:bodyPr/>
                    <a:lstStyle/>
                    <a:p>
                      <a:pPr algn="just">
                        <a:lnSpc>
                          <a:spcPct val="150000"/>
                        </a:lnSpc>
                      </a:pPr>
                      <a:r>
                        <a:rPr lang="es-ES" sz="1100" kern="0" dirty="0">
                          <a:solidFill>
                            <a:schemeClr val="bg1"/>
                          </a:solidFill>
                          <a:effectLst/>
                        </a:rPr>
                        <a:t>Tlalpan</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31,212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30,578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61,790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1,853</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6,179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15,278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15,030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30,308</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909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3,030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3306229"/>
                  </a:ext>
                </a:extLst>
              </a:tr>
              <a:tr h="273514">
                <a:tc>
                  <a:txBody>
                    <a:bodyPr/>
                    <a:lstStyle/>
                    <a:p>
                      <a:pPr algn="just">
                        <a:lnSpc>
                          <a:spcPct val="150000"/>
                        </a:lnSpc>
                      </a:pPr>
                      <a:r>
                        <a:rPr lang="es-ES" sz="1100" kern="0" dirty="0">
                          <a:solidFill>
                            <a:schemeClr val="bg1"/>
                          </a:solidFill>
                          <a:effectLst/>
                        </a:rPr>
                        <a:t>Venustiano Carranza</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18,059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17,539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35,598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1,067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3,559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10,099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9,809</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19,908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597</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1,990</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3355084"/>
                  </a:ext>
                </a:extLst>
              </a:tr>
              <a:tr h="273514">
                <a:tc>
                  <a:txBody>
                    <a:bodyPr/>
                    <a:lstStyle/>
                    <a:p>
                      <a:pPr algn="just">
                        <a:lnSpc>
                          <a:spcPct val="150000"/>
                        </a:lnSpc>
                      </a:pPr>
                      <a:r>
                        <a:rPr lang="es-ES" sz="1100" kern="0" dirty="0">
                          <a:solidFill>
                            <a:schemeClr val="bg1"/>
                          </a:solidFill>
                          <a:effectLst/>
                        </a:rPr>
                        <a:t>Xochimilco</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100" kern="0">
                          <a:effectLst/>
                        </a:rPr>
                        <a:t>20,784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20,038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40,822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1,224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4,082</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11,777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11,107</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a:effectLst/>
                        </a:rPr>
                        <a:t>22,884</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686</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100" kern="0" dirty="0">
                          <a:effectLst/>
                        </a:rPr>
                        <a:t>2,288</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6472014"/>
                  </a:ext>
                </a:extLst>
              </a:tr>
              <a:tr h="285461">
                <a:tc>
                  <a:txBody>
                    <a:bodyPr/>
                    <a:lstStyle/>
                    <a:p>
                      <a:pPr algn="just">
                        <a:lnSpc>
                          <a:spcPct val="150000"/>
                        </a:lnSpc>
                      </a:pPr>
                      <a:r>
                        <a:rPr lang="es-ES" sz="1100" kern="0" dirty="0">
                          <a:solidFill>
                            <a:schemeClr val="bg1"/>
                          </a:solidFill>
                          <a:effectLst/>
                        </a:rPr>
                        <a:t>Total</a:t>
                      </a:r>
                      <a:endParaRPr lang="es-MX"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S" sz="1400" b="1" kern="0" dirty="0">
                          <a:effectLst/>
                        </a:rPr>
                        <a:t>400,342</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389,315</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789,657</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23,689</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78,965</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212,451</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217,266</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438,828</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13,164</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400" b="1" kern="0" dirty="0">
                          <a:effectLst/>
                        </a:rPr>
                        <a:t>43,882</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8178071"/>
                  </a:ext>
                </a:extLst>
              </a:tr>
            </a:tbl>
          </a:graphicData>
        </a:graphic>
      </p:graphicFrame>
      <p:sp>
        <p:nvSpPr>
          <p:cNvPr id="10" name="CuadroTexto 9">
            <a:extLst>
              <a:ext uri="{FF2B5EF4-FFF2-40B4-BE49-F238E27FC236}">
                <a16:creationId xmlns:a16="http://schemas.microsoft.com/office/drawing/2014/main" id="{EA031CE3-D787-9611-0FA3-BE56F0B017DD}"/>
              </a:ext>
            </a:extLst>
          </p:cNvPr>
          <p:cNvSpPr txBox="1"/>
          <p:nvPr/>
        </p:nvSpPr>
        <p:spPr>
          <a:xfrm>
            <a:off x="1836426" y="6589457"/>
            <a:ext cx="8075197" cy="276999"/>
          </a:xfrm>
          <a:prstGeom prst="rect">
            <a:avLst/>
          </a:prstGeom>
          <a:noFill/>
        </p:spPr>
        <p:txBody>
          <a:bodyPr wrap="square">
            <a:spAutoFit/>
          </a:bodyPr>
          <a:lstStyle/>
          <a:p>
            <a:pPr algn="ctr"/>
            <a:r>
              <a:rPr lang="es-ES" sz="1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con información de SEP Bases de datos SIDEC (Estadística de Inicio de Cursos 2020-2021).</a:t>
            </a:r>
            <a:endParaRPr lang="es-MX"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37954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{0F4DA086-15E6-3D40-AC49-042EFB90795B}tf10001069</Template>
  <TotalTime>699</TotalTime>
  <Words>6823</Words>
  <Application>Microsoft Macintosh PowerPoint</Application>
  <PresentationFormat>Panorámica</PresentationFormat>
  <Paragraphs>584</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Century Gothic</vt:lpstr>
      <vt:lpstr>Times New Roman</vt:lpstr>
      <vt:lpstr>Wingdings</vt:lpstr>
      <vt:lpstr>Wingdings 3</vt:lpstr>
      <vt:lpstr>Espiral</vt:lpstr>
      <vt:lpstr>Modelos de atención educativa para alumnas y alumnos con altas capacidades y aptitudes sobresalientes.  Estudio comparado descriptivo.  Un primer paso para la inclusión educativa. </vt:lpstr>
      <vt:lpstr>Presentación de PowerPoint</vt:lpstr>
      <vt:lpstr>Resumen</vt:lpstr>
      <vt:lpstr>Situación actual. Diagnóstico </vt:lpstr>
      <vt:lpstr>Presentación de PowerPoint</vt:lpstr>
      <vt:lpstr>Tabla 1. Población Educación Especial. Varios ciclos escolares a nivel nacional. </vt:lpstr>
      <vt:lpstr>Población con Altas capacidades/Aptitudes Sobresalientes Identificados</vt:lpstr>
      <vt:lpstr>Aproximación a la población con Altas Capacidades</vt:lpstr>
      <vt:lpstr>Tabla 2. Población Escolar Primaria y Secundaria desagregada por Alcaldías de la CDMX Ciclo Escolar 2020-2021. Estimación de la Población Escolar con Altas Capacidades</vt:lpstr>
      <vt:lpstr>Marco Legal: Acuerdo número 14/08/2022</vt:lpstr>
      <vt:lpstr>Marco Legal. México</vt:lpstr>
      <vt:lpstr>Enfoque de Derechos Humanos</vt:lpstr>
      <vt:lpstr>Tabla 3. El Derecho a la Educación de Niñas, Niños y Adolescentes con Altas Capacidades </vt:lpstr>
      <vt:lpstr>Principales elementos normativos. Algunos países.</vt:lpstr>
      <vt:lpstr>Principales elementos normativos. Algunos países.</vt:lpstr>
      <vt:lpstr>Delimitación conceptual</vt:lpstr>
      <vt:lpstr>Métodos de identificación</vt:lpstr>
      <vt:lpstr>Medios e instrumentos de identificación Ampliar la perspectiva</vt:lpstr>
      <vt:lpstr>Presentación de PowerPoint</vt:lpstr>
      <vt:lpstr>Modelos recientes de atención en México</vt:lpstr>
      <vt:lpstr>Modelos de atención</vt:lpstr>
      <vt:lpstr>Bases para la propuesta del Modelo de atención.  Primera etapa</vt:lpstr>
      <vt:lpstr>Bases para la propuesta del Modelo de atención.  Primera etapa</vt:lpstr>
      <vt:lpstr>5.Modificaciones legislativas específicas</vt:lpstr>
      <vt:lpstr>Pendientes  Segunda Etapa del estudio</vt:lpstr>
      <vt:lpstr>Referencias </vt:lpstr>
      <vt:lpstr>Referencias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de atención educativa para alumnas y alumnos con altas capacidades y aptitudes sobresalientes. Estudio comparado descriptivo. Un primer paso para la inclusión educativa. </dc:title>
  <dc:creator>Eréndira Viveros Ballesteros</dc:creator>
  <cp:lastModifiedBy>Eréndira Viveros Ballesteros</cp:lastModifiedBy>
  <cp:revision>18</cp:revision>
  <cp:lastPrinted>2023-07-01T20:35:29Z</cp:lastPrinted>
  <dcterms:created xsi:type="dcterms:W3CDTF">2023-06-29T17:35:45Z</dcterms:created>
  <dcterms:modified xsi:type="dcterms:W3CDTF">2023-07-01T23:16:11Z</dcterms:modified>
</cp:coreProperties>
</file>