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80" r:id="rId3"/>
    <p:sldId id="266" r:id="rId4"/>
    <p:sldId id="279" r:id="rId5"/>
    <p:sldId id="267" r:id="rId6"/>
    <p:sldId id="268" r:id="rId7"/>
    <p:sldId id="269" r:id="rId8"/>
    <p:sldId id="270" r:id="rId9"/>
    <p:sldId id="271" r:id="rId10"/>
    <p:sldId id="278" r:id="rId11"/>
    <p:sldId id="272" r:id="rId12"/>
    <p:sldId id="275" r:id="rId13"/>
    <p:sldId id="273" r:id="rId14"/>
    <p:sldId id="274" r:id="rId15"/>
  </p:sldIdLst>
  <p:sldSz cx="43891200" cy="32918400"/>
  <p:notesSz cx="6858000" cy="9144000"/>
  <p:defaultTextStyle>
    <a:defPPr>
      <a:defRPr lang="en-US"/>
    </a:defPPr>
    <a:lvl1pPr algn="l" defTabSz="2192338"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1pPr>
    <a:lvl2pPr marL="2192338" indent="-1530350" algn="l" defTabSz="2192338"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2pPr>
    <a:lvl3pPr marL="4386263" indent="-3062288" algn="l" defTabSz="2192338"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3pPr>
    <a:lvl4pPr marL="6581775" indent="-4594225" algn="l" defTabSz="2192338"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4pPr>
    <a:lvl5pPr marL="8774113" indent="-6126163" algn="l" defTabSz="2192338"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5"/>
    <p:restoredTop sz="95774"/>
  </p:normalViewPr>
  <p:slideViewPr>
    <p:cSldViewPr snapToGrid="0" snapToObjects="1">
      <p:cViewPr varScale="1">
        <p:scale>
          <a:sx n="24" d="100"/>
          <a:sy n="24" d="100"/>
        </p:scale>
        <p:origin x="1392" y="22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01644-83BF-414F-B88A-1D4774AFB172}"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B62CE7F0-57F2-A345-9637-F208F6791FBC}">
      <dgm:prSet/>
      <dgm:spPr>
        <a:xfrm rot="5400000">
          <a:off x="-121106" y="123128"/>
          <a:ext cx="807377" cy="565164"/>
        </a:xfrm>
        <a:prstGeom prst="chevron">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n-TT" b="1" dirty="0">
              <a:solidFill>
                <a:sysClr val="window" lastClr="FFFFFF"/>
              </a:solidFill>
              <a:latin typeface="Calibri" panose="020F0502020204030204"/>
              <a:ea typeface="+mn-ea"/>
              <a:cs typeface="+mn-cs"/>
            </a:rPr>
            <a:t>Theme 1</a:t>
          </a:r>
        </a:p>
      </dgm:t>
    </dgm:pt>
    <dgm:pt modelId="{93F0984B-E197-8E4C-9A99-F16DDB767CD2}" type="parTrans" cxnId="{AA6BB08C-CA21-CE48-98F1-012A222CDC66}">
      <dgm:prSet/>
      <dgm:spPr/>
      <dgm:t>
        <a:bodyPr/>
        <a:lstStyle/>
        <a:p>
          <a:endParaRPr lang="en-US"/>
        </a:p>
      </dgm:t>
    </dgm:pt>
    <dgm:pt modelId="{94084A43-4BB2-7441-9D27-8F061F7CB0C2}" type="sibTrans" cxnId="{AA6BB08C-CA21-CE48-98F1-012A222CDC66}">
      <dgm:prSet/>
      <dgm:spPr/>
      <dgm:t>
        <a:bodyPr/>
        <a:lstStyle/>
        <a:p>
          <a:endParaRPr lang="en-US"/>
        </a:p>
      </dgm:t>
    </dgm:pt>
    <dgm:pt modelId="{CA1C0902-50B9-C04A-9586-ECE14E2C9DD1}">
      <dgm:prSet/>
      <dgm:spPr>
        <a:xfrm rot="5400000">
          <a:off x="-121106" y="831111"/>
          <a:ext cx="807377" cy="565164"/>
        </a:xfrm>
        <a:prstGeom prst="chevron">
          <a:avLst/>
        </a:prstGeom>
        <a:solidFill>
          <a:srgbClr val="A5A5A5">
            <a:hueOff val="542120"/>
            <a:satOff val="20000"/>
            <a:lumOff val="-2941"/>
            <a:alphaOff val="0"/>
          </a:srgbClr>
        </a:solidFill>
        <a:ln w="12700" cap="flat" cmpd="sng" algn="ctr">
          <a:solidFill>
            <a:srgbClr val="A5A5A5">
              <a:hueOff val="542120"/>
              <a:satOff val="20000"/>
              <a:lumOff val="-2941"/>
              <a:alphaOff val="0"/>
            </a:srgb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Theme 2</a:t>
          </a:r>
          <a:endParaRPr lang="en-TT" b="1" dirty="0">
            <a:solidFill>
              <a:sysClr val="window" lastClr="FFFFFF"/>
            </a:solidFill>
            <a:latin typeface="Calibri" panose="020F0502020204030204"/>
            <a:ea typeface="+mn-ea"/>
            <a:cs typeface="+mn-cs"/>
          </a:endParaRPr>
        </a:p>
      </dgm:t>
    </dgm:pt>
    <dgm:pt modelId="{9DEC5D3F-CE89-9E42-9302-A32CF3569920}" type="parTrans" cxnId="{6489A398-C42F-1349-BE73-3EAAB44B2F60}">
      <dgm:prSet/>
      <dgm:spPr/>
      <dgm:t>
        <a:bodyPr/>
        <a:lstStyle/>
        <a:p>
          <a:endParaRPr lang="en-US"/>
        </a:p>
      </dgm:t>
    </dgm:pt>
    <dgm:pt modelId="{DF9035B2-FB1C-0D45-8E44-72940DF16CC2}" type="sibTrans" cxnId="{6489A398-C42F-1349-BE73-3EAAB44B2F60}">
      <dgm:prSet/>
      <dgm:spPr/>
      <dgm:t>
        <a:bodyPr/>
        <a:lstStyle/>
        <a:p>
          <a:endParaRPr lang="en-US"/>
        </a:p>
      </dgm:t>
    </dgm:pt>
    <dgm:pt modelId="{42A766FC-829B-D348-B100-3490DBBE2063}">
      <dgm:prSet/>
      <dgm:spPr>
        <a:xfrm rot="5400000">
          <a:off x="-121106" y="1539095"/>
          <a:ext cx="807377" cy="565164"/>
        </a:xfrm>
        <a:prstGeom prst="chevron">
          <a:avLst/>
        </a:prstGeom>
        <a:solidFill>
          <a:srgbClr val="A5A5A5">
            <a:hueOff val="1084240"/>
            <a:satOff val="40000"/>
            <a:lumOff val="-5882"/>
            <a:alphaOff val="0"/>
          </a:srgbClr>
        </a:solidFill>
        <a:ln w="12700" cap="flat" cmpd="sng" algn="ctr">
          <a:solidFill>
            <a:srgbClr val="A5A5A5">
              <a:hueOff val="1084240"/>
              <a:satOff val="40000"/>
              <a:lumOff val="-5882"/>
              <a:alphaOff val="0"/>
            </a:srgb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Theme</a:t>
          </a:r>
          <a:r>
            <a:rPr lang="en-US" dirty="0">
              <a:solidFill>
                <a:sysClr val="window" lastClr="FFFFFF"/>
              </a:solidFill>
              <a:latin typeface="Calibri" panose="020F0502020204030204"/>
              <a:ea typeface="+mn-ea"/>
              <a:cs typeface="+mn-cs"/>
            </a:rPr>
            <a:t> 3</a:t>
          </a:r>
          <a:endParaRPr lang="en-TT" dirty="0">
            <a:solidFill>
              <a:sysClr val="window" lastClr="FFFFFF"/>
            </a:solidFill>
            <a:latin typeface="Calibri" panose="020F0502020204030204"/>
            <a:ea typeface="+mn-ea"/>
            <a:cs typeface="+mn-cs"/>
          </a:endParaRPr>
        </a:p>
      </dgm:t>
    </dgm:pt>
    <dgm:pt modelId="{4187C4C8-B262-C44D-B366-F0F0FE318901}" type="parTrans" cxnId="{E60B21A3-055C-9B49-AB0A-34A3ADB3EAF8}">
      <dgm:prSet/>
      <dgm:spPr/>
      <dgm:t>
        <a:bodyPr/>
        <a:lstStyle/>
        <a:p>
          <a:endParaRPr lang="en-US"/>
        </a:p>
      </dgm:t>
    </dgm:pt>
    <dgm:pt modelId="{DED6B997-B693-F645-9A24-4080EBE451B7}" type="sibTrans" cxnId="{E60B21A3-055C-9B49-AB0A-34A3ADB3EAF8}">
      <dgm:prSet/>
      <dgm:spPr/>
      <dgm:t>
        <a:bodyPr/>
        <a:lstStyle/>
        <a:p>
          <a:endParaRPr lang="en-US"/>
        </a:p>
      </dgm:t>
    </dgm:pt>
    <dgm:pt modelId="{527E9DAB-6155-2747-9BA7-3419CE090DCF}">
      <dgm:prSet/>
      <dgm:spPr>
        <a:xfrm rot="5400000">
          <a:off x="-121106" y="2247078"/>
          <a:ext cx="807377" cy="565164"/>
        </a:xfrm>
        <a:prstGeom prst="chevron">
          <a:avLst/>
        </a:prstGeom>
        <a:solidFill>
          <a:srgbClr val="A5A5A5">
            <a:hueOff val="1626359"/>
            <a:satOff val="60000"/>
            <a:lumOff val="-8824"/>
            <a:alphaOff val="0"/>
          </a:srgbClr>
        </a:solidFill>
        <a:ln w="12700" cap="flat" cmpd="sng" algn="ctr">
          <a:solidFill>
            <a:srgbClr val="A5A5A5">
              <a:hueOff val="1626359"/>
              <a:satOff val="60000"/>
              <a:lumOff val="-8824"/>
              <a:alphaOff val="0"/>
            </a:srgbClr>
          </a:solidFill>
          <a:prstDash val="solid"/>
          <a:miter lim="800000"/>
        </a:ln>
        <a:effectLst/>
      </dgm:spPr>
      <dgm:t>
        <a:bodyPr/>
        <a:lstStyle/>
        <a:p>
          <a:pPr>
            <a:buNone/>
          </a:pPr>
          <a:r>
            <a:rPr lang="en-TT" b="1" dirty="0">
              <a:solidFill>
                <a:sysClr val="window" lastClr="FFFFFF"/>
              </a:solidFill>
              <a:latin typeface="Calibri" panose="020F0502020204030204"/>
              <a:ea typeface="+mn-ea"/>
              <a:cs typeface="+mn-cs"/>
            </a:rPr>
            <a:t>Theme</a:t>
          </a:r>
          <a:r>
            <a:rPr lang="en-TT" dirty="0">
              <a:solidFill>
                <a:sysClr val="window" lastClr="FFFFFF"/>
              </a:solidFill>
              <a:latin typeface="Calibri" panose="020F0502020204030204"/>
              <a:ea typeface="+mn-ea"/>
              <a:cs typeface="+mn-cs"/>
            </a:rPr>
            <a:t> 4</a:t>
          </a:r>
        </a:p>
      </dgm:t>
    </dgm:pt>
    <dgm:pt modelId="{E32DB81F-E304-284B-9AF0-239763D48319}" type="parTrans" cxnId="{3BB8C04E-BB7C-8748-9BAB-7D2E0A1B66C2}">
      <dgm:prSet/>
      <dgm:spPr/>
      <dgm:t>
        <a:bodyPr/>
        <a:lstStyle/>
        <a:p>
          <a:endParaRPr lang="en-US"/>
        </a:p>
      </dgm:t>
    </dgm:pt>
    <dgm:pt modelId="{7E7F13C6-0E35-F048-922C-C82F65C56887}" type="sibTrans" cxnId="{3BB8C04E-BB7C-8748-9BAB-7D2E0A1B66C2}">
      <dgm:prSet/>
      <dgm:spPr/>
      <dgm:t>
        <a:bodyPr/>
        <a:lstStyle/>
        <a:p>
          <a:endParaRPr lang="en-US"/>
        </a:p>
      </dgm:t>
    </dgm:pt>
    <dgm:pt modelId="{2AF2B755-41B2-6B47-98FF-2BB09F5A51BC}">
      <dgm:prSet/>
      <dgm:spPr>
        <a:xfrm rot="5400000">
          <a:off x="-121106" y="2955062"/>
          <a:ext cx="807377" cy="565164"/>
        </a:xfrm>
        <a:prstGeom prst="chevron">
          <a:avLst/>
        </a:prstGeom>
        <a:solidFill>
          <a:srgbClr val="A5A5A5">
            <a:hueOff val="2168479"/>
            <a:satOff val="80000"/>
            <a:lumOff val="-11765"/>
            <a:alphaOff val="0"/>
          </a:srgbClr>
        </a:solidFill>
        <a:ln w="12700" cap="flat" cmpd="sng" algn="ctr">
          <a:solidFill>
            <a:srgbClr val="A5A5A5">
              <a:hueOff val="2168479"/>
              <a:satOff val="80000"/>
              <a:lumOff val="-11765"/>
              <a:alphaOff val="0"/>
            </a:srgbClr>
          </a:solidFill>
          <a:prstDash val="solid"/>
          <a:miter lim="800000"/>
        </a:ln>
        <a:effectLst/>
      </dgm:spPr>
      <dgm:t>
        <a:bodyPr/>
        <a:lstStyle/>
        <a:p>
          <a:pPr>
            <a:buNone/>
          </a:pPr>
          <a:r>
            <a:rPr lang="en-TT" b="1" dirty="0">
              <a:solidFill>
                <a:sysClr val="window" lastClr="FFFFFF"/>
              </a:solidFill>
              <a:latin typeface="Calibri" panose="020F0502020204030204"/>
              <a:ea typeface="+mn-ea"/>
              <a:cs typeface="+mn-cs"/>
            </a:rPr>
            <a:t>Theme</a:t>
          </a:r>
          <a:r>
            <a:rPr lang="en-TT" dirty="0">
              <a:solidFill>
                <a:sysClr val="window" lastClr="FFFFFF"/>
              </a:solidFill>
              <a:latin typeface="Calibri" panose="020F0502020204030204"/>
              <a:ea typeface="+mn-ea"/>
              <a:cs typeface="+mn-cs"/>
            </a:rPr>
            <a:t> 5</a:t>
          </a:r>
        </a:p>
      </dgm:t>
    </dgm:pt>
    <dgm:pt modelId="{6FB4297E-C05D-A948-8506-104164BA7AAE}" type="parTrans" cxnId="{5AD397CB-A5AF-F64F-8B0C-58499EE957A9}">
      <dgm:prSet/>
      <dgm:spPr/>
      <dgm:t>
        <a:bodyPr/>
        <a:lstStyle/>
        <a:p>
          <a:endParaRPr lang="en-US"/>
        </a:p>
      </dgm:t>
    </dgm:pt>
    <dgm:pt modelId="{DA302453-EE70-434F-939B-72A4B494EAAF}" type="sibTrans" cxnId="{5AD397CB-A5AF-F64F-8B0C-58499EE957A9}">
      <dgm:prSet/>
      <dgm:spPr/>
      <dgm:t>
        <a:bodyPr/>
        <a:lstStyle/>
        <a:p>
          <a:endParaRPr lang="en-US"/>
        </a:p>
      </dgm:t>
    </dgm:pt>
    <dgm:pt modelId="{BC439B3F-DFB9-444C-B302-20448A277454}">
      <dgm:prSet/>
      <dgm:spPr>
        <a:xfrm rot="5400000">
          <a:off x="-121106" y="3663045"/>
          <a:ext cx="807377" cy="565164"/>
        </a:xfrm>
        <a:prstGeom prst="chevron">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gm:spPr>
      <dgm:t>
        <a:bodyPr/>
        <a:lstStyle/>
        <a:p>
          <a:pPr>
            <a:buNone/>
          </a:pPr>
          <a:r>
            <a:rPr lang="en-TT" b="1" dirty="0">
              <a:solidFill>
                <a:sysClr val="window" lastClr="FFFFFF"/>
              </a:solidFill>
              <a:latin typeface="Calibri" panose="020F0502020204030204"/>
              <a:ea typeface="+mn-ea"/>
              <a:cs typeface="+mn-cs"/>
            </a:rPr>
            <a:t>Theme 6</a:t>
          </a:r>
        </a:p>
      </dgm:t>
    </dgm:pt>
    <dgm:pt modelId="{BFC67740-1892-9B4F-92C5-8A336E96D393}" type="parTrans" cxnId="{7FDB4741-3291-2B44-B478-39982D77DE04}">
      <dgm:prSet/>
      <dgm:spPr/>
      <dgm:t>
        <a:bodyPr/>
        <a:lstStyle/>
        <a:p>
          <a:endParaRPr lang="en-US"/>
        </a:p>
      </dgm:t>
    </dgm:pt>
    <dgm:pt modelId="{3A705379-FFBD-5D4B-84EE-8FB6D8F8B850}" type="sibTrans" cxnId="{7FDB4741-3291-2B44-B478-39982D77DE04}">
      <dgm:prSet/>
      <dgm:spPr/>
      <dgm:t>
        <a:bodyPr/>
        <a:lstStyle/>
        <a:p>
          <a:endParaRPr lang="en-US"/>
        </a:p>
      </dgm:t>
    </dgm:pt>
    <dgm:pt modelId="{03B6F6FB-3AE9-0840-B63C-ADB18F613BDD}">
      <dgm:prSet custT="1"/>
      <dgm:spPr>
        <a:xfrm rot="5400000">
          <a:off x="5277984" y="-4710798"/>
          <a:ext cx="524795" cy="9950435"/>
        </a:xfrm>
        <a:prstGeom prst="round2Same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lgn="ctr">
            <a:buFontTx/>
            <a:buNone/>
          </a:pPr>
          <a:r>
            <a:rPr lang="en-US" sz="11500" dirty="0">
              <a:solidFill>
                <a:sysClr val="windowText" lastClr="000000">
                  <a:hueOff val="0"/>
                  <a:satOff val="0"/>
                  <a:lumOff val="0"/>
                  <a:alphaOff val="0"/>
                </a:sysClr>
              </a:solidFill>
              <a:latin typeface="Calibri" panose="020F0502020204030204"/>
              <a:ea typeface="+mn-ea"/>
              <a:cs typeface="+mn-cs"/>
            </a:rPr>
            <a:t>Culture Shifting</a:t>
          </a:r>
        </a:p>
      </dgm:t>
    </dgm:pt>
    <dgm:pt modelId="{FCB7299B-1A56-0D41-BD92-75960D38D913}" type="parTrans" cxnId="{E8A9F787-A0D6-FC43-BD1E-AD53B9767346}">
      <dgm:prSet/>
      <dgm:spPr/>
      <dgm:t>
        <a:bodyPr/>
        <a:lstStyle/>
        <a:p>
          <a:endParaRPr lang="en-US"/>
        </a:p>
      </dgm:t>
    </dgm:pt>
    <dgm:pt modelId="{DE587DDC-0E87-BF4B-83E8-969591CC2F38}" type="sibTrans" cxnId="{E8A9F787-A0D6-FC43-BD1E-AD53B9767346}">
      <dgm:prSet/>
      <dgm:spPr/>
      <dgm:t>
        <a:bodyPr/>
        <a:lstStyle/>
        <a:p>
          <a:endParaRPr lang="en-US"/>
        </a:p>
      </dgm:t>
    </dgm:pt>
    <dgm:pt modelId="{E8DD1BAA-BBF7-E84F-9815-F67E49FA868A}">
      <dgm:prSet custT="1"/>
      <dgm:spPr>
        <a:xfrm rot="5400000">
          <a:off x="5277984" y="-4002815"/>
          <a:ext cx="524795" cy="9950435"/>
        </a:xfrm>
        <a:prstGeom prst="round2SameRect">
          <a:avLst/>
        </a:prstGeom>
        <a:solidFill>
          <a:sysClr val="window" lastClr="FFFFFF">
            <a:alpha val="90000"/>
            <a:hueOff val="0"/>
            <a:satOff val="0"/>
            <a:lumOff val="0"/>
            <a:alphaOff val="0"/>
          </a:sysClr>
        </a:solidFill>
        <a:ln w="12700" cap="flat" cmpd="sng" algn="ctr">
          <a:solidFill>
            <a:srgbClr val="A5A5A5">
              <a:hueOff val="542120"/>
              <a:satOff val="20000"/>
              <a:lumOff val="-2941"/>
              <a:alphaOff val="0"/>
            </a:srgbClr>
          </a:solidFill>
          <a:prstDash val="solid"/>
          <a:miter lim="800000"/>
        </a:ln>
        <a:effectLst/>
      </dgm:spPr>
      <dgm:t>
        <a:bodyPr/>
        <a:lstStyle/>
        <a:p>
          <a:pPr algn="ctr">
            <a:buFontTx/>
            <a:buNone/>
          </a:pPr>
          <a:r>
            <a:rPr lang="en-US" sz="11500" dirty="0">
              <a:solidFill>
                <a:sysClr val="windowText" lastClr="000000">
                  <a:hueOff val="0"/>
                  <a:satOff val="0"/>
                  <a:lumOff val="0"/>
                  <a:alphaOff val="0"/>
                </a:sysClr>
              </a:solidFill>
              <a:latin typeface="Calibri" panose="020F0502020204030204"/>
              <a:ea typeface="+mn-ea"/>
              <a:cs typeface="+mn-cs"/>
            </a:rPr>
            <a:t>Gender Inequality and Discrimination</a:t>
          </a:r>
        </a:p>
      </dgm:t>
    </dgm:pt>
    <dgm:pt modelId="{026616EA-D5F4-374E-B284-BE039654ABBF}" type="parTrans" cxnId="{C1885731-A910-A742-82E5-BB85D938AEEA}">
      <dgm:prSet/>
      <dgm:spPr/>
      <dgm:t>
        <a:bodyPr/>
        <a:lstStyle/>
        <a:p>
          <a:endParaRPr lang="en-US"/>
        </a:p>
      </dgm:t>
    </dgm:pt>
    <dgm:pt modelId="{4756E538-2F6E-D042-9D36-8FD914EBD670}" type="sibTrans" cxnId="{C1885731-A910-A742-82E5-BB85D938AEEA}">
      <dgm:prSet/>
      <dgm:spPr/>
      <dgm:t>
        <a:bodyPr/>
        <a:lstStyle/>
        <a:p>
          <a:endParaRPr lang="en-US"/>
        </a:p>
      </dgm:t>
    </dgm:pt>
    <dgm:pt modelId="{566A31D5-7295-5345-AC19-D283C22B18C3}">
      <dgm:prSet custT="1"/>
      <dgm:spPr>
        <a:xfrm rot="5400000">
          <a:off x="5277984" y="-3294831"/>
          <a:ext cx="524795" cy="9950435"/>
        </a:xfrm>
        <a:prstGeom prst="round2SameRect">
          <a:avLst/>
        </a:prstGeom>
        <a:solidFill>
          <a:sysClr val="window" lastClr="FFFFFF">
            <a:alpha val="90000"/>
            <a:hueOff val="0"/>
            <a:satOff val="0"/>
            <a:lumOff val="0"/>
            <a:alphaOff val="0"/>
          </a:sysClr>
        </a:solidFill>
        <a:ln w="12700" cap="flat" cmpd="sng" algn="ctr">
          <a:solidFill>
            <a:srgbClr val="A5A5A5">
              <a:hueOff val="1084240"/>
              <a:satOff val="40000"/>
              <a:lumOff val="-5882"/>
              <a:alphaOff val="0"/>
            </a:srgbClr>
          </a:solidFill>
          <a:prstDash val="solid"/>
          <a:miter lim="800000"/>
        </a:ln>
        <a:effectLst/>
      </dgm:spPr>
      <dgm:t>
        <a:bodyPr/>
        <a:lstStyle/>
        <a:p>
          <a:pPr algn="ctr">
            <a:buFontTx/>
            <a:buNone/>
          </a:pPr>
          <a:r>
            <a:rPr lang="en-US" sz="11500" dirty="0">
              <a:solidFill>
                <a:sysClr val="windowText" lastClr="000000">
                  <a:hueOff val="0"/>
                  <a:satOff val="0"/>
                  <a:lumOff val="0"/>
                  <a:alphaOff val="0"/>
                </a:sysClr>
              </a:solidFill>
              <a:latin typeface="Calibri" panose="020F0502020204030204"/>
              <a:ea typeface="+mn-ea"/>
              <a:cs typeface="+mn-cs"/>
            </a:rPr>
            <a:t>Glass Ceiling</a:t>
          </a:r>
        </a:p>
      </dgm:t>
    </dgm:pt>
    <dgm:pt modelId="{0B31511E-A58A-3D42-A999-9E8400184D3E}" type="parTrans" cxnId="{70BA75B1-7854-B94E-B891-36F9E8F7AA09}">
      <dgm:prSet/>
      <dgm:spPr/>
      <dgm:t>
        <a:bodyPr/>
        <a:lstStyle/>
        <a:p>
          <a:endParaRPr lang="en-US"/>
        </a:p>
      </dgm:t>
    </dgm:pt>
    <dgm:pt modelId="{94DB3118-EDCD-1D48-B4CF-3B1612A51060}" type="sibTrans" cxnId="{70BA75B1-7854-B94E-B891-36F9E8F7AA09}">
      <dgm:prSet/>
      <dgm:spPr/>
      <dgm:t>
        <a:bodyPr/>
        <a:lstStyle/>
        <a:p>
          <a:endParaRPr lang="en-US"/>
        </a:p>
      </dgm:t>
    </dgm:pt>
    <dgm:pt modelId="{4B69EA72-649E-6C4B-B4C9-2B95E222F136}">
      <dgm:prSet custT="1"/>
      <dgm:spPr>
        <a:xfrm rot="5400000">
          <a:off x="5277984" y="-2586848"/>
          <a:ext cx="524795" cy="9950435"/>
        </a:xfrm>
        <a:prstGeom prst="round2SameRect">
          <a:avLst/>
        </a:prstGeom>
        <a:solidFill>
          <a:sysClr val="window" lastClr="FFFFFF">
            <a:alpha val="90000"/>
            <a:hueOff val="0"/>
            <a:satOff val="0"/>
            <a:lumOff val="0"/>
            <a:alphaOff val="0"/>
          </a:sysClr>
        </a:solidFill>
        <a:ln w="12700" cap="flat" cmpd="sng" algn="ctr">
          <a:solidFill>
            <a:srgbClr val="A5A5A5">
              <a:hueOff val="1626359"/>
              <a:satOff val="60000"/>
              <a:lumOff val="-8824"/>
              <a:alphaOff val="0"/>
            </a:srgbClr>
          </a:solidFill>
          <a:prstDash val="solid"/>
          <a:miter lim="800000"/>
        </a:ln>
        <a:effectLst/>
      </dgm:spPr>
      <dgm:t>
        <a:bodyPr/>
        <a:lstStyle/>
        <a:p>
          <a:pPr algn="ctr">
            <a:buFontTx/>
            <a:buNone/>
          </a:pPr>
          <a:r>
            <a:rPr lang="en-US" sz="11500" dirty="0">
              <a:solidFill>
                <a:sysClr val="windowText" lastClr="000000">
                  <a:hueOff val="0"/>
                  <a:satOff val="0"/>
                  <a:lumOff val="0"/>
                  <a:alphaOff val="0"/>
                </a:sysClr>
              </a:solidFill>
              <a:latin typeface="Calibri" panose="020F0502020204030204"/>
              <a:ea typeface="+mn-ea"/>
              <a:cs typeface="+mn-cs"/>
            </a:rPr>
            <a:t>Male Mentors</a:t>
          </a:r>
        </a:p>
      </dgm:t>
    </dgm:pt>
    <dgm:pt modelId="{AD2EADAC-7641-ED48-9869-2BC8569BD587}" type="parTrans" cxnId="{FD105FE7-0996-0548-AD1C-45FC358F65B5}">
      <dgm:prSet/>
      <dgm:spPr/>
      <dgm:t>
        <a:bodyPr/>
        <a:lstStyle/>
        <a:p>
          <a:endParaRPr lang="en-US"/>
        </a:p>
      </dgm:t>
    </dgm:pt>
    <dgm:pt modelId="{34E21090-B7E4-EB44-9165-41DC9ECF984A}" type="sibTrans" cxnId="{FD105FE7-0996-0548-AD1C-45FC358F65B5}">
      <dgm:prSet/>
      <dgm:spPr/>
      <dgm:t>
        <a:bodyPr/>
        <a:lstStyle/>
        <a:p>
          <a:endParaRPr lang="en-US"/>
        </a:p>
      </dgm:t>
    </dgm:pt>
    <dgm:pt modelId="{8B35E4FE-3428-F148-8ACA-204960C06832}">
      <dgm:prSet custT="1"/>
      <dgm:spPr>
        <a:xfrm rot="5400000">
          <a:off x="5277984" y="-1878864"/>
          <a:ext cx="524795" cy="9950435"/>
        </a:xfrm>
        <a:prstGeom prst="round2SameRect">
          <a:avLst/>
        </a:prstGeom>
        <a:solidFill>
          <a:sysClr val="window" lastClr="FFFFFF">
            <a:alpha val="90000"/>
            <a:hueOff val="0"/>
            <a:satOff val="0"/>
            <a:lumOff val="0"/>
            <a:alphaOff val="0"/>
          </a:sysClr>
        </a:solidFill>
        <a:ln w="12700" cap="flat" cmpd="sng" algn="ctr">
          <a:solidFill>
            <a:srgbClr val="A5A5A5">
              <a:hueOff val="2168479"/>
              <a:satOff val="80000"/>
              <a:lumOff val="-11765"/>
              <a:alphaOff val="0"/>
            </a:srgbClr>
          </a:solidFill>
          <a:prstDash val="solid"/>
          <a:miter lim="800000"/>
        </a:ln>
        <a:effectLst/>
      </dgm:spPr>
      <dgm:t>
        <a:bodyPr/>
        <a:lstStyle/>
        <a:p>
          <a:pPr algn="ctr">
            <a:buFontTx/>
            <a:buNone/>
          </a:pPr>
          <a:r>
            <a:rPr lang="en-US" sz="11500" dirty="0">
              <a:solidFill>
                <a:sysClr val="windowText" lastClr="000000">
                  <a:hueOff val="0"/>
                  <a:satOff val="0"/>
                  <a:lumOff val="0"/>
                  <a:alphaOff val="0"/>
                </a:sysClr>
              </a:solidFill>
              <a:latin typeface="Calibri" panose="020F0502020204030204"/>
              <a:ea typeface="+mn-ea"/>
              <a:cs typeface="+mn-cs"/>
            </a:rPr>
            <a:t>Participation in Decision Making</a:t>
          </a:r>
        </a:p>
      </dgm:t>
    </dgm:pt>
    <dgm:pt modelId="{2553CF11-5F29-BF48-918D-2284650AC155}" type="parTrans" cxnId="{C9BD06C1-B857-534C-BCED-14D9ED1A9A0D}">
      <dgm:prSet/>
      <dgm:spPr/>
      <dgm:t>
        <a:bodyPr/>
        <a:lstStyle/>
        <a:p>
          <a:endParaRPr lang="en-US"/>
        </a:p>
      </dgm:t>
    </dgm:pt>
    <dgm:pt modelId="{B09CFE9A-ECAF-D144-BBAB-5DB0732EC4FD}" type="sibTrans" cxnId="{C9BD06C1-B857-534C-BCED-14D9ED1A9A0D}">
      <dgm:prSet/>
      <dgm:spPr/>
      <dgm:t>
        <a:bodyPr/>
        <a:lstStyle/>
        <a:p>
          <a:endParaRPr lang="en-US"/>
        </a:p>
      </dgm:t>
    </dgm:pt>
    <dgm:pt modelId="{084CD77D-537B-EB43-B3CC-DBA477D55E2F}">
      <dgm:prSet custT="1"/>
      <dgm:spPr>
        <a:xfrm rot="5400000">
          <a:off x="5277984" y="-1170881"/>
          <a:ext cx="524795" cy="9950435"/>
        </a:xfrm>
        <a:prstGeom prst="round2SameRect">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lgn="ctr">
            <a:buFontTx/>
            <a:buNone/>
          </a:pPr>
          <a:r>
            <a:rPr lang="en-US" sz="11500" dirty="0">
              <a:solidFill>
                <a:sysClr val="windowText" lastClr="000000">
                  <a:hueOff val="0"/>
                  <a:satOff val="0"/>
                  <a:lumOff val="0"/>
                  <a:alphaOff val="0"/>
                </a:sysClr>
              </a:solidFill>
              <a:latin typeface="Calibri" panose="020F0502020204030204"/>
              <a:ea typeface="+mn-ea"/>
              <a:cs typeface="+mn-cs"/>
            </a:rPr>
            <a:t>Work Life Balance</a:t>
          </a:r>
        </a:p>
      </dgm:t>
    </dgm:pt>
    <dgm:pt modelId="{B1CDA270-A752-E64A-8771-478E664D7718}" type="parTrans" cxnId="{8DD1BCBB-C136-5F4A-AAE3-743B6DC37428}">
      <dgm:prSet/>
      <dgm:spPr/>
      <dgm:t>
        <a:bodyPr/>
        <a:lstStyle/>
        <a:p>
          <a:endParaRPr lang="en-US"/>
        </a:p>
      </dgm:t>
    </dgm:pt>
    <dgm:pt modelId="{9E5F19B9-5CB7-3344-B3D1-D288DA4C0C87}" type="sibTrans" cxnId="{8DD1BCBB-C136-5F4A-AAE3-743B6DC37428}">
      <dgm:prSet/>
      <dgm:spPr/>
      <dgm:t>
        <a:bodyPr/>
        <a:lstStyle/>
        <a:p>
          <a:endParaRPr lang="en-US"/>
        </a:p>
      </dgm:t>
    </dgm:pt>
    <dgm:pt modelId="{CE4BA299-6698-4B4C-BCDC-AB05EC571458}" type="pres">
      <dgm:prSet presAssocID="{73301644-83BF-414F-B88A-1D4774AFB172}" presName="linearFlow" presStyleCnt="0">
        <dgm:presLayoutVars>
          <dgm:dir/>
          <dgm:animLvl val="lvl"/>
          <dgm:resizeHandles val="exact"/>
        </dgm:presLayoutVars>
      </dgm:prSet>
      <dgm:spPr/>
    </dgm:pt>
    <dgm:pt modelId="{EB5F107C-C5D8-7A46-A4AD-A602604D5FCF}" type="pres">
      <dgm:prSet presAssocID="{B62CE7F0-57F2-A345-9637-F208F6791FBC}" presName="composite" presStyleCnt="0"/>
      <dgm:spPr/>
    </dgm:pt>
    <dgm:pt modelId="{5DBF8A68-A828-B841-9CF7-193F1F3E9340}" type="pres">
      <dgm:prSet presAssocID="{B62CE7F0-57F2-A345-9637-F208F6791FBC}" presName="parentText" presStyleLbl="alignNode1" presStyleIdx="0" presStyleCnt="6">
        <dgm:presLayoutVars>
          <dgm:chMax val="1"/>
          <dgm:bulletEnabled val="1"/>
        </dgm:presLayoutVars>
      </dgm:prSet>
      <dgm:spPr/>
    </dgm:pt>
    <dgm:pt modelId="{68BDCAAD-340B-6D45-ABF9-C0DF253DD817}" type="pres">
      <dgm:prSet presAssocID="{B62CE7F0-57F2-A345-9637-F208F6791FBC}" presName="descendantText" presStyleLbl="alignAcc1" presStyleIdx="0" presStyleCnt="6" custLinFactNeighborX="29091" custLinFactNeighborY="4269">
        <dgm:presLayoutVars>
          <dgm:bulletEnabled val="1"/>
        </dgm:presLayoutVars>
      </dgm:prSet>
      <dgm:spPr/>
    </dgm:pt>
    <dgm:pt modelId="{A816FF4D-3194-674E-B8F0-72C269C2610E}" type="pres">
      <dgm:prSet presAssocID="{94084A43-4BB2-7441-9D27-8F061F7CB0C2}" presName="sp" presStyleCnt="0"/>
      <dgm:spPr/>
    </dgm:pt>
    <dgm:pt modelId="{6BA31B42-A10C-0C4B-A8EB-FF75959D379E}" type="pres">
      <dgm:prSet presAssocID="{CA1C0902-50B9-C04A-9586-ECE14E2C9DD1}" presName="composite" presStyleCnt="0"/>
      <dgm:spPr/>
    </dgm:pt>
    <dgm:pt modelId="{668E63A4-3E79-234A-A319-0E6D14D8E332}" type="pres">
      <dgm:prSet presAssocID="{CA1C0902-50B9-C04A-9586-ECE14E2C9DD1}" presName="parentText" presStyleLbl="alignNode1" presStyleIdx="1" presStyleCnt="6">
        <dgm:presLayoutVars>
          <dgm:chMax val="1"/>
          <dgm:bulletEnabled val="1"/>
        </dgm:presLayoutVars>
      </dgm:prSet>
      <dgm:spPr/>
    </dgm:pt>
    <dgm:pt modelId="{DA41AEA2-D270-2B4F-BEB0-EC455DA62151}" type="pres">
      <dgm:prSet presAssocID="{CA1C0902-50B9-C04A-9586-ECE14E2C9DD1}" presName="descendantText" presStyleLbl="alignAcc1" presStyleIdx="1" presStyleCnt="6">
        <dgm:presLayoutVars>
          <dgm:bulletEnabled val="1"/>
        </dgm:presLayoutVars>
      </dgm:prSet>
      <dgm:spPr/>
    </dgm:pt>
    <dgm:pt modelId="{8BF90F84-55C8-AC4E-AC05-CC92E67DC6D2}" type="pres">
      <dgm:prSet presAssocID="{DF9035B2-FB1C-0D45-8E44-72940DF16CC2}" presName="sp" presStyleCnt="0"/>
      <dgm:spPr/>
    </dgm:pt>
    <dgm:pt modelId="{479C9017-AEE1-3349-BC97-F53D1A48F758}" type="pres">
      <dgm:prSet presAssocID="{42A766FC-829B-D348-B100-3490DBBE2063}" presName="composite" presStyleCnt="0"/>
      <dgm:spPr/>
    </dgm:pt>
    <dgm:pt modelId="{9027F081-0977-E24D-B3FE-54D7ED18B405}" type="pres">
      <dgm:prSet presAssocID="{42A766FC-829B-D348-B100-3490DBBE2063}" presName="parentText" presStyleLbl="alignNode1" presStyleIdx="2" presStyleCnt="6">
        <dgm:presLayoutVars>
          <dgm:chMax val="1"/>
          <dgm:bulletEnabled val="1"/>
        </dgm:presLayoutVars>
      </dgm:prSet>
      <dgm:spPr/>
    </dgm:pt>
    <dgm:pt modelId="{8DA490E8-47E4-E548-9F83-A9F7A42F9C34}" type="pres">
      <dgm:prSet presAssocID="{42A766FC-829B-D348-B100-3490DBBE2063}" presName="descendantText" presStyleLbl="alignAcc1" presStyleIdx="2" presStyleCnt="6">
        <dgm:presLayoutVars>
          <dgm:bulletEnabled val="1"/>
        </dgm:presLayoutVars>
      </dgm:prSet>
      <dgm:spPr/>
    </dgm:pt>
    <dgm:pt modelId="{4B21C329-B769-8A45-BE3A-F66FA6D5BD4D}" type="pres">
      <dgm:prSet presAssocID="{DED6B997-B693-F645-9A24-4080EBE451B7}" presName="sp" presStyleCnt="0"/>
      <dgm:spPr/>
    </dgm:pt>
    <dgm:pt modelId="{C4CC7345-9927-A944-8074-AB66B877980A}" type="pres">
      <dgm:prSet presAssocID="{527E9DAB-6155-2747-9BA7-3419CE090DCF}" presName="composite" presStyleCnt="0"/>
      <dgm:spPr/>
    </dgm:pt>
    <dgm:pt modelId="{08218494-FEA7-9F41-9E51-1C775D9D5A5D}" type="pres">
      <dgm:prSet presAssocID="{527E9DAB-6155-2747-9BA7-3419CE090DCF}" presName="parentText" presStyleLbl="alignNode1" presStyleIdx="3" presStyleCnt="6">
        <dgm:presLayoutVars>
          <dgm:chMax val="1"/>
          <dgm:bulletEnabled val="1"/>
        </dgm:presLayoutVars>
      </dgm:prSet>
      <dgm:spPr/>
    </dgm:pt>
    <dgm:pt modelId="{1BF8D270-F467-3C49-A1F0-3F814C56A675}" type="pres">
      <dgm:prSet presAssocID="{527E9DAB-6155-2747-9BA7-3419CE090DCF}" presName="descendantText" presStyleLbl="alignAcc1" presStyleIdx="3" presStyleCnt="6">
        <dgm:presLayoutVars>
          <dgm:bulletEnabled val="1"/>
        </dgm:presLayoutVars>
      </dgm:prSet>
      <dgm:spPr/>
    </dgm:pt>
    <dgm:pt modelId="{751792F6-8167-9547-844E-B851E6DD1172}" type="pres">
      <dgm:prSet presAssocID="{7E7F13C6-0E35-F048-922C-C82F65C56887}" presName="sp" presStyleCnt="0"/>
      <dgm:spPr/>
    </dgm:pt>
    <dgm:pt modelId="{400C2F5A-4B73-614C-88D8-6DFEB12E13B3}" type="pres">
      <dgm:prSet presAssocID="{2AF2B755-41B2-6B47-98FF-2BB09F5A51BC}" presName="composite" presStyleCnt="0"/>
      <dgm:spPr/>
    </dgm:pt>
    <dgm:pt modelId="{47475E0A-00EF-D249-A926-168E3719A2C8}" type="pres">
      <dgm:prSet presAssocID="{2AF2B755-41B2-6B47-98FF-2BB09F5A51BC}" presName="parentText" presStyleLbl="alignNode1" presStyleIdx="4" presStyleCnt="6">
        <dgm:presLayoutVars>
          <dgm:chMax val="1"/>
          <dgm:bulletEnabled val="1"/>
        </dgm:presLayoutVars>
      </dgm:prSet>
      <dgm:spPr/>
    </dgm:pt>
    <dgm:pt modelId="{EAEEBF5B-DC05-D44D-828E-19D3BC3FBF13}" type="pres">
      <dgm:prSet presAssocID="{2AF2B755-41B2-6B47-98FF-2BB09F5A51BC}" presName="descendantText" presStyleLbl="alignAcc1" presStyleIdx="4" presStyleCnt="6">
        <dgm:presLayoutVars>
          <dgm:bulletEnabled val="1"/>
        </dgm:presLayoutVars>
      </dgm:prSet>
      <dgm:spPr/>
    </dgm:pt>
    <dgm:pt modelId="{DCA94392-7C82-0941-AF40-4266DE7A33D5}" type="pres">
      <dgm:prSet presAssocID="{DA302453-EE70-434F-939B-72A4B494EAAF}" presName="sp" presStyleCnt="0"/>
      <dgm:spPr/>
    </dgm:pt>
    <dgm:pt modelId="{658FDC99-E3AC-3B46-9C68-BD0432A3E0BD}" type="pres">
      <dgm:prSet presAssocID="{BC439B3F-DFB9-444C-B302-20448A277454}" presName="composite" presStyleCnt="0"/>
      <dgm:spPr/>
    </dgm:pt>
    <dgm:pt modelId="{9C36E8BA-993B-3D4D-AB35-06F615A36EF3}" type="pres">
      <dgm:prSet presAssocID="{BC439B3F-DFB9-444C-B302-20448A277454}" presName="parentText" presStyleLbl="alignNode1" presStyleIdx="5" presStyleCnt="6">
        <dgm:presLayoutVars>
          <dgm:chMax val="1"/>
          <dgm:bulletEnabled val="1"/>
        </dgm:presLayoutVars>
      </dgm:prSet>
      <dgm:spPr/>
    </dgm:pt>
    <dgm:pt modelId="{9899645C-E15B-3B48-B32B-C1B3BB316015}" type="pres">
      <dgm:prSet presAssocID="{BC439B3F-DFB9-444C-B302-20448A277454}" presName="descendantText" presStyleLbl="alignAcc1" presStyleIdx="5" presStyleCnt="6">
        <dgm:presLayoutVars>
          <dgm:bulletEnabled val="1"/>
        </dgm:presLayoutVars>
      </dgm:prSet>
      <dgm:spPr/>
    </dgm:pt>
  </dgm:ptLst>
  <dgm:cxnLst>
    <dgm:cxn modelId="{D6682E0E-F636-4440-92A0-E9B1EF20350E}" type="presOf" srcId="{084CD77D-537B-EB43-B3CC-DBA477D55E2F}" destId="{9899645C-E15B-3B48-B32B-C1B3BB316015}" srcOrd="0" destOrd="0" presId="urn:microsoft.com/office/officeart/2005/8/layout/chevron2"/>
    <dgm:cxn modelId="{4FCF3F15-1013-F34E-ADE1-F3139EBC1BB3}" type="presOf" srcId="{E8DD1BAA-BBF7-E84F-9815-F67E49FA868A}" destId="{DA41AEA2-D270-2B4F-BEB0-EC455DA62151}" srcOrd="0" destOrd="0" presId="urn:microsoft.com/office/officeart/2005/8/layout/chevron2"/>
    <dgm:cxn modelId="{E7514E26-7432-DE47-BED1-8B536E6A845A}" type="presOf" srcId="{527E9DAB-6155-2747-9BA7-3419CE090DCF}" destId="{08218494-FEA7-9F41-9E51-1C775D9D5A5D}" srcOrd="0" destOrd="0" presId="urn:microsoft.com/office/officeart/2005/8/layout/chevron2"/>
    <dgm:cxn modelId="{EB31762C-8FDA-F646-B8F4-BC1AEC0D67FE}" type="presOf" srcId="{CA1C0902-50B9-C04A-9586-ECE14E2C9DD1}" destId="{668E63A4-3E79-234A-A319-0E6D14D8E332}" srcOrd="0" destOrd="0" presId="urn:microsoft.com/office/officeart/2005/8/layout/chevron2"/>
    <dgm:cxn modelId="{C1885731-A910-A742-82E5-BB85D938AEEA}" srcId="{CA1C0902-50B9-C04A-9586-ECE14E2C9DD1}" destId="{E8DD1BAA-BBF7-E84F-9815-F67E49FA868A}" srcOrd="0" destOrd="0" parTransId="{026616EA-D5F4-374E-B284-BE039654ABBF}" sibTransId="{4756E538-2F6E-D042-9D36-8FD914EBD670}"/>
    <dgm:cxn modelId="{7FDB4741-3291-2B44-B478-39982D77DE04}" srcId="{73301644-83BF-414F-B88A-1D4774AFB172}" destId="{BC439B3F-DFB9-444C-B302-20448A277454}" srcOrd="5" destOrd="0" parTransId="{BFC67740-1892-9B4F-92C5-8A336E96D393}" sibTransId="{3A705379-FFBD-5D4B-84EE-8FB6D8F8B850}"/>
    <dgm:cxn modelId="{640A344C-76CF-3B45-86CA-4FE517A78CCE}" type="presOf" srcId="{8B35E4FE-3428-F148-8ACA-204960C06832}" destId="{EAEEBF5B-DC05-D44D-828E-19D3BC3FBF13}" srcOrd="0" destOrd="0" presId="urn:microsoft.com/office/officeart/2005/8/layout/chevron2"/>
    <dgm:cxn modelId="{B263D64C-513A-BF4A-B45F-2BCB942C7925}" type="presOf" srcId="{03B6F6FB-3AE9-0840-B63C-ADB18F613BDD}" destId="{68BDCAAD-340B-6D45-ABF9-C0DF253DD817}" srcOrd="0" destOrd="0" presId="urn:microsoft.com/office/officeart/2005/8/layout/chevron2"/>
    <dgm:cxn modelId="{3BB8C04E-BB7C-8748-9BAB-7D2E0A1B66C2}" srcId="{73301644-83BF-414F-B88A-1D4774AFB172}" destId="{527E9DAB-6155-2747-9BA7-3419CE090DCF}" srcOrd="3" destOrd="0" parTransId="{E32DB81F-E304-284B-9AF0-239763D48319}" sibTransId="{7E7F13C6-0E35-F048-922C-C82F65C56887}"/>
    <dgm:cxn modelId="{87436E65-887E-1446-B43D-047B095ACAC0}" type="presOf" srcId="{73301644-83BF-414F-B88A-1D4774AFB172}" destId="{CE4BA299-6698-4B4C-BCDC-AB05EC571458}" srcOrd="0" destOrd="0" presId="urn:microsoft.com/office/officeart/2005/8/layout/chevron2"/>
    <dgm:cxn modelId="{E8A9F787-A0D6-FC43-BD1E-AD53B9767346}" srcId="{B62CE7F0-57F2-A345-9637-F208F6791FBC}" destId="{03B6F6FB-3AE9-0840-B63C-ADB18F613BDD}" srcOrd="0" destOrd="0" parTransId="{FCB7299B-1A56-0D41-BD92-75960D38D913}" sibTransId="{DE587DDC-0E87-BF4B-83E8-969591CC2F38}"/>
    <dgm:cxn modelId="{AA6BB08C-CA21-CE48-98F1-012A222CDC66}" srcId="{73301644-83BF-414F-B88A-1D4774AFB172}" destId="{B62CE7F0-57F2-A345-9637-F208F6791FBC}" srcOrd="0" destOrd="0" parTransId="{93F0984B-E197-8E4C-9A99-F16DDB767CD2}" sibTransId="{94084A43-4BB2-7441-9D27-8F061F7CB0C2}"/>
    <dgm:cxn modelId="{6489A398-C42F-1349-BE73-3EAAB44B2F60}" srcId="{73301644-83BF-414F-B88A-1D4774AFB172}" destId="{CA1C0902-50B9-C04A-9586-ECE14E2C9DD1}" srcOrd="1" destOrd="0" parTransId="{9DEC5D3F-CE89-9E42-9302-A32CF3569920}" sibTransId="{DF9035B2-FB1C-0D45-8E44-72940DF16CC2}"/>
    <dgm:cxn modelId="{E60B21A3-055C-9B49-AB0A-34A3ADB3EAF8}" srcId="{73301644-83BF-414F-B88A-1D4774AFB172}" destId="{42A766FC-829B-D348-B100-3490DBBE2063}" srcOrd="2" destOrd="0" parTransId="{4187C4C8-B262-C44D-B366-F0F0FE318901}" sibTransId="{DED6B997-B693-F645-9A24-4080EBE451B7}"/>
    <dgm:cxn modelId="{F67302B0-5C36-4543-85A0-BC079DAB6E16}" type="presOf" srcId="{2AF2B755-41B2-6B47-98FF-2BB09F5A51BC}" destId="{47475E0A-00EF-D249-A926-168E3719A2C8}" srcOrd="0" destOrd="0" presId="urn:microsoft.com/office/officeart/2005/8/layout/chevron2"/>
    <dgm:cxn modelId="{70BA75B1-7854-B94E-B891-36F9E8F7AA09}" srcId="{42A766FC-829B-D348-B100-3490DBBE2063}" destId="{566A31D5-7295-5345-AC19-D283C22B18C3}" srcOrd="0" destOrd="0" parTransId="{0B31511E-A58A-3D42-A999-9E8400184D3E}" sibTransId="{94DB3118-EDCD-1D48-B4CF-3B1612A51060}"/>
    <dgm:cxn modelId="{8DD1BCBB-C136-5F4A-AAE3-743B6DC37428}" srcId="{BC439B3F-DFB9-444C-B302-20448A277454}" destId="{084CD77D-537B-EB43-B3CC-DBA477D55E2F}" srcOrd="0" destOrd="0" parTransId="{B1CDA270-A752-E64A-8771-478E664D7718}" sibTransId="{9E5F19B9-5CB7-3344-B3D1-D288DA4C0C87}"/>
    <dgm:cxn modelId="{C9BD06C1-B857-534C-BCED-14D9ED1A9A0D}" srcId="{2AF2B755-41B2-6B47-98FF-2BB09F5A51BC}" destId="{8B35E4FE-3428-F148-8ACA-204960C06832}" srcOrd="0" destOrd="0" parTransId="{2553CF11-5F29-BF48-918D-2284650AC155}" sibTransId="{B09CFE9A-ECAF-D144-BBAB-5DB0732EC4FD}"/>
    <dgm:cxn modelId="{4F9C95C3-FD28-3A40-B9E6-DA4212A3C478}" type="presOf" srcId="{B62CE7F0-57F2-A345-9637-F208F6791FBC}" destId="{5DBF8A68-A828-B841-9CF7-193F1F3E9340}" srcOrd="0" destOrd="0" presId="urn:microsoft.com/office/officeart/2005/8/layout/chevron2"/>
    <dgm:cxn modelId="{4D2C72C6-45B2-5544-A9A2-22B827CD7565}" type="presOf" srcId="{566A31D5-7295-5345-AC19-D283C22B18C3}" destId="{8DA490E8-47E4-E548-9F83-A9F7A42F9C34}" srcOrd="0" destOrd="0" presId="urn:microsoft.com/office/officeart/2005/8/layout/chevron2"/>
    <dgm:cxn modelId="{5AD397CB-A5AF-F64F-8B0C-58499EE957A9}" srcId="{73301644-83BF-414F-B88A-1D4774AFB172}" destId="{2AF2B755-41B2-6B47-98FF-2BB09F5A51BC}" srcOrd="4" destOrd="0" parTransId="{6FB4297E-C05D-A948-8506-104164BA7AAE}" sibTransId="{DA302453-EE70-434F-939B-72A4B494EAAF}"/>
    <dgm:cxn modelId="{CAAF4DDD-0609-6444-A7F1-F7711920EF24}" type="presOf" srcId="{42A766FC-829B-D348-B100-3490DBBE2063}" destId="{9027F081-0977-E24D-B3FE-54D7ED18B405}" srcOrd="0" destOrd="0" presId="urn:microsoft.com/office/officeart/2005/8/layout/chevron2"/>
    <dgm:cxn modelId="{FD105FE7-0996-0548-AD1C-45FC358F65B5}" srcId="{527E9DAB-6155-2747-9BA7-3419CE090DCF}" destId="{4B69EA72-649E-6C4B-B4C9-2B95E222F136}" srcOrd="0" destOrd="0" parTransId="{AD2EADAC-7641-ED48-9869-2BC8569BD587}" sibTransId="{34E21090-B7E4-EB44-9165-41DC9ECF984A}"/>
    <dgm:cxn modelId="{EEBC76E8-C589-BD42-BFFE-D4FEA282DF41}" type="presOf" srcId="{BC439B3F-DFB9-444C-B302-20448A277454}" destId="{9C36E8BA-993B-3D4D-AB35-06F615A36EF3}" srcOrd="0" destOrd="0" presId="urn:microsoft.com/office/officeart/2005/8/layout/chevron2"/>
    <dgm:cxn modelId="{569889E8-072D-6B48-9DF6-8865755AAD44}" type="presOf" srcId="{4B69EA72-649E-6C4B-B4C9-2B95E222F136}" destId="{1BF8D270-F467-3C49-A1F0-3F814C56A675}" srcOrd="0" destOrd="0" presId="urn:microsoft.com/office/officeart/2005/8/layout/chevron2"/>
    <dgm:cxn modelId="{B7D62ED1-3D45-F442-93D8-2CA747C67BDB}" type="presParOf" srcId="{CE4BA299-6698-4B4C-BCDC-AB05EC571458}" destId="{EB5F107C-C5D8-7A46-A4AD-A602604D5FCF}" srcOrd="0" destOrd="0" presId="urn:microsoft.com/office/officeart/2005/8/layout/chevron2"/>
    <dgm:cxn modelId="{D1694ECE-B0A1-B042-A414-1D63D9458433}" type="presParOf" srcId="{EB5F107C-C5D8-7A46-A4AD-A602604D5FCF}" destId="{5DBF8A68-A828-B841-9CF7-193F1F3E9340}" srcOrd="0" destOrd="0" presId="urn:microsoft.com/office/officeart/2005/8/layout/chevron2"/>
    <dgm:cxn modelId="{3BD93272-47AD-C147-BE3C-D668E69DC7AF}" type="presParOf" srcId="{EB5F107C-C5D8-7A46-A4AD-A602604D5FCF}" destId="{68BDCAAD-340B-6D45-ABF9-C0DF253DD817}" srcOrd="1" destOrd="0" presId="urn:microsoft.com/office/officeart/2005/8/layout/chevron2"/>
    <dgm:cxn modelId="{24FE8B66-31B2-9645-979B-7CB57394891B}" type="presParOf" srcId="{CE4BA299-6698-4B4C-BCDC-AB05EC571458}" destId="{A816FF4D-3194-674E-B8F0-72C269C2610E}" srcOrd="1" destOrd="0" presId="urn:microsoft.com/office/officeart/2005/8/layout/chevron2"/>
    <dgm:cxn modelId="{CD29ECD3-CA54-9F42-B9A9-D6E7306D35E9}" type="presParOf" srcId="{CE4BA299-6698-4B4C-BCDC-AB05EC571458}" destId="{6BA31B42-A10C-0C4B-A8EB-FF75959D379E}" srcOrd="2" destOrd="0" presId="urn:microsoft.com/office/officeart/2005/8/layout/chevron2"/>
    <dgm:cxn modelId="{9A2689E7-721D-F94C-A3B7-41405880395D}" type="presParOf" srcId="{6BA31B42-A10C-0C4B-A8EB-FF75959D379E}" destId="{668E63A4-3E79-234A-A319-0E6D14D8E332}" srcOrd="0" destOrd="0" presId="urn:microsoft.com/office/officeart/2005/8/layout/chevron2"/>
    <dgm:cxn modelId="{8509AF1C-69EC-5C40-83A4-506D33ECEA9C}" type="presParOf" srcId="{6BA31B42-A10C-0C4B-A8EB-FF75959D379E}" destId="{DA41AEA2-D270-2B4F-BEB0-EC455DA62151}" srcOrd="1" destOrd="0" presId="urn:microsoft.com/office/officeart/2005/8/layout/chevron2"/>
    <dgm:cxn modelId="{FAE47B88-EBFA-BC47-BD40-DABB9E35BC64}" type="presParOf" srcId="{CE4BA299-6698-4B4C-BCDC-AB05EC571458}" destId="{8BF90F84-55C8-AC4E-AC05-CC92E67DC6D2}" srcOrd="3" destOrd="0" presId="urn:microsoft.com/office/officeart/2005/8/layout/chevron2"/>
    <dgm:cxn modelId="{FBFE9FD0-9868-9644-AA2F-CCF553AEC5CC}" type="presParOf" srcId="{CE4BA299-6698-4B4C-BCDC-AB05EC571458}" destId="{479C9017-AEE1-3349-BC97-F53D1A48F758}" srcOrd="4" destOrd="0" presId="urn:microsoft.com/office/officeart/2005/8/layout/chevron2"/>
    <dgm:cxn modelId="{47EFEBA2-CAD5-9E47-B444-A044E1CFEA8A}" type="presParOf" srcId="{479C9017-AEE1-3349-BC97-F53D1A48F758}" destId="{9027F081-0977-E24D-B3FE-54D7ED18B405}" srcOrd="0" destOrd="0" presId="urn:microsoft.com/office/officeart/2005/8/layout/chevron2"/>
    <dgm:cxn modelId="{BB8DB43F-41D9-214D-B22B-2834D7753C3D}" type="presParOf" srcId="{479C9017-AEE1-3349-BC97-F53D1A48F758}" destId="{8DA490E8-47E4-E548-9F83-A9F7A42F9C34}" srcOrd="1" destOrd="0" presId="urn:microsoft.com/office/officeart/2005/8/layout/chevron2"/>
    <dgm:cxn modelId="{5354B549-258C-8140-860D-8361D581564E}" type="presParOf" srcId="{CE4BA299-6698-4B4C-BCDC-AB05EC571458}" destId="{4B21C329-B769-8A45-BE3A-F66FA6D5BD4D}" srcOrd="5" destOrd="0" presId="urn:microsoft.com/office/officeart/2005/8/layout/chevron2"/>
    <dgm:cxn modelId="{0CCDEA1C-A4C6-1447-B142-4401084C29B0}" type="presParOf" srcId="{CE4BA299-6698-4B4C-BCDC-AB05EC571458}" destId="{C4CC7345-9927-A944-8074-AB66B877980A}" srcOrd="6" destOrd="0" presId="urn:microsoft.com/office/officeart/2005/8/layout/chevron2"/>
    <dgm:cxn modelId="{B9E3ADAF-796B-FF49-ABD0-E359FCE44F85}" type="presParOf" srcId="{C4CC7345-9927-A944-8074-AB66B877980A}" destId="{08218494-FEA7-9F41-9E51-1C775D9D5A5D}" srcOrd="0" destOrd="0" presId="urn:microsoft.com/office/officeart/2005/8/layout/chevron2"/>
    <dgm:cxn modelId="{3B45B8BC-29C8-9C48-9DB1-7BB7BD3D17E7}" type="presParOf" srcId="{C4CC7345-9927-A944-8074-AB66B877980A}" destId="{1BF8D270-F467-3C49-A1F0-3F814C56A675}" srcOrd="1" destOrd="0" presId="urn:microsoft.com/office/officeart/2005/8/layout/chevron2"/>
    <dgm:cxn modelId="{0D5559AA-0F00-DF40-980F-F711690F721D}" type="presParOf" srcId="{CE4BA299-6698-4B4C-BCDC-AB05EC571458}" destId="{751792F6-8167-9547-844E-B851E6DD1172}" srcOrd="7" destOrd="0" presId="urn:microsoft.com/office/officeart/2005/8/layout/chevron2"/>
    <dgm:cxn modelId="{F71BF463-A79C-7A42-9026-F3E324B37FEC}" type="presParOf" srcId="{CE4BA299-6698-4B4C-BCDC-AB05EC571458}" destId="{400C2F5A-4B73-614C-88D8-6DFEB12E13B3}" srcOrd="8" destOrd="0" presId="urn:microsoft.com/office/officeart/2005/8/layout/chevron2"/>
    <dgm:cxn modelId="{A08A9EE1-25B2-B54B-A630-A37E2CB3923F}" type="presParOf" srcId="{400C2F5A-4B73-614C-88D8-6DFEB12E13B3}" destId="{47475E0A-00EF-D249-A926-168E3719A2C8}" srcOrd="0" destOrd="0" presId="urn:microsoft.com/office/officeart/2005/8/layout/chevron2"/>
    <dgm:cxn modelId="{87B78911-2C1F-2C49-BB26-25F15FDE2A36}" type="presParOf" srcId="{400C2F5A-4B73-614C-88D8-6DFEB12E13B3}" destId="{EAEEBF5B-DC05-D44D-828E-19D3BC3FBF13}" srcOrd="1" destOrd="0" presId="urn:microsoft.com/office/officeart/2005/8/layout/chevron2"/>
    <dgm:cxn modelId="{C6188ACA-D3AF-B442-A9C0-B48C10220F7A}" type="presParOf" srcId="{CE4BA299-6698-4B4C-BCDC-AB05EC571458}" destId="{DCA94392-7C82-0941-AF40-4266DE7A33D5}" srcOrd="9" destOrd="0" presId="urn:microsoft.com/office/officeart/2005/8/layout/chevron2"/>
    <dgm:cxn modelId="{66429FC1-26F4-7446-8F32-E7CF24A5943E}" type="presParOf" srcId="{CE4BA299-6698-4B4C-BCDC-AB05EC571458}" destId="{658FDC99-E3AC-3B46-9C68-BD0432A3E0BD}" srcOrd="10" destOrd="0" presId="urn:microsoft.com/office/officeart/2005/8/layout/chevron2"/>
    <dgm:cxn modelId="{F934DC5B-1E21-5341-95F5-FBBDBA4AED9B}" type="presParOf" srcId="{658FDC99-E3AC-3B46-9C68-BD0432A3E0BD}" destId="{9C36E8BA-993B-3D4D-AB35-06F615A36EF3}" srcOrd="0" destOrd="0" presId="urn:microsoft.com/office/officeart/2005/8/layout/chevron2"/>
    <dgm:cxn modelId="{73E1DCE3-9242-C941-B514-B44626B03510}" type="presParOf" srcId="{658FDC99-E3AC-3B46-9C68-BD0432A3E0BD}" destId="{9899645C-E15B-3B48-B32B-C1B3BB31601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F8A68-A828-B841-9CF7-193F1F3E9340}">
      <dsp:nvSpPr>
        <dsp:cNvPr id="0" name=""/>
        <dsp:cNvSpPr/>
      </dsp:nvSpPr>
      <dsp:spPr>
        <a:xfrm rot="5400000">
          <a:off x="-494304" y="505344"/>
          <a:ext cx="3295365" cy="2306755"/>
        </a:xfrm>
        <a:prstGeom prst="chevron">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TT" sz="4900" b="1" kern="1200" dirty="0">
              <a:solidFill>
                <a:sysClr val="window" lastClr="FFFFFF"/>
              </a:solidFill>
              <a:latin typeface="Calibri" panose="020F0502020204030204"/>
              <a:ea typeface="+mn-ea"/>
              <a:cs typeface="+mn-cs"/>
            </a:rPr>
            <a:t>Theme 1</a:t>
          </a:r>
        </a:p>
      </dsp:txBody>
      <dsp:txXfrm rot="-5400000">
        <a:off x="2" y="1164417"/>
        <a:ext cx="2306755" cy="988610"/>
      </dsp:txXfrm>
    </dsp:sp>
    <dsp:sp modelId="{68BDCAAD-340B-6D45-ABF9-C0DF253DD817}">
      <dsp:nvSpPr>
        <dsp:cNvPr id="0" name=""/>
        <dsp:cNvSpPr/>
      </dsp:nvSpPr>
      <dsp:spPr>
        <a:xfrm rot="5400000">
          <a:off x="19309603" y="-16900366"/>
          <a:ext cx="2141987" cy="36147683"/>
        </a:xfrm>
        <a:prstGeom prst="round2Same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880" tIns="73025" rIns="73025" bIns="73025" numCol="1" spcCol="1270" anchor="ctr" anchorCtr="0">
          <a:noAutofit/>
        </a:bodyPr>
        <a:lstStyle/>
        <a:p>
          <a:pPr marL="285750" lvl="1" indent="-285750" algn="ctr" defTabSz="5111750">
            <a:lnSpc>
              <a:spcPct val="90000"/>
            </a:lnSpc>
            <a:spcBef>
              <a:spcPct val="0"/>
            </a:spcBef>
            <a:spcAft>
              <a:spcPct val="15000"/>
            </a:spcAft>
            <a:buFontTx/>
            <a:buNone/>
          </a:pPr>
          <a:r>
            <a:rPr lang="en-US" sz="11500" kern="1200" dirty="0">
              <a:solidFill>
                <a:sysClr val="windowText" lastClr="000000">
                  <a:hueOff val="0"/>
                  <a:satOff val="0"/>
                  <a:lumOff val="0"/>
                  <a:alphaOff val="0"/>
                </a:sysClr>
              </a:solidFill>
              <a:latin typeface="Calibri" panose="020F0502020204030204"/>
              <a:ea typeface="+mn-ea"/>
              <a:cs typeface="+mn-cs"/>
            </a:rPr>
            <a:t>Culture Shifting</a:t>
          </a:r>
        </a:p>
      </dsp:txBody>
      <dsp:txXfrm rot="-5400000">
        <a:off x="2306756" y="207044"/>
        <a:ext cx="36043120" cy="1932861"/>
      </dsp:txXfrm>
    </dsp:sp>
    <dsp:sp modelId="{668E63A4-3E79-234A-A319-0E6D14D8E332}">
      <dsp:nvSpPr>
        <dsp:cNvPr id="0" name=""/>
        <dsp:cNvSpPr/>
      </dsp:nvSpPr>
      <dsp:spPr>
        <a:xfrm rot="5400000">
          <a:off x="-494304" y="3709424"/>
          <a:ext cx="3295365" cy="2306755"/>
        </a:xfrm>
        <a:prstGeom prst="chevron">
          <a:avLst/>
        </a:prstGeom>
        <a:solidFill>
          <a:srgbClr val="A5A5A5">
            <a:hueOff val="542120"/>
            <a:satOff val="20000"/>
            <a:lumOff val="-2941"/>
            <a:alphaOff val="0"/>
          </a:srgbClr>
        </a:solidFill>
        <a:ln w="12700" cap="flat" cmpd="sng" algn="ctr">
          <a:solidFill>
            <a:srgbClr val="A5A5A5">
              <a:hueOff val="542120"/>
              <a:satOff val="20000"/>
              <a:lumOff val="-2941"/>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b="1" kern="1200" dirty="0">
              <a:solidFill>
                <a:sysClr val="window" lastClr="FFFFFF"/>
              </a:solidFill>
              <a:latin typeface="Calibri" panose="020F0502020204030204"/>
              <a:ea typeface="+mn-ea"/>
              <a:cs typeface="+mn-cs"/>
            </a:rPr>
            <a:t>Theme 2</a:t>
          </a:r>
          <a:endParaRPr lang="en-TT" sz="4900" b="1" kern="1200" dirty="0">
            <a:solidFill>
              <a:sysClr val="window" lastClr="FFFFFF"/>
            </a:solidFill>
            <a:latin typeface="Calibri" panose="020F0502020204030204"/>
            <a:ea typeface="+mn-ea"/>
            <a:cs typeface="+mn-cs"/>
          </a:endParaRPr>
        </a:p>
      </dsp:txBody>
      <dsp:txXfrm rot="-5400000">
        <a:off x="2" y="4368497"/>
        <a:ext cx="2306755" cy="988610"/>
      </dsp:txXfrm>
    </dsp:sp>
    <dsp:sp modelId="{DA41AEA2-D270-2B4F-BEB0-EC455DA62151}">
      <dsp:nvSpPr>
        <dsp:cNvPr id="0" name=""/>
        <dsp:cNvSpPr/>
      </dsp:nvSpPr>
      <dsp:spPr>
        <a:xfrm rot="5400000">
          <a:off x="19309603" y="-13787728"/>
          <a:ext cx="2141987" cy="36147683"/>
        </a:xfrm>
        <a:prstGeom prst="round2SameRect">
          <a:avLst/>
        </a:prstGeom>
        <a:solidFill>
          <a:sysClr val="window" lastClr="FFFFFF">
            <a:alpha val="90000"/>
            <a:hueOff val="0"/>
            <a:satOff val="0"/>
            <a:lumOff val="0"/>
            <a:alphaOff val="0"/>
          </a:sysClr>
        </a:solidFill>
        <a:ln w="12700" cap="flat" cmpd="sng" algn="ctr">
          <a:solidFill>
            <a:srgbClr val="A5A5A5">
              <a:hueOff val="542120"/>
              <a:satOff val="20000"/>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880" tIns="73025" rIns="73025" bIns="73025" numCol="1" spcCol="1270" anchor="ctr" anchorCtr="0">
          <a:noAutofit/>
        </a:bodyPr>
        <a:lstStyle/>
        <a:p>
          <a:pPr marL="285750" lvl="1" indent="-285750" algn="ctr" defTabSz="5111750">
            <a:lnSpc>
              <a:spcPct val="90000"/>
            </a:lnSpc>
            <a:spcBef>
              <a:spcPct val="0"/>
            </a:spcBef>
            <a:spcAft>
              <a:spcPct val="15000"/>
            </a:spcAft>
            <a:buFontTx/>
            <a:buNone/>
          </a:pPr>
          <a:r>
            <a:rPr lang="en-US" sz="11500" kern="1200" dirty="0">
              <a:solidFill>
                <a:sysClr val="windowText" lastClr="000000">
                  <a:hueOff val="0"/>
                  <a:satOff val="0"/>
                  <a:lumOff val="0"/>
                  <a:alphaOff val="0"/>
                </a:sysClr>
              </a:solidFill>
              <a:latin typeface="Calibri" panose="020F0502020204030204"/>
              <a:ea typeface="+mn-ea"/>
              <a:cs typeface="+mn-cs"/>
            </a:rPr>
            <a:t>Gender Inequality and Discrimination</a:t>
          </a:r>
        </a:p>
      </dsp:txBody>
      <dsp:txXfrm rot="-5400000">
        <a:off x="2306756" y="3319682"/>
        <a:ext cx="36043120" cy="1932861"/>
      </dsp:txXfrm>
    </dsp:sp>
    <dsp:sp modelId="{9027F081-0977-E24D-B3FE-54D7ED18B405}">
      <dsp:nvSpPr>
        <dsp:cNvPr id="0" name=""/>
        <dsp:cNvSpPr/>
      </dsp:nvSpPr>
      <dsp:spPr>
        <a:xfrm rot="5400000">
          <a:off x="-494304" y="6913504"/>
          <a:ext cx="3295365" cy="2306755"/>
        </a:xfrm>
        <a:prstGeom prst="chevron">
          <a:avLst/>
        </a:prstGeom>
        <a:solidFill>
          <a:srgbClr val="A5A5A5">
            <a:hueOff val="1084240"/>
            <a:satOff val="40000"/>
            <a:lumOff val="-5882"/>
            <a:alphaOff val="0"/>
          </a:srgbClr>
        </a:solidFill>
        <a:ln w="12700" cap="flat" cmpd="sng" algn="ctr">
          <a:solidFill>
            <a:srgbClr val="A5A5A5">
              <a:hueOff val="1084240"/>
              <a:satOff val="40000"/>
              <a:lumOff val="-5882"/>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b="1" kern="1200" dirty="0">
              <a:solidFill>
                <a:sysClr val="window" lastClr="FFFFFF"/>
              </a:solidFill>
              <a:latin typeface="Calibri" panose="020F0502020204030204"/>
              <a:ea typeface="+mn-ea"/>
              <a:cs typeface="+mn-cs"/>
            </a:rPr>
            <a:t>Theme</a:t>
          </a:r>
          <a:r>
            <a:rPr lang="en-US" sz="4900" kern="1200" dirty="0">
              <a:solidFill>
                <a:sysClr val="window" lastClr="FFFFFF"/>
              </a:solidFill>
              <a:latin typeface="Calibri" panose="020F0502020204030204"/>
              <a:ea typeface="+mn-ea"/>
              <a:cs typeface="+mn-cs"/>
            </a:rPr>
            <a:t> 3</a:t>
          </a:r>
          <a:endParaRPr lang="en-TT" sz="4900" kern="1200" dirty="0">
            <a:solidFill>
              <a:sysClr val="window" lastClr="FFFFFF"/>
            </a:solidFill>
            <a:latin typeface="Calibri" panose="020F0502020204030204"/>
            <a:ea typeface="+mn-ea"/>
            <a:cs typeface="+mn-cs"/>
          </a:endParaRPr>
        </a:p>
      </dsp:txBody>
      <dsp:txXfrm rot="-5400000">
        <a:off x="2" y="7572577"/>
        <a:ext cx="2306755" cy="988610"/>
      </dsp:txXfrm>
    </dsp:sp>
    <dsp:sp modelId="{8DA490E8-47E4-E548-9F83-A9F7A42F9C34}">
      <dsp:nvSpPr>
        <dsp:cNvPr id="0" name=""/>
        <dsp:cNvSpPr/>
      </dsp:nvSpPr>
      <dsp:spPr>
        <a:xfrm rot="5400000">
          <a:off x="19309603" y="-10583648"/>
          <a:ext cx="2141987" cy="36147683"/>
        </a:xfrm>
        <a:prstGeom prst="round2SameRect">
          <a:avLst/>
        </a:prstGeom>
        <a:solidFill>
          <a:sysClr val="window" lastClr="FFFFFF">
            <a:alpha val="90000"/>
            <a:hueOff val="0"/>
            <a:satOff val="0"/>
            <a:lumOff val="0"/>
            <a:alphaOff val="0"/>
          </a:sysClr>
        </a:solidFill>
        <a:ln w="12700" cap="flat" cmpd="sng" algn="ctr">
          <a:solidFill>
            <a:srgbClr val="A5A5A5">
              <a:hueOff val="1084240"/>
              <a:satOff val="40000"/>
              <a:lumOff val="-588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880" tIns="73025" rIns="73025" bIns="73025" numCol="1" spcCol="1270" anchor="ctr" anchorCtr="0">
          <a:noAutofit/>
        </a:bodyPr>
        <a:lstStyle/>
        <a:p>
          <a:pPr marL="285750" lvl="1" indent="-285750" algn="ctr" defTabSz="5111750">
            <a:lnSpc>
              <a:spcPct val="90000"/>
            </a:lnSpc>
            <a:spcBef>
              <a:spcPct val="0"/>
            </a:spcBef>
            <a:spcAft>
              <a:spcPct val="15000"/>
            </a:spcAft>
            <a:buFontTx/>
            <a:buNone/>
          </a:pPr>
          <a:r>
            <a:rPr lang="en-US" sz="11500" kern="1200" dirty="0">
              <a:solidFill>
                <a:sysClr val="windowText" lastClr="000000">
                  <a:hueOff val="0"/>
                  <a:satOff val="0"/>
                  <a:lumOff val="0"/>
                  <a:alphaOff val="0"/>
                </a:sysClr>
              </a:solidFill>
              <a:latin typeface="Calibri" panose="020F0502020204030204"/>
              <a:ea typeface="+mn-ea"/>
              <a:cs typeface="+mn-cs"/>
            </a:rPr>
            <a:t>Glass Ceiling</a:t>
          </a:r>
        </a:p>
      </dsp:txBody>
      <dsp:txXfrm rot="-5400000">
        <a:off x="2306756" y="6523762"/>
        <a:ext cx="36043120" cy="1932861"/>
      </dsp:txXfrm>
    </dsp:sp>
    <dsp:sp modelId="{08218494-FEA7-9F41-9E51-1C775D9D5A5D}">
      <dsp:nvSpPr>
        <dsp:cNvPr id="0" name=""/>
        <dsp:cNvSpPr/>
      </dsp:nvSpPr>
      <dsp:spPr>
        <a:xfrm rot="5400000">
          <a:off x="-494304" y="10117584"/>
          <a:ext cx="3295365" cy="2306755"/>
        </a:xfrm>
        <a:prstGeom prst="chevron">
          <a:avLst/>
        </a:prstGeom>
        <a:solidFill>
          <a:srgbClr val="A5A5A5">
            <a:hueOff val="1626359"/>
            <a:satOff val="60000"/>
            <a:lumOff val="-8824"/>
            <a:alphaOff val="0"/>
          </a:srgbClr>
        </a:solidFill>
        <a:ln w="12700" cap="flat" cmpd="sng" algn="ctr">
          <a:solidFill>
            <a:srgbClr val="A5A5A5">
              <a:hueOff val="1626359"/>
              <a:satOff val="60000"/>
              <a:lumOff val="-882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TT" sz="4900" b="1" kern="1200" dirty="0">
              <a:solidFill>
                <a:sysClr val="window" lastClr="FFFFFF"/>
              </a:solidFill>
              <a:latin typeface="Calibri" panose="020F0502020204030204"/>
              <a:ea typeface="+mn-ea"/>
              <a:cs typeface="+mn-cs"/>
            </a:rPr>
            <a:t>Theme</a:t>
          </a:r>
          <a:r>
            <a:rPr lang="en-TT" sz="4900" kern="1200" dirty="0">
              <a:solidFill>
                <a:sysClr val="window" lastClr="FFFFFF"/>
              </a:solidFill>
              <a:latin typeface="Calibri" panose="020F0502020204030204"/>
              <a:ea typeface="+mn-ea"/>
              <a:cs typeface="+mn-cs"/>
            </a:rPr>
            <a:t> 4</a:t>
          </a:r>
        </a:p>
      </dsp:txBody>
      <dsp:txXfrm rot="-5400000">
        <a:off x="2" y="10776657"/>
        <a:ext cx="2306755" cy="988610"/>
      </dsp:txXfrm>
    </dsp:sp>
    <dsp:sp modelId="{1BF8D270-F467-3C49-A1F0-3F814C56A675}">
      <dsp:nvSpPr>
        <dsp:cNvPr id="0" name=""/>
        <dsp:cNvSpPr/>
      </dsp:nvSpPr>
      <dsp:spPr>
        <a:xfrm rot="5400000">
          <a:off x="19309603" y="-7379568"/>
          <a:ext cx="2141987" cy="36147683"/>
        </a:xfrm>
        <a:prstGeom prst="round2SameRect">
          <a:avLst/>
        </a:prstGeom>
        <a:solidFill>
          <a:sysClr val="window" lastClr="FFFFFF">
            <a:alpha val="90000"/>
            <a:hueOff val="0"/>
            <a:satOff val="0"/>
            <a:lumOff val="0"/>
            <a:alphaOff val="0"/>
          </a:sysClr>
        </a:solidFill>
        <a:ln w="12700" cap="flat" cmpd="sng" algn="ctr">
          <a:solidFill>
            <a:srgbClr val="A5A5A5">
              <a:hueOff val="1626359"/>
              <a:satOff val="60000"/>
              <a:lumOff val="-882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880" tIns="73025" rIns="73025" bIns="73025" numCol="1" spcCol="1270" anchor="ctr" anchorCtr="0">
          <a:noAutofit/>
        </a:bodyPr>
        <a:lstStyle/>
        <a:p>
          <a:pPr marL="285750" lvl="1" indent="-285750" algn="ctr" defTabSz="5111750">
            <a:lnSpc>
              <a:spcPct val="90000"/>
            </a:lnSpc>
            <a:spcBef>
              <a:spcPct val="0"/>
            </a:spcBef>
            <a:spcAft>
              <a:spcPct val="15000"/>
            </a:spcAft>
            <a:buFontTx/>
            <a:buNone/>
          </a:pPr>
          <a:r>
            <a:rPr lang="en-US" sz="11500" kern="1200" dirty="0">
              <a:solidFill>
                <a:sysClr val="windowText" lastClr="000000">
                  <a:hueOff val="0"/>
                  <a:satOff val="0"/>
                  <a:lumOff val="0"/>
                  <a:alphaOff val="0"/>
                </a:sysClr>
              </a:solidFill>
              <a:latin typeface="Calibri" panose="020F0502020204030204"/>
              <a:ea typeface="+mn-ea"/>
              <a:cs typeface="+mn-cs"/>
            </a:rPr>
            <a:t>Male Mentors</a:t>
          </a:r>
        </a:p>
      </dsp:txBody>
      <dsp:txXfrm rot="-5400000">
        <a:off x="2306756" y="9727842"/>
        <a:ext cx="36043120" cy="1932861"/>
      </dsp:txXfrm>
    </dsp:sp>
    <dsp:sp modelId="{47475E0A-00EF-D249-A926-168E3719A2C8}">
      <dsp:nvSpPr>
        <dsp:cNvPr id="0" name=""/>
        <dsp:cNvSpPr/>
      </dsp:nvSpPr>
      <dsp:spPr>
        <a:xfrm rot="5400000">
          <a:off x="-494304" y="13321663"/>
          <a:ext cx="3295365" cy="2306755"/>
        </a:xfrm>
        <a:prstGeom prst="chevron">
          <a:avLst/>
        </a:prstGeom>
        <a:solidFill>
          <a:srgbClr val="A5A5A5">
            <a:hueOff val="2168479"/>
            <a:satOff val="80000"/>
            <a:lumOff val="-11765"/>
            <a:alphaOff val="0"/>
          </a:srgbClr>
        </a:solidFill>
        <a:ln w="12700" cap="flat" cmpd="sng" algn="ctr">
          <a:solidFill>
            <a:srgbClr val="A5A5A5">
              <a:hueOff val="2168479"/>
              <a:satOff val="80000"/>
              <a:lumOff val="-1176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TT" sz="4900" b="1" kern="1200" dirty="0">
              <a:solidFill>
                <a:sysClr val="window" lastClr="FFFFFF"/>
              </a:solidFill>
              <a:latin typeface="Calibri" panose="020F0502020204030204"/>
              <a:ea typeface="+mn-ea"/>
              <a:cs typeface="+mn-cs"/>
            </a:rPr>
            <a:t>Theme</a:t>
          </a:r>
          <a:r>
            <a:rPr lang="en-TT" sz="4900" kern="1200" dirty="0">
              <a:solidFill>
                <a:sysClr val="window" lastClr="FFFFFF"/>
              </a:solidFill>
              <a:latin typeface="Calibri" panose="020F0502020204030204"/>
              <a:ea typeface="+mn-ea"/>
              <a:cs typeface="+mn-cs"/>
            </a:rPr>
            <a:t> 5</a:t>
          </a:r>
        </a:p>
      </dsp:txBody>
      <dsp:txXfrm rot="-5400000">
        <a:off x="2" y="13980736"/>
        <a:ext cx="2306755" cy="988610"/>
      </dsp:txXfrm>
    </dsp:sp>
    <dsp:sp modelId="{EAEEBF5B-DC05-D44D-828E-19D3BC3FBF13}">
      <dsp:nvSpPr>
        <dsp:cNvPr id="0" name=""/>
        <dsp:cNvSpPr/>
      </dsp:nvSpPr>
      <dsp:spPr>
        <a:xfrm rot="5400000">
          <a:off x="19309603" y="-4175489"/>
          <a:ext cx="2141987" cy="36147683"/>
        </a:xfrm>
        <a:prstGeom prst="round2SameRect">
          <a:avLst/>
        </a:prstGeom>
        <a:solidFill>
          <a:sysClr val="window" lastClr="FFFFFF">
            <a:alpha val="90000"/>
            <a:hueOff val="0"/>
            <a:satOff val="0"/>
            <a:lumOff val="0"/>
            <a:alphaOff val="0"/>
          </a:sysClr>
        </a:solidFill>
        <a:ln w="12700" cap="flat" cmpd="sng" algn="ctr">
          <a:solidFill>
            <a:srgbClr val="A5A5A5">
              <a:hueOff val="2168479"/>
              <a:satOff val="80000"/>
              <a:lumOff val="-1176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880" tIns="73025" rIns="73025" bIns="73025" numCol="1" spcCol="1270" anchor="ctr" anchorCtr="0">
          <a:noAutofit/>
        </a:bodyPr>
        <a:lstStyle/>
        <a:p>
          <a:pPr marL="285750" lvl="1" indent="-285750" algn="ctr" defTabSz="5111750">
            <a:lnSpc>
              <a:spcPct val="90000"/>
            </a:lnSpc>
            <a:spcBef>
              <a:spcPct val="0"/>
            </a:spcBef>
            <a:spcAft>
              <a:spcPct val="15000"/>
            </a:spcAft>
            <a:buFontTx/>
            <a:buNone/>
          </a:pPr>
          <a:r>
            <a:rPr lang="en-US" sz="11500" kern="1200" dirty="0">
              <a:solidFill>
                <a:sysClr val="windowText" lastClr="000000">
                  <a:hueOff val="0"/>
                  <a:satOff val="0"/>
                  <a:lumOff val="0"/>
                  <a:alphaOff val="0"/>
                </a:sysClr>
              </a:solidFill>
              <a:latin typeface="Calibri" panose="020F0502020204030204"/>
              <a:ea typeface="+mn-ea"/>
              <a:cs typeface="+mn-cs"/>
            </a:rPr>
            <a:t>Participation in Decision Making</a:t>
          </a:r>
        </a:p>
      </dsp:txBody>
      <dsp:txXfrm rot="-5400000">
        <a:off x="2306756" y="12931921"/>
        <a:ext cx="36043120" cy="1932861"/>
      </dsp:txXfrm>
    </dsp:sp>
    <dsp:sp modelId="{9C36E8BA-993B-3D4D-AB35-06F615A36EF3}">
      <dsp:nvSpPr>
        <dsp:cNvPr id="0" name=""/>
        <dsp:cNvSpPr/>
      </dsp:nvSpPr>
      <dsp:spPr>
        <a:xfrm rot="5400000">
          <a:off x="-494304" y="16525743"/>
          <a:ext cx="3295365" cy="2306755"/>
        </a:xfrm>
        <a:prstGeom prst="chevron">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TT" sz="4900" b="1" kern="1200" dirty="0">
              <a:solidFill>
                <a:sysClr val="window" lastClr="FFFFFF"/>
              </a:solidFill>
              <a:latin typeface="Calibri" panose="020F0502020204030204"/>
              <a:ea typeface="+mn-ea"/>
              <a:cs typeface="+mn-cs"/>
            </a:rPr>
            <a:t>Theme 6</a:t>
          </a:r>
        </a:p>
      </dsp:txBody>
      <dsp:txXfrm rot="-5400000">
        <a:off x="2" y="17184816"/>
        <a:ext cx="2306755" cy="988610"/>
      </dsp:txXfrm>
    </dsp:sp>
    <dsp:sp modelId="{9899645C-E15B-3B48-B32B-C1B3BB316015}">
      <dsp:nvSpPr>
        <dsp:cNvPr id="0" name=""/>
        <dsp:cNvSpPr/>
      </dsp:nvSpPr>
      <dsp:spPr>
        <a:xfrm rot="5400000">
          <a:off x="19309603" y="-971409"/>
          <a:ext cx="2141987" cy="36147683"/>
        </a:xfrm>
        <a:prstGeom prst="round2SameRect">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880" tIns="73025" rIns="73025" bIns="73025" numCol="1" spcCol="1270" anchor="ctr" anchorCtr="0">
          <a:noAutofit/>
        </a:bodyPr>
        <a:lstStyle/>
        <a:p>
          <a:pPr marL="285750" lvl="1" indent="-285750" algn="ctr" defTabSz="5111750">
            <a:lnSpc>
              <a:spcPct val="90000"/>
            </a:lnSpc>
            <a:spcBef>
              <a:spcPct val="0"/>
            </a:spcBef>
            <a:spcAft>
              <a:spcPct val="15000"/>
            </a:spcAft>
            <a:buFontTx/>
            <a:buNone/>
          </a:pPr>
          <a:r>
            <a:rPr lang="en-US" sz="11500" kern="1200" dirty="0">
              <a:solidFill>
                <a:sysClr val="windowText" lastClr="000000">
                  <a:hueOff val="0"/>
                  <a:satOff val="0"/>
                  <a:lumOff val="0"/>
                  <a:alphaOff val="0"/>
                </a:sysClr>
              </a:solidFill>
              <a:latin typeface="Calibri" panose="020F0502020204030204"/>
              <a:ea typeface="+mn-ea"/>
              <a:cs typeface="+mn-cs"/>
            </a:rPr>
            <a:t>Work Life Balance</a:t>
          </a:r>
        </a:p>
      </dsp:txBody>
      <dsp:txXfrm rot="-5400000">
        <a:off x="2306756" y="16136001"/>
        <a:ext cx="36043120" cy="19328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20163A-B6AF-5F53-729C-0E5753C38E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515252" fontAlgn="auto">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2E2E9592-4A95-289F-1CB2-4308C3FAFCB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515252" fontAlgn="auto">
              <a:spcBef>
                <a:spcPts val="0"/>
              </a:spcBef>
              <a:spcAft>
                <a:spcPts val="0"/>
              </a:spcAft>
              <a:defRPr sz="1200">
                <a:latin typeface="+mn-lt"/>
                <a:ea typeface="+mn-ea"/>
                <a:cs typeface="+mn-cs"/>
              </a:defRPr>
            </a:lvl1pPr>
          </a:lstStyle>
          <a:p>
            <a:pPr>
              <a:defRPr/>
            </a:pPr>
            <a:fld id="{BE947722-E0F3-A149-9ED1-A33174DE4F64}" type="datetimeFigureOut">
              <a:rPr lang="en-US"/>
              <a:pPr>
                <a:defRPr/>
              </a:pPr>
              <a:t>6/3/23</a:t>
            </a:fld>
            <a:endParaRPr lang="en-US" dirty="0"/>
          </a:p>
        </p:txBody>
      </p:sp>
      <p:sp>
        <p:nvSpPr>
          <p:cNvPr id="4" name="Slide Image Placeholder 3">
            <a:extLst>
              <a:ext uri="{FF2B5EF4-FFF2-40B4-BE49-F238E27FC236}">
                <a16:creationId xmlns:a16="http://schemas.microsoft.com/office/drawing/2014/main" id="{C042C3F7-335B-BBDB-D90F-BD59546EC61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CCEAB1B5-467F-E622-3311-F21881E5777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06032C4-8CDC-E164-0112-744AF0BFC3D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515252"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DFD3FE50-D1A4-5162-03FC-7F3AA9F1566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1514475">
              <a:defRPr sz="1200"/>
            </a:lvl1pPr>
          </a:lstStyle>
          <a:p>
            <a:fld id="{F831FD1E-D988-B944-BEDE-DE24E9EEAD0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2192338" rtl="0" eaLnBrk="0" fontAlgn="base" hangingPunct="0">
      <a:spcBef>
        <a:spcPct val="30000"/>
      </a:spcBef>
      <a:spcAft>
        <a:spcPct val="0"/>
      </a:spcAft>
      <a:defRPr sz="5800" kern="1200">
        <a:solidFill>
          <a:schemeClr val="tx1"/>
        </a:solidFill>
        <a:latin typeface="+mn-lt"/>
        <a:ea typeface="ＭＳ Ｐゴシック" charset="0"/>
        <a:cs typeface="ＭＳ Ｐゴシック" charset="0"/>
      </a:defRPr>
    </a:lvl1pPr>
    <a:lvl2pPr marL="2192338" algn="l" defTabSz="2192338" rtl="0" eaLnBrk="0" fontAlgn="base" hangingPunct="0">
      <a:spcBef>
        <a:spcPct val="30000"/>
      </a:spcBef>
      <a:spcAft>
        <a:spcPct val="0"/>
      </a:spcAft>
      <a:defRPr sz="5800" kern="1200">
        <a:solidFill>
          <a:schemeClr val="tx1"/>
        </a:solidFill>
        <a:latin typeface="+mn-lt"/>
        <a:ea typeface="ＭＳ Ｐゴシック" charset="0"/>
        <a:cs typeface="+mn-cs"/>
      </a:defRPr>
    </a:lvl2pPr>
    <a:lvl3pPr marL="4386263" algn="l" defTabSz="2192338" rtl="0" eaLnBrk="0" fontAlgn="base" hangingPunct="0">
      <a:spcBef>
        <a:spcPct val="30000"/>
      </a:spcBef>
      <a:spcAft>
        <a:spcPct val="0"/>
      </a:spcAft>
      <a:defRPr sz="5800" kern="1200">
        <a:solidFill>
          <a:schemeClr val="tx1"/>
        </a:solidFill>
        <a:latin typeface="+mn-lt"/>
        <a:ea typeface="ＭＳ Ｐゴシック" charset="0"/>
        <a:cs typeface="+mn-cs"/>
      </a:defRPr>
    </a:lvl3pPr>
    <a:lvl4pPr marL="6581775" algn="l" defTabSz="2192338" rtl="0" eaLnBrk="0" fontAlgn="base" hangingPunct="0">
      <a:spcBef>
        <a:spcPct val="30000"/>
      </a:spcBef>
      <a:spcAft>
        <a:spcPct val="0"/>
      </a:spcAft>
      <a:defRPr sz="5800" kern="1200">
        <a:solidFill>
          <a:schemeClr val="tx1"/>
        </a:solidFill>
        <a:latin typeface="+mn-lt"/>
        <a:ea typeface="ＭＳ Ｐゴシック" charset="0"/>
        <a:cs typeface="+mn-cs"/>
      </a:defRPr>
    </a:lvl4pPr>
    <a:lvl5pPr marL="8774113" algn="l" defTabSz="2192338" rtl="0" eaLnBrk="0" fontAlgn="base" hangingPunct="0">
      <a:spcBef>
        <a:spcPct val="30000"/>
      </a:spcBef>
      <a:spcAft>
        <a:spcPct val="0"/>
      </a:spcAft>
      <a:defRPr sz="5800" kern="1200">
        <a:solidFill>
          <a:schemeClr val="tx1"/>
        </a:solidFill>
        <a:latin typeface="+mn-lt"/>
        <a:ea typeface="ＭＳ Ｐゴシック" charset="0"/>
        <a:cs typeface="+mn-cs"/>
      </a:defRPr>
    </a:lvl5pPr>
    <a:lvl6pPr marL="10971941" algn="l" defTabSz="2194388" rtl="0" eaLnBrk="1" latinLnBrk="0" hangingPunct="1">
      <a:defRPr sz="5800" kern="1200">
        <a:solidFill>
          <a:schemeClr val="tx1"/>
        </a:solidFill>
        <a:latin typeface="+mn-lt"/>
        <a:ea typeface="+mn-ea"/>
        <a:cs typeface="+mn-cs"/>
      </a:defRPr>
    </a:lvl6pPr>
    <a:lvl7pPr marL="13166329" algn="l" defTabSz="2194388" rtl="0" eaLnBrk="1" latinLnBrk="0" hangingPunct="1">
      <a:defRPr sz="5800" kern="1200">
        <a:solidFill>
          <a:schemeClr val="tx1"/>
        </a:solidFill>
        <a:latin typeface="+mn-lt"/>
        <a:ea typeface="+mn-ea"/>
        <a:cs typeface="+mn-cs"/>
      </a:defRPr>
    </a:lvl7pPr>
    <a:lvl8pPr marL="15360719" algn="l" defTabSz="2194388" rtl="0" eaLnBrk="1" latinLnBrk="0" hangingPunct="1">
      <a:defRPr sz="5800" kern="1200">
        <a:solidFill>
          <a:schemeClr val="tx1"/>
        </a:solidFill>
        <a:latin typeface="+mn-lt"/>
        <a:ea typeface="+mn-ea"/>
        <a:cs typeface="+mn-cs"/>
      </a:defRPr>
    </a:lvl8pPr>
    <a:lvl9pPr marL="17555106" algn="l" defTabSz="2194388"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TT" dirty="0">
                <a:effectLst/>
                <a:latin typeface="Helvetica Neue" panose="02000503000000020004" pitchFamily="2" charset="0"/>
              </a:rPr>
              <a:t>Good Morning all,</a:t>
            </a:r>
          </a:p>
          <a:p>
            <a:pPr marL="342900" indent="-342900">
              <a:buFont typeface="Arial" panose="020B0604020202020204" pitchFamily="34" charset="0"/>
              <a:buChar char="•"/>
            </a:pPr>
            <a:r>
              <a:rPr lang="en-TT" dirty="0">
                <a:effectLst/>
                <a:latin typeface="Helvetica Neue" panose="02000503000000020004" pitchFamily="2" charset="0"/>
              </a:rPr>
              <a:t>My name is Amara Felix Toussaint </a:t>
            </a:r>
          </a:p>
          <a:p>
            <a:pPr marL="342900" indent="-342900">
              <a:buFont typeface="Arial" panose="020B0604020202020204" pitchFamily="34" charset="0"/>
              <a:buChar char="•"/>
            </a:pPr>
            <a:r>
              <a:rPr lang="en-TT" dirty="0">
                <a:effectLst/>
                <a:latin typeface="Helvetica Neue" panose="02000503000000020004" pitchFamily="2" charset="0"/>
              </a:rPr>
              <a:t>A Phd Student </a:t>
            </a:r>
            <a:r>
              <a:rPr lang="en-TT" dirty="0" err="1">
                <a:effectLst/>
                <a:latin typeface="Helvetica Neue" panose="02000503000000020004" pitchFamily="2" charset="0"/>
              </a:rPr>
              <a:t>Salises</a:t>
            </a:r>
            <a:endParaRPr lang="en-TT" dirty="0">
              <a:effectLst/>
              <a:latin typeface="Helvetica Neue" panose="02000503000000020004" pitchFamily="2" charset="0"/>
            </a:endParaRPr>
          </a:p>
          <a:p>
            <a:pPr marL="342900" indent="-342900">
              <a:buFont typeface="Arial" panose="020B0604020202020204" pitchFamily="34" charset="0"/>
              <a:buChar char="•"/>
            </a:pPr>
            <a:r>
              <a:rPr lang="en-TT" dirty="0">
                <a:effectLst/>
                <a:latin typeface="Helvetica Neue" panose="02000503000000020004" pitchFamily="2" charset="0"/>
              </a:rPr>
              <a:t>It is a pleasure to be able to present my current research with you</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TT" dirty="0">
                <a:effectLst/>
                <a:latin typeface="Helvetica Neue" panose="02000503000000020004" pitchFamily="2" charset="0"/>
              </a:rPr>
              <a:t>I would like to pose some questions to the audience and you don’t have to answer out loud</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TT" dirty="0">
                <a:effectLst/>
                <a:latin typeface="Helvetica Neue" panose="02000503000000020004" pitchFamily="2" charset="0"/>
              </a:rPr>
              <a:t>Think about What are some of the more popular sports in our the region?</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TT" dirty="0">
                <a:effectLst/>
                <a:latin typeface="Helvetica Neue" panose="02000503000000020004" pitchFamily="2" charset="0"/>
              </a:rPr>
              <a:t>Who recall by name any women who sits on the board of that sport?</a:t>
            </a:r>
          </a:p>
          <a:p>
            <a:pPr marL="342900" indent="-342900">
              <a:buFont typeface="Arial" panose="020B0604020202020204" pitchFamily="34" charset="0"/>
              <a:buChar char="•"/>
            </a:pPr>
            <a:r>
              <a:rPr lang="en-TT" dirty="0">
                <a:effectLst/>
                <a:latin typeface="Helvetica Neue" panose="02000503000000020004" pitchFamily="2" charset="0"/>
              </a:rPr>
              <a:t>What about right here in Trinidad &amp; Tobago</a:t>
            </a:r>
          </a:p>
          <a:p>
            <a:pPr marL="342900" indent="-342900">
              <a:buFont typeface="Arial" panose="020B0604020202020204" pitchFamily="34" charset="0"/>
              <a:buChar char="•"/>
            </a:pPr>
            <a:r>
              <a:rPr lang="en-TT" dirty="0">
                <a:effectLst/>
                <a:latin typeface="Helvetica Neue" panose="02000503000000020004" pitchFamily="2" charset="0"/>
              </a:rPr>
              <a:t>In cricket? In football? Basketball?</a:t>
            </a:r>
          </a:p>
          <a:p>
            <a:pPr marL="342900" indent="-342900">
              <a:buFont typeface="Arial" panose="020B0604020202020204" pitchFamily="34" charset="0"/>
              <a:buChar char="•"/>
            </a:pPr>
            <a:r>
              <a:rPr lang="en-TT" dirty="0">
                <a:effectLst/>
                <a:latin typeface="Helvetica Neue" panose="02000503000000020004" pitchFamily="2" charset="0"/>
              </a:rPr>
              <a:t>Now these are the questions that have founded the basis of my research </a:t>
            </a:r>
          </a:p>
          <a:p>
            <a:endParaRPr lang="en-US" dirty="0"/>
          </a:p>
        </p:txBody>
      </p:sp>
    </p:spTree>
    <p:extLst>
      <p:ext uri="{BB962C8B-B14F-4D97-AF65-F5344CB8AC3E}">
        <p14:creationId xmlns:p14="http://schemas.microsoft.com/office/powerpoint/2010/main" val="1215793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945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255369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08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301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232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31FD1E-D988-B944-BEDE-DE24E9EEAD0A}" type="slidenum">
              <a:rPr lang="en-US" altLang="en-US" smtClean="0"/>
              <a:pPr/>
              <a:t>4</a:t>
            </a:fld>
            <a:endParaRPr lang="en-US" altLang="en-US" dirty="0"/>
          </a:p>
        </p:txBody>
      </p:sp>
    </p:spTree>
    <p:extLst>
      <p:ext uri="{BB962C8B-B14F-4D97-AF65-F5344CB8AC3E}">
        <p14:creationId xmlns:p14="http://schemas.microsoft.com/office/powerpoint/2010/main" val="178054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endParaRPr lang="en-TT" dirty="0">
              <a:solidFill>
                <a:schemeClr val="tx1"/>
              </a:solidFill>
            </a:endParaRPr>
          </a:p>
        </p:txBody>
      </p:sp>
    </p:spTree>
    <p:extLst>
      <p:ext uri="{BB962C8B-B14F-4D97-AF65-F5344CB8AC3E}">
        <p14:creationId xmlns:p14="http://schemas.microsoft.com/office/powerpoint/2010/main" val="217826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368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351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659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TT" dirty="0">
              <a:effectLst/>
              <a:latin typeface="Helvetica Neue" panose="02000503000000020004" pitchFamily="2" charset="0"/>
            </a:endParaRPr>
          </a:p>
        </p:txBody>
      </p:sp>
    </p:spTree>
    <p:extLst>
      <p:ext uri="{BB962C8B-B14F-4D97-AF65-F5344CB8AC3E}">
        <p14:creationId xmlns:p14="http://schemas.microsoft.com/office/powerpoint/2010/main" val="128152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31FD1E-D988-B944-BEDE-DE24E9EEAD0A}" type="slidenum">
              <a:rPr lang="en-US" altLang="en-US" smtClean="0"/>
              <a:pPr/>
              <a:t>10</a:t>
            </a:fld>
            <a:endParaRPr lang="en-US" altLang="en-US" dirty="0"/>
          </a:p>
        </p:txBody>
      </p:sp>
    </p:spTree>
    <p:extLst>
      <p:ext uri="{BB962C8B-B14F-4D97-AF65-F5344CB8AC3E}">
        <p14:creationId xmlns:p14="http://schemas.microsoft.com/office/powerpoint/2010/main" val="193502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88" indent="0" algn="ctr">
              <a:buNone/>
              <a:defRPr>
                <a:solidFill>
                  <a:schemeClr val="tx1">
                    <a:tint val="75000"/>
                  </a:schemeClr>
                </a:solidFill>
              </a:defRPr>
            </a:lvl2pPr>
            <a:lvl3pPr marL="4388776" indent="0" algn="ctr">
              <a:buNone/>
              <a:defRPr>
                <a:solidFill>
                  <a:schemeClr val="tx1">
                    <a:tint val="75000"/>
                  </a:schemeClr>
                </a:solidFill>
              </a:defRPr>
            </a:lvl3pPr>
            <a:lvl4pPr marL="6583165" indent="0" algn="ctr">
              <a:buNone/>
              <a:defRPr>
                <a:solidFill>
                  <a:schemeClr val="tx1">
                    <a:tint val="75000"/>
                  </a:schemeClr>
                </a:solidFill>
              </a:defRPr>
            </a:lvl4pPr>
            <a:lvl5pPr marL="8777553" indent="0" algn="ctr">
              <a:buNone/>
              <a:defRPr>
                <a:solidFill>
                  <a:schemeClr val="tx1">
                    <a:tint val="75000"/>
                  </a:schemeClr>
                </a:solidFill>
              </a:defRPr>
            </a:lvl5pPr>
            <a:lvl6pPr marL="10971941" indent="0" algn="ctr">
              <a:buNone/>
              <a:defRPr>
                <a:solidFill>
                  <a:schemeClr val="tx1">
                    <a:tint val="75000"/>
                  </a:schemeClr>
                </a:solidFill>
              </a:defRPr>
            </a:lvl6pPr>
            <a:lvl7pPr marL="13166329" indent="0" algn="ctr">
              <a:buNone/>
              <a:defRPr>
                <a:solidFill>
                  <a:schemeClr val="tx1">
                    <a:tint val="75000"/>
                  </a:schemeClr>
                </a:solidFill>
              </a:defRPr>
            </a:lvl7pPr>
            <a:lvl8pPr marL="15360719" indent="0" algn="ctr">
              <a:buNone/>
              <a:defRPr>
                <a:solidFill>
                  <a:schemeClr val="tx1">
                    <a:tint val="75000"/>
                  </a:schemeClr>
                </a:solidFill>
              </a:defRPr>
            </a:lvl8pPr>
            <a:lvl9pPr marL="17555106"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744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Tryout">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28519898" cy="4462476"/>
          </a:xfrm>
        </p:spPr>
        <p:txBody>
          <a:bodyPr/>
          <a:lstStyle/>
          <a:p>
            <a:r>
              <a:rPr lang="en-US"/>
              <a:t>Click to edit Master title style</a:t>
            </a:r>
            <a:endParaRPr lang="en-US" dirty="0"/>
          </a:p>
        </p:txBody>
      </p:sp>
      <p:sp>
        <p:nvSpPr>
          <p:cNvPr id="5" name="Picture Placeholder 4"/>
          <p:cNvSpPr>
            <a:spLocks noGrp="1"/>
          </p:cNvSpPr>
          <p:nvPr>
            <p:ph type="pic" sz="quarter" idx="11"/>
          </p:nvPr>
        </p:nvSpPr>
        <p:spPr>
          <a:xfrm>
            <a:off x="28519896" y="-61129"/>
            <a:ext cx="15371304" cy="7518966"/>
          </a:xfrm>
        </p:spPr>
        <p:txBody>
          <a:bodyPr/>
          <a:lstStyle/>
          <a:p>
            <a:pPr lvl="0"/>
            <a:r>
              <a:rPr lang="en-US" noProof="0" dirty="0"/>
              <a:t>Drag picture to placeholder or click icon to add</a:t>
            </a:r>
          </a:p>
        </p:txBody>
      </p:sp>
      <p:sp>
        <p:nvSpPr>
          <p:cNvPr id="7" name="Text Placeholder 6"/>
          <p:cNvSpPr>
            <a:spLocks noGrp="1"/>
          </p:cNvSpPr>
          <p:nvPr>
            <p:ph type="body" sz="quarter" idx="12"/>
          </p:nvPr>
        </p:nvSpPr>
        <p:spPr>
          <a:xfrm>
            <a:off x="0" y="4462478"/>
            <a:ext cx="28519896" cy="2995360"/>
          </a:xfrm>
        </p:spPr>
        <p:txBody>
          <a:bodyPr/>
          <a:lstStyle>
            <a:lvl1pPr>
              <a:defRPr sz="7000"/>
            </a:lvl1pPr>
          </a:lstStyle>
          <a:p>
            <a:pPr lvl="0"/>
            <a:r>
              <a:rPr lang="en-US"/>
              <a:t>Click to edit Master text styles</a:t>
            </a:r>
          </a:p>
        </p:txBody>
      </p:sp>
    </p:spTree>
    <p:extLst>
      <p:ext uri="{BB962C8B-B14F-4D97-AF65-F5344CB8AC3E}">
        <p14:creationId xmlns:p14="http://schemas.microsoft.com/office/powerpoint/2010/main" val="102609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2171698" y="28413716"/>
            <a:ext cx="39547805" cy="1528750"/>
          </a:xfrm>
          <a:prstGeom prst="rect">
            <a:avLst/>
          </a:prstGeom>
        </p:spPr>
        <p:txBody>
          <a:bodyPr lIns="45719" tIns="45719" rIns="45719" bIns="45719" anchor="b"/>
          <a:lstStyle>
            <a:lvl1pPr marL="0" indent="0" defTabSz="1485900">
              <a:lnSpc>
                <a:spcPct val="100000"/>
              </a:lnSpc>
              <a:spcBef>
                <a:spcPts val="0"/>
              </a:spcBef>
              <a:buSzTx/>
              <a:buNone/>
              <a:defRPr sz="6480" b="1"/>
            </a:lvl1pPr>
          </a:lstStyle>
          <a:p>
            <a:r>
              <a:t>Author and Date</a:t>
            </a:r>
          </a:p>
        </p:txBody>
      </p:sp>
      <p:sp>
        <p:nvSpPr>
          <p:cNvPr id="12" name="Presentation Title"/>
          <p:cNvSpPr txBox="1">
            <a:spLocks noGrp="1"/>
          </p:cNvSpPr>
          <p:nvPr>
            <p:ph type="title" hasCustomPrompt="1"/>
          </p:nvPr>
        </p:nvSpPr>
        <p:spPr>
          <a:xfrm>
            <a:off x="2171693" y="6179980"/>
            <a:ext cx="39547807" cy="11155682"/>
          </a:xfrm>
          <a:prstGeom prst="rect">
            <a:avLst/>
          </a:prstGeom>
        </p:spPr>
        <p:txBody>
          <a:bodyPr anchor="b"/>
          <a:lstStyle>
            <a:lvl1pPr>
              <a:defRPr sz="20880" spc="-418"/>
            </a:lvl1pPr>
          </a:lstStyle>
          <a:p>
            <a:r>
              <a:t>Presentation Title</a:t>
            </a:r>
          </a:p>
        </p:txBody>
      </p:sp>
      <p:sp>
        <p:nvSpPr>
          <p:cNvPr id="13" name="Body Level One…"/>
          <p:cNvSpPr txBox="1">
            <a:spLocks noGrp="1"/>
          </p:cNvSpPr>
          <p:nvPr>
            <p:ph type="body" sz="quarter" idx="1" hasCustomPrompt="1"/>
          </p:nvPr>
        </p:nvSpPr>
        <p:spPr>
          <a:xfrm>
            <a:off x="2171700" y="17272477"/>
            <a:ext cx="39547800" cy="4572002"/>
          </a:xfrm>
          <a:prstGeom prst="rect">
            <a:avLst/>
          </a:prstGeom>
        </p:spPr>
        <p:txBody>
          <a:bodyPr/>
          <a:lstStyle>
            <a:lvl1pPr marL="0" indent="0" defTabSz="1485900">
              <a:lnSpc>
                <a:spcPct val="100000"/>
              </a:lnSpc>
              <a:spcBef>
                <a:spcPts val="0"/>
              </a:spcBef>
              <a:buSzTx/>
              <a:buNone/>
              <a:defRPr sz="9900" b="1"/>
            </a:lvl1pPr>
            <a:lvl2pPr marL="0" indent="822960" defTabSz="1485900">
              <a:lnSpc>
                <a:spcPct val="100000"/>
              </a:lnSpc>
              <a:spcBef>
                <a:spcPts val="0"/>
              </a:spcBef>
              <a:buSzTx/>
              <a:buNone/>
              <a:defRPr sz="9900" b="1"/>
            </a:lvl2pPr>
            <a:lvl3pPr marL="0" indent="1645920" defTabSz="1485900">
              <a:lnSpc>
                <a:spcPct val="100000"/>
              </a:lnSpc>
              <a:spcBef>
                <a:spcPts val="0"/>
              </a:spcBef>
              <a:buSzTx/>
              <a:buNone/>
              <a:defRPr sz="9900" b="1"/>
            </a:lvl3pPr>
            <a:lvl4pPr marL="0" indent="2468880" defTabSz="1485900">
              <a:lnSpc>
                <a:spcPct val="100000"/>
              </a:lnSpc>
              <a:spcBef>
                <a:spcPts val="0"/>
              </a:spcBef>
              <a:buSzTx/>
              <a:buNone/>
              <a:defRPr sz="9900" b="1"/>
            </a:lvl4pPr>
            <a:lvl5pPr marL="0" indent="3291840" defTabSz="1485900">
              <a:lnSpc>
                <a:spcPct val="100000"/>
              </a:lnSpc>
              <a:spcBef>
                <a:spcPts val="0"/>
              </a:spcBef>
              <a:buSzTx/>
              <a:buNone/>
              <a:defRPr sz="99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21613947" y="31394398"/>
            <a:ext cx="663307" cy="899040"/>
          </a:xfrm>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0077523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2171700" y="5390309"/>
            <a:ext cx="39547800" cy="2243472"/>
          </a:xfrm>
          <a:prstGeom prst="rect">
            <a:avLst/>
          </a:prstGeom>
        </p:spPr>
        <p:txBody>
          <a:bodyPr lIns="45719" tIns="45719" rIns="45719" bIns="45719"/>
          <a:lstStyle>
            <a:lvl1pPr marL="0" indent="0" defTabSz="1485900">
              <a:lnSpc>
                <a:spcPct val="100000"/>
              </a:lnSpc>
              <a:spcBef>
                <a:spcPts val="0"/>
              </a:spcBef>
              <a:buSzTx/>
              <a:buNone/>
              <a:defRPr sz="99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4554986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53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4"/>
            <a:ext cx="37307520" cy="6537960"/>
          </a:xfrm>
        </p:spPr>
        <p:txBody>
          <a:bodyPr anchor="t"/>
          <a:lstStyle>
            <a:lvl1pPr algn="l">
              <a:defRPr sz="193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9"/>
          </a:xfrm>
        </p:spPr>
        <p:txBody>
          <a:bodyPr anchor="b"/>
          <a:lstStyle>
            <a:lvl1pPr marL="0" indent="0">
              <a:buNone/>
              <a:defRPr sz="9600">
                <a:solidFill>
                  <a:schemeClr val="tx1">
                    <a:tint val="75000"/>
                  </a:schemeClr>
                </a:solidFill>
              </a:defRPr>
            </a:lvl1pPr>
            <a:lvl2pPr marL="2194388" indent="0">
              <a:buNone/>
              <a:defRPr sz="8700">
                <a:solidFill>
                  <a:schemeClr val="tx1">
                    <a:tint val="75000"/>
                  </a:schemeClr>
                </a:solidFill>
              </a:defRPr>
            </a:lvl2pPr>
            <a:lvl3pPr marL="4388776" indent="0">
              <a:buNone/>
              <a:defRPr sz="7700">
                <a:solidFill>
                  <a:schemeClr val="tx1">
                    <a:tint val="75000"/>
                  </a:schemeClr>
                </a:solidFill>
              </a:defRPr>
            </a:lvl3pPr>
            <a:lvl4pPr marL="6583165" indent="0">
              <a:buNone/>
              <a:defRPr sz="6700">
                <a:solidFill>
                  <a:schemeClr val="tx1">
                    <a:tint val="75000"/>
                  </a:schemeClr>
                </a:solidFill>
              </a:defRPr>
            </a:lvl4pPr>
            <a:lvl5pPr marL="8777553" indent="0">
              <a:buNone/>
              <a:defRPr sz="6700">
                <a:solidFill>
                  <a:schemeClr val="tx1">
                    <a:tint val="75000"/>
                  </a:schemeClr>
                </a:solidFill>
              </a:defRPr>
            </a:lvl5pPr>
            <a:lvl6pPr marL="10971941" indent="0">
              <a:buNone/>
              <a:defRPr sz="6700">
                <a:solidFill>
                  <a:schemeClr val="tx1">
                    <a:tint val="75000"/>
                  </a:schemeClr>
                </a:solidFill>
              </a:defRPr>
            </a:lvl6pPr>
            <a:lvl7pPr marL="13166329" indent="0">
              <a:buNone/>
              <a:defRPr sz="6700">
                <a:solidFill>
                  <a:schemeClr val="tx1">
                    <a:tint val="75000"/>
                  </a:schemeClr>
                </a:solidFill>
              </a:defRPr>
            </a:lvl7pPr>
            <a:lvl8pPr marL="15360719" indent="0">
              <a:buNone/>
              <a:defRPr sz="6700">
                <a:solidFill>
                  <a:schemeClr val="tx1">
                    <a:tint val="75000"/>
                  </a:schemeClr>
                </a:solidFill>
              </a:defRPr>
            </a:lvl8pPr>
            <a:lvl9pPr marL="17555106" indent="0">
              <a:buNone/>
              <a:defRPr sz="67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74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65425" y="34823400"/>
            <a:ext cx="47038258" cy="98480880"/>
          </a:xfrm>
        </p:spPr>
        <p:txBody>
          <a:bodyPr/>
          <a:lstStyle>
            <a:lvl1pPr>
              <a:defRPr sz="13500"/>
            </a:lvl1pPr>
            <a:lvl2pPr>
              <a:defRPr sz="116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035203" y="34823400"/>
            <a:ext cx="47038262" cy="98480880"/>
          </a:xfrm>
        </p:spPr>
        <p:txBody>
          <a:bodyPr/>
          <a:lstStyle>
            <a:lvl1pPr>
              <a:defRPr sz="13500"/>
            </a:lvl1pPr>
            <a:lvl2pPr>
              <a:defRPr sz="116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3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3" y="7368543"/>
            <a:ext cx="19392902" cy="3070857"/>
          </a:xfrm>
        </p:spPr>
        <p:txBody>
          <a:bodyPr anchor="b"/>
          <a:lstStyle>
            <a:lvl1pPr marL="0" indent="0">
              <a:buNone/>
              <a:defRPr sz="9600" b="1"/>
            </a:lvl1pPr>
            <a:lvl2pPr marL="2194388" indent="0">
              <a:buNone/>
              <a:defRPr sz="9600" b="1"/>
            </a:lvl2pPr>
            <a:lvl3pPr marL="4388776" indent="0">
              <a:buNone/>
              <a:defRPr sz="8700" b="1"/>
            </a:lvl3pPr>
            <a:lvl4pPr marL="6583165" indent="0">
              <a:buNone/>
              <a:defRPr sz="7700" b="1"/>
            </a:lvl4pPr>
            <a:lvl5pPr marL="8777553" indent="0">
              <a:buNone/>
              <a:defRPr sz="7700" b="1"/>
            </a:lvl5pPr>
            <a:lvl6pPr marL="10971941" indent="0">
              <a:buNone/>
              <a:defRPr sz="7700" b="1"/>
            </a:lvl6pPr>
            <a:lvl7pPr marL="13166329" indent="0">
              <a:buNone/>
              <a:defRPr sz="7700" b="1"/>
            </a:lvl7pPr>
            <a:lvl8pPr marL="15360719" indent="0">
              <a:buNone/>
              <a:defRPr sz="7700" b="1"/>
            </a:lvl8pPr>
            <a:lvl9pPr marL="17555106"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3" y="10439400"/>
            <a:ext cx="19392902" cy="18966183"/>
          </a:xfrm>
        </p:spPr>
        <p:txBody>
          <a:bodyPr/>
          <a:lstStyle>
            <a:lvl1pPr>
              <a:defRPr sz="11600"/>
            </a:lvl1pPr>
            <a:lvl2pPr>
              <a:defRPr sz="96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96122" y="7368543"/>
            <a:ext cx="19400520" cy="3070857"/>
          </a:xfrm>
        </p:spPr>
        <p:txBody>
          <a:bodyPr anchor="b"/>
          <a:lstStyle>
            <a:lvl1pPr marL="0" indent="0">
              <a:buNone/>
              <a:defRPr sz="9600" b="1"/>
            </a:lvl1pPr>
            <a:lvl2pPr marL="2194388" indent="0">
              <a:buNone/>
              <a:defRPr sz="9600" b="1"/>
            </a:lvl2pPr>
            <a:lvl3pPr marL="4388776" indent="0">
              <a:buNone/>
              <a:defRPr sz="8700" b="1"/>
            </a:lvl3pPr>
            <a:lvl4pPr marL="6583165" indent="0">
              <a:buNone/>
              <a:defRPr sz="7700" b="1"/>
            </a:lvl4pPr>
            <a:lvl5pPr marL="8777553" indent="0">
              <a:buNone/>
              <a:defRPr sz="7700" b="1"/>
            </a:lvl5pPr>
            <a:lvl6pPr marL="10971941" indent="0">
              <a:buNone/>
              <a:defRPr sz="7700" b="1"/>
            </a:lvl6pPr>
            <a:lvl7pPr marL="13166329" indent="0">
              <a:buNone/>
              <a:defRPr sz="7700" b="1"/>
            </a:lvl7pPr>
            <a:lvl8pPr marL="15360719" indent="0">
              <a:buNone/>
              <a:defRPr sz="7700" b="1"/>
            </a:lvl8pPr>
            <a:lvl9pPr marL="17555106"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3"/>
          </a:xfrm>
        </p:spPr>
        <p:txBody>
          <a:bodyPr/>
          <a:lstStyle>
            <a:lvl1pPr>
              <a:defRPr sz="11600"/>
            </a:lvl1pPr>
            <a:lvl2pPr>
              <a:defRPr sz="96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49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193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02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4"/>
            <a:ext cx="24536400" cy="28094941"/>
          </a:xfrm>
        </p:spPr>
        <p:txBody>
          <a:bodyPr/>
          <a:lstStyle>
            <a:lvl1pPr>
              <a:defRPr sz="15400"/>
            </a:lvl1pPr>
            <a:lvl2pPr>
              <a:defRPr sz="135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4"/>
            <a:ext cx="14439902" cy="22517101"/>
          </a:xfrm>
        </p:spPr>
        <p:txBody>
          <a:bodyPr/>
          <a:lstStyle>
            <a:lvl1pPr marL="0" indent="0">
              <a:buNone/>
              <a:defRPr sz="6700"/>
            </a:lvl1pPr>
            <a:lvl2pPr marL="2194388" indent="0">
              <a:buNone/>
              <a:defRPr sz="5800"/>
            </a:lvl2pPr>
            <a:lvl3pPr marL="4388776" indent="0">
              <a:buNone/>
              <a:defRPr sz="4800"/>
            </a:lvl3pPr>
            <a:lvl4pPr marL="6583165" indent="0">
              <a:buNone/>
              <a:defRPr sz="4300"/>
            </a:lvl4pPr>
            <a:lvl5pPr marL="8777553" indent="0">
              <a:buNone/>
              <a:defRPr sz="4300"/>
            </a:lvl5pPr>
            <a:lvl6pPr marL="10971941" indent="0">
              <a:buNone/>
              <a:defRPr sz="4300"/>
            </a:lvl6pPr>
            <a:lvl7pPr marL="13166329" indent="0">
              <a:buNone/>
              <a:defRPr sz="4300"/>
            </a:lvl7pPr>
            <a:lvl8pPr marL="15360719" indent="0">
              <a:buNone/>
              <a:defRPr sz="4300"/>
            </a:lvl8pPr>
            <a:lvl9pPr marL="17555106" indent="0">
              <a:buNone/>
              <a:defRPr sz="4300"/>
            </a:lvl9pPr>
          </a:lstStyle>
          <a:p>
            <a:pPr lvl="0"/>
            <a:r>
              <a:rPr lang="en-US"/>
              <a:t>Click to edit Master text styles</a:t>
            </a:r>
          </a:p>
        </p:txBody>
      </p:sp>
    </p:spTree>
    <p:extLst>
      <p:ext uri="{BB962C8B-B14F-4D97-AF65-F5344CB8AC3E}">
        <p14:creationId xmlns:p14="http://schemas.microsoft.com/office/powerpoint/2010/main" val="129825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2"/>
            <a:ext cx="26334720" cy="2720341"/>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88" indent="0">
              <a:buNone/>
              <a:defRPr sz="13500"/>
            </a:lvl2pPr>
            <a:lvl3pPr marL="4388776" indent="0">
              <a:buNone/>
              <a:defRPr sz="11600"/>
            </a:lvl3pPr>
            <a:lvl4pPr marL="6583165" indent="0">
              <a:buNone/>
              <a:defRPr sz="9600"/>
            </a:lvl4pPr>
            <a:lvl5pPr marL="8777553" indent="0">
              <a:buNone/>
              <a:defRPr sz="9600"/>
            </a:lvl5pPr>
            <a:lvl6pPr marL="10971941" indent="0">
              <a:buNone/>
              <a:defRPr sz="9600"/>
            </a:lvl6pPr>
            <a:lvl7pPr marL="13166329" indent="0">
              <a:buNone/>
              <a:defRPr sz="9600"/>
            </a:lvl7pPr>
            <a:lvl8pPr marL="15360719" indent="0">
              <a:buNone/>
              <a:defRPr sz="9600"/>
            </a:lvl8pPr>
            <a:lvl9pPr marL="17555106" indent="0">
              <a:buNone/>
              <a:defRPr sz="96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602982" y="25763223"/>
            <a:ext cx="26334720" cy="3863339"/>
          </a:xfrm>
        </p:spPr>
        <p:txBody>
          <a:bodyPr/>
          <a:lstStyle>
            <a:lvl1pPr marL="0" indent="0">
              <a:buNone/>
              <a:defRPr sz="6700"/>
            </a:lvl1pPr>
            <a:lvl2pPr marL="2194388" indent="0">
              <a:buNone/>
              <a:defRPr sz="5800"/>
            </a:lvl2pPr>
            <a:lvl3pPr marL="4388776" indent="0">
              <a:buNone/>
              <a:defRPr sz="4800"/>
            </a:lvl3pPr>
            <a:lvl4pPr marL="6583165" indent="0">
              <a:buNone/>
              <a:defRPr sz="4300"/>
            </a:lvl4pPr>
            <a:lvl5pPr marL="8777553" indent="0">
              <a:buNone/>
              <a:defRPr sz="4300"/>
            </a:lvl5pPr>
            <a:lvl6pPr marL="10971941" indent="0">
              <a:buNone/>
              <a:defRPr sz="4300"/>
            </a:lvl6pPr>
            <a:lvl7pPr marL="13166329" indent="0">
              <a:buNone/>
              <a:defRPr sz="4300"/>
            </a:lvl7pPr>
            <a:lvl8pPr marL="15360719" indent="0">
              <a:buNone/>
              <a:defRPr sz="4300"/>
            </a:lvl8pPr>
            <a:lvl9pPr marL="17555106" indent="0">
              <a:buNone/>
              <a:defRPr sz="4300"/>
            </a:lvl9pPr>
          </a:lstStyle>
          <a:p>
            <a:pPr lvl="0"/>
            <a:r>
              <a:rPr lang="en-US"/>
              <a:t>Click to edit Master text styles</a:t>
            </a:r>
          </a:p>
        </p:txBody>
      </p:sp>
    </p:spTree>
    <p:extLst>
      <p:ext uri="{BB962C8B-B14F-4D97-AF65-F5344CB8AC3E}">
        <p14:creationId xmlns:p14="http://schemas.microsoft.com/office/powerpoint/2010/main" val="78950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04BB956-B020-2B22-FFA9-0B3C31EF6C83}"/>
              </a:ext>
            </a:extLst>
          </p:cNvPr>
          <p:cNvSpPr>
            <a:spLocks noGrp="1"/>
          </p:cNvSpPr>
          <p:nvPr>
            <p:ph type="title"/>
          </p:nvPr>
        </p:nvSpPr>
        <p:spPr bwMode="auto">
          <a:xfrm>
            <a:off x="0" y="0"/>
            <a:ext cx="43891200" cy="6804025"/>
          </a:xfrm>
          <a:prstGeom prst="rect">
            <a:avLst/>
          </a:prstGeom>
          <a:solidFill>
            <a:srgbClr val="00B2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8877" tIns="219439" rIns="438877" bIns="219439"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9E54FDB-3A89-1C9E-C8EB-7961359DEF8A}"/>
              </a:ext>
            </a:extLst>
          </p:cNvPr>
          <p:cNvSpPr>
            <a:spLocks noGrp="1"/>
          </p:cNvSpPr>
          <p:nvPr>
            <p:ph type="body" idx="1"/>
          </p:nvPr>
        </p:nvSpPr>
        <p:spPr bwMode="auto">
          <a:xfrm>
            <a:off x="2193925" y="7681913"/>
            <a:ext cx="39503350" cy="2172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77" tIns="219439" rIns="438877" bIns="21943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
            <a:extLst>
              <a:ext uri="{FF2B5EF4-FFF2-40B4-BE49-F238E27FC236}">
                <a16:creationId xmlns:a16="http://schemas.microsoft.com/office/drawing/2014/main" id="{6BBA1B8A-A441-2CEB-B92C-9E11ACC316E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578675" y="30433963"/>
            <a:ext cx="9118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192338" rtl="0" fontAlgn="base">
        <a:spcBef>
          <a:spcPct val="0"/>
        </a:spcBef>
        <a:spcAft>
          <a:spcPct val="0"/>
        </a:spcAft>
        <a:defRPr sz="13900" b="1" kern="1200">
          <a:solidFill>
            <a:schemeClr val="bg1"/>
          </a:solidFill>
          <a:latin typeface="HelveticaNeueLT Std Lt"/>
          <a:ea typeface="ＭＳ Ｐゴシック" charset="0"/>
          <a:cs typeface="ＭＳ Ｐゴシック" charset="0"/>
        </a:defRPr>
      </a:lvl1pPr>
      <a:lvl2pPr algn="ctr" defTabSz="2192338" rtl="0" fontAlgn="base">
        <a:spcBef>
          <a:spcPct val="0"/>
        </a:spcBef>
        <a:spcAft>
          <a:spcPct val="0"/>
        </a:spcAft>
        <a:defRPr sz="13900" b="1">
          <a:solidFill>
            <a:schemeClr val="bg1"/>
          </a:solidFill>
          <a:latin typeface="HelveticaNeueLT Std Lt" charset="0"/>
          <a:ea typeface="ＭＳ Ｐゴシック" charset="0"/>
          <a:cs typeface="ＭＳ Ｐゴシック" charset="0"/>
        </a:defRPr>
      </a:lvl2pPr>
      <a:lvl3pPr algn="ctr" defTabSz="2192338" rtl="0" fontAlgn="base">
        <a:spcBef>
          <a:spcPct val="0"/>
        </a:spcBef>
        <a:spcAft>
          <a:spcPct val="0"/>
        </a:spcAft>
        <a:defRPr sz="13900" b="1">
          <a:solidFill>
            <a:schemeClr val="bg1"/>
          </a:solidFill>
          <a:latin typeface="HelveticaNeueLT Std Lt" charset="0"/>
          <a:ea typeface="ＭＳ Ｐゴシック" charset="0"/>
          <a:cs typeface="ＭＳ Ｐゴシック" charset="0"/>
        </a:defRPr>
      </a:lvl3pPr>
      <a:lvl4pPr algn="ctr" defTabSz="2192338" rtl="0" fontAlgn="base">
        <a:spcBef>
          <a:spcPct val="0"/>
        </a:spcBef>
        <a:spcAft>
          <a:spcPct val="0"/>
        </a:spcAft>
        <a:defRPr sz="13900" b="1">
          <a:solidFill>
            <a:schemeClr val="bg1"/>
          </a:solidFill>
          <a:latin typeface="HelveticaNeueLT Std Lt" charset="0"/>
          <a:ea typeface="ＭＳ Ｐゴシック" charset="0"/>
          <a:cs typeface="ＭＳ Ｐゴシック" charset="0"/>
        </a:defRPr>
      </a:lvl4pPr>
      <a:lvl5pPr algn="ctr" defTabSz="2192338" rtl="0" fontAlgn="base">
        <a:spcBef>
          <a:spcPct val="0"/>
        </a:spcBef>
        <a:spcAft>
          <a:spcPct val="0"/>
        </a:spcAft>
        <a:defRPr sz="13900" b="1">
          <a:solidFill>
            <a:schemeClr val="bg1"/>
          </a:solidFill>
          <a:latin typeface="HelveticaNeueLT Std Lt" charset="0"/>
          <a:ea typeface="ＭＳ Ｐゴシック" charset="0"/>
          <a:cs typeface="ＭＳ Ｐゴシック" charset="0"/>
        </a:defRPr>
      </a:lvl5pPr>
      <a:lvl6pPr marL="662117" algn="ctr" defTabSz="2193263" rtl="0" eaLnBrk="1" fontAlgn="base" hangingPunct="1">
        <a:spcBef>
          <a:spcPct val="0"/>
        </a:spcBef>
        <a:spcAft>
          <a:spcPct val="0"/>
        </a:spcAft>
        <a:defRPr sz="21100">
          <a:solidFill>
            <a:schemeClr val="tx1"/>
          </a:solidFill>
          <a:latin typeface="Calibri" charset="0"/>
          <a:ea typeface="ＭＳ Ｐゴシック" charset="0"/>
          <a:cs typeface="ＭＳ Ｐゴシック" charset="0"/>
        </a:defRPr>
      </a:lvl6pPr>
      <a:lvl7pPr marL="1324234" algn="ctr" defTabSz="2193263" rtl="0" eaLnBrk="1" fontAlgn="base" hangingPunct="1">
        <a:spcBef>
          <a:spcPct val="0"/>
        </a:spcBef>
        <a:spcAft>
          <a:spcPct val="0"/>
        </a:spcAft>
        <a:defRPr sz="21100">
          <a:solidFill>
            <a:schemeClr val="tx1"/>
          </a:solidFill>
          <a:latin typeface="Calibri" charset="0"/>
          <a:ea typeface="ＭＳ Ｐゴシック" charset="0"/>
          <a:cs typeface="ＭＳ Ｐゴシック" charset="0"/>
        </a:defRPr>
      </a:lvl7pPr>
      <a:lvl8pPr marL="1986351" algn="ctr" defTabSz="2193263" rtl="0" eaLnBrk="1" fontAlgn="base" hangingPunct="1">
        <a:spcBef>
          <a:spcPct val="0"/>
        </a:spcBef>
        <a:spcAft>
          <a:spcPct val="0"/>
        </a:spcAft>
        <a:defRPr sz="21100">
          <a:solidFill>
            <a:schemeClr val="tx1"/>
          </a:solidFill>
          <a:latin typeface="Calibri" charset="0"/>
          <a:ea typeface="ＭＳ Ｐゴシック" charset="0"/>
          <a:cs typeface="ＭＳ Ｐゴシック" charset="0"/>
        </a:defRPr>
      </a:lvl8pPr>
      <a:lvl9pPr marL="2648468" algn="ctr" defTabSz="2193263" rtl="0" eaLnBrk="1" fontAlgn="base" hangingPunct="1">
        <a:spcBef>
          <a:spcPct val="0"/>
        </a:spcBef>
        <a:spcAft>
          <a:spcPct val="0"/>
        </a:spcAft>
        <a:defRPr sz="21100">
          <a:solidFill>
            <a:schemeClr val="tx1"/>
          </a:solidFill>
          <a:latin typeface="Calibri" charset="0"/>
          <a:ea typeface="ＭＳ Ｐゴシック" charset="0"/>
          <a:cs typeface="ＭＳ Ｐゴシック" charset="0"/>
        </a:defRPr>
      </a:lvl9pPr>
    </p:titleStyle>
    <p:bodyStyle>
      <a:lvl1pPr marL="1643063" indent="-1643063" algn="l" defTabSz="2192338" rtl="0" fontAlgn="base">
        <a:spcBef>
          <a:spcPct val="20000"/>
        </a:spcBef>
        <a:spcAft>
          <a:spcPct val="0"/>
        </a:spcAft>
        <a:buFont typeface="Arial" panose="020B0604020202020204" pitchFamily="34" charset="0"/>
        <a:buChar char="•"/>
        <a:defRPr sz="11600" kern="1200">
          <a:solidFill>
            <a:schemeClr val="tx1"/>
          </a:solidFill>
          <a:latin typeface="+mn-lt"/>
          <a:ea typeface="ＭＳ Ｐゴシック" charset="0"/>
          <a:cs typeface="ＭＳ Ｐゴシック" charset="0"/>
        </a:defRPr>
      </a:lvl1pPr>
      <a:lvl2pPr marL="3565525" indent="-1370013" algn="l" defTabSz="2192338" rtl="0" fontAlgn="base">
        <a:spcBef>
          <a:spcPct val="20000"/>
        </a:spcBef>
        <a:spcAft>
          <a:spcPct val="0"/>
        </a:spcAft>
        <a:buFont typeface="Arial" panose="020B0604020202020204" pitchFamily="34" charset="0"/>
        <a:buChar char="–"/>
        <a:defRPr sz="10400" kern="1200">
          <a:solidFill>
            <a:srgbClr val="7F7F7F"/>
          </a:solidFill>
          <a:latin typeface="+mn-lt"/>
          <a:ea typeface="ＭＳ Ｐゴシック" charset="0"/>
          <a:cs typeface="+mn-cs"/>
        </a:defRPr>
      </a:lvl2pPr>
      <a:lvl3pPr marL="5484813" indent="-1095375" algn="l" defTabSz="2192338" rtl="0" fontAlgn="base">
        <a:spcBef>
          <a:spcPct val="20000"/>
        </a:spcBef>
        <a:spcAft>
          <a:spcPct val="0"/>
        </a:spcAft>
        <a:buFont typeface="Arial" panose="020B0604020202020204" pitchFamily="34" charset="0"/>
        <a:buChar char="•"/>
        <a:defRPr sz="9600" kern="1200">
          <a:solidFill>
            <a:srgbClr val="A6A6A6"/>
          </a:solidFill>
          <a:latin typeface="+mn-lt"/>
          <a:ea typeface="ＭＳ Ｐゴシック" charset="0"/>
          <a:cs typeface="+mn-cs"/>
        </a:defRPr>
      </a:lvl3pPr>
      <a:lvl4pPr marL="7677150" indent="-1095375" algn="l" defTabSz="2192338" rtl="0" fontAlgn="base">
        <a:spcBef>
          <a:spcPct val="20000"/>
        </a:spcBef>
        <a:spcAft>
          <a:spcPct val="0"/>
        </a:spcAft>
        <a:buFont typeface="Arial" panose="020B0604020202020204" pitchFamily="34" charset="0"/>
        <a:buChar char="–"/>
        <a:defRPr sz="7800" kern="1200">
          <a:solidFill>
            <a:srgbClr val="A6A6A6"/>
          </a:solidFill>
          <a:latin typeface="+mn-lt"/>
          <a:ea typeface="ＭＳ Ｐゴシック" charset="0"/>
          <a:cs typeface="+mn-cs"/>
        </a:defRPr>
      </a:lvl4pPr>
      <a:lvl5pPr marL="9874250" indent="-1095375" algn="l" defTabSz="2192338" rtl="0" fontAlgn="base">
        <a:spcBef>
          <a:spcPct val="20000"/>
        </a:spcBef>
        <a:spcAft>
          <a:spcPct val="0"/>
        </a:spcAft>
        <a:buFont typeface="Arial" panose="020B0604020202020204" pitchFamily="34" charset="0"/>
        <a:buChar char="»"/>
        <a:defRPr sz="7800" kern="1200">
          <a:solidFill>
            <a:srgbClr val="A6A6A6"/>
          </a:solidFill>
          <a:latin typeface="+mn-lt"/>
          <a:ea typeface="ＭＳ Ｐゴシック" charset="0"/>
          <a:cs typeface="+mn-cs"/>
        </a:defRPr>
      </a:lvl5pPr>
      <a:lvl6pPr marL="12069135" indent="-1097194" algn="l" defTabSz="2194388" rtl="0" eaLnBrk="1" latinLnBrk="0" hangingPunct="1">
        <a:spcBef>
          <a:spcPct val="20000"/>
        </a:spcBef>
        <a:buFont typeface="Arial"/>
        <a:buChar char="•"/>
        <a:defRPr sz="9600" kern="1200">
          <a:solidFill>
            <a:schemeClr val="tx1"/>
          </a:solidFill>
          <a:latin typeface="+mn-lt"/>
          <a:ea typeface="+mn-ea"/>
          <a:cs typeface="+mn-cs"/>
        </a:defRPr>
      </a:lvl6pPr>
      <a:lvl7pPr marL="14263525" indent="-1097194" algn="l" defTabSz="2194388" rtl="0" eaLnBrk="1" latinLnBrk="0" hangingPunct="1">
        <a:spcBef>
          <a:spcPct val="20000"/>
        </a:spcBef>
        <a:buFont typeface="Arial"/>
        <a:buChar char="•"/>
        <a:defRPr sz="9600" kern="1200">
          <a:solidFill>
            <a:schemeClr val="tx1"/>
          </a:solidFill>
          <a:latin typeface="+mn-lt"/>
          <a:ea typeface="+mn-ea"/>
          <a:cs typeface="+mn-cs"/>
        </a:defRPr>
      </a:lvl7pPr>
      <a:lvl8pPr marL="16457912" indent="-1097194" algn="l" defTabSz="2194388" rtl="0" eaLnBrk="1" latinLnBrk="0" hangingPunct="1">
        <a:spcBef>
          <a:spcPct val="20000"/>
        </a:spcBef>
        <a:buFont typeface="Arial"/>
        <a:buChar char="•"/>
        <a:defRPr sz="9600" kern="1200">
          <a:solidFill>
            <a:schemeClr val="tx1"/>
          </a:solidFill>
          <a:latin typeface="+mn-lt"/>
          <a:ea typeface="+mn-ea"/>
          <a:cs typeface="+mn-cs"/>
        </a:defRPr>
      </a:lvl8pPr>
      <a:lvl9pPr marL="18652300" indent="-1097194" algn="l" defTabSz="2194388"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388" rtl="0" eaLnBrk="1" latinLnBrk="0" hangingPunct="1">
        <a:defRPr sz="8700" kern="1200">
          <a:solidFill>
            <a:schemeClr val="tx1"/>
          </a:solidFill>
          <a:latin typeface="+mn-lt"/>
          <a:ea typeface="+mn-ea"/>
          <a:cs typeface="+mn-cs"/>
        </a:defRPr>
      </a:lvl1pPr>
      <a:lvl2pPr marL="2194388" algn="l" defTabSz="2194388" rtl="0" eaLnBrk="1" latinLnBrk="0" hangingPunct="1">
        <a:defRPr sz="8700" kern="1200">
          <a:solidFill>
            <a:schemeClr val="tx1"/>
          </a:solidFill>
          <a:latin typeface="+mn-lt"/>
          <a:ea typeface="+mn-ea"/>
          <a:cs typeface="+mn-cs"/>
        </a:defRPr>
      </a:lvl2pPr>
      <a:lvl3pPr marL="4388776" algn="l" defTabSz="2194388" rtl="0" eaLnBrk="1" latinLnBrk="0" hangingPunct="1">
        <a:defRPr sz="8700" kern="1200">
          <a:solidFill>
            <a:schemeClr val="tx1"/>
          </a:solidFill>
          <a:latin typeface="+mn-lt"/>
          <a:ea typeface="+mn-ea"/>
          <a:cs typeface="+mn-cs"/>
        </a:defRPr>
      </a:lvl3pPr>
      <a:lvl4pPr marL="6583165" algn="l" defTabSz="2194388" rtl="0" eaLnBrk="1" latinLnBrk="0" hangingPunct="1">
        <a:defRPr sz="8700" kern="1200">
          <a:solidFill>
            <a:schemeClr val="tx1"/>
          </a:solidFill>
          <a:latin typeface="+mn-lt"/>
          <a:ea typeface="+mn-ea"/>
          <a:cs typeface="+mn-cs"/>
        </a:defRPr>
      </a:lvl4pPr>
      <a:lvl5pPr marL="8777553" algn="l" defTabSz="2194388" rtl="0" eaLnBrk="1" latinLnBrk="0" hangingPunct="1">
        <a:defRPr sz="8700" kern="1200">
          <a:solidFill>
            <a:schemeClr val="tx1"/>
          </a:solidFill>
          <a:latin typeface="+mn-lt"/>
          <a:ea typeface="+mn-ea"/>
          <a:cs typeface="+mn-cs"/>
        </a:defRPr>
      </a:lvl5pPr>
      <a:lvl6pPr marL="10971941" algn="l" defTabSz="2194388" rtl="0" eaLnBrk="1" latinLnBrk="0" hangingPunct="1">
        <a:defRPr sz="8700" kern="1200">
          <a:solidFill>
            <a:schemeClr val="tx1"/>
          </a:solidFill>
          <a:latin typeface="+mn-lt"/>
          <a:ea typeface="+mn-ea"/>
          <a:cs typeface="+mn-cs"/>
        </a:defRPr>
      </a:lvl6pPr>
      <a:lvl7pPr marL="13166329" algn="l" defTabSz="2194388" rtl="0" eaLnBrk="1" latinLnBrk="0" hangingPunct="1">
        <a:defRPr sz="8700" kern="1200">
          <a:solidFill>
            <a:schemeClr val="tx1"/>
          </a:solidFill>
          <a:latin typeface="+mn-lt"/>
          <a:ea typeface="+mn-ea"/>
          <a:cs typeface="+mn-cs"/>
        </a:defRPr>
      </a:lvl7pPr>
      <a:lvl8pPr marL="15360719" algn="l" defTabSz="2194388" rtl="0" eaLnBrk="1" latinLnBrk="0" hangingPunct="1">
        <a:defRPr sz="8700" kern="1200">
          <a:solidFill>
            <a:schemeClr val="tx1"/>
          </a:solidFill>
          <a:latin typeface="+mn-lt"/>
          <a:ea typeface="+mn-ea"/>
          <a:cs typeface="+mn-cs"/>
        </a:defRPr>
      </a:lvl8pPr>
      <a:lvl9pPr marL="17555106" algn="l" defTabSz="219438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91/1478088706qp063oa"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www.jstor.org/stable/25472487"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Amara.felix@my.uwi.edu" TargetMode="External"/><Relationship Id="rId7"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1" name="Women Leadership in Sport: Trinidad &amp; Tobago…"/>
          <p:cNvSpPr txBox="1">
            <a:spLocks noGrp="1"/>
          </p:cNvSpPr>
          <p:nvPr>
            <p:ph type="ctrTitle"/>
          </p:nvPr>
        </p:nvSpPr>
        <p:spPr>
          <a:xfrm>
            <a:off x="812800" y="19202400"/>
            <a:ext cx="42265600" cy="10769600"/>
          </a:xfrm>
          <a:prstGeom prst="rect">
            <a:avLst/>
          </a:prstGeom>
        </p:spPr>
        <p:txBody>
          <a:bodyPr>
            <a:normAutofit/>
          </a:bodyPr>
          <a:lstStyle/>
          <a:p>
            <a:pPr defTabSz="3291757">
              <a:defRPr sz="8400" spc="-168"/>
            </a:pPr>
            <a:r>
              <a:rPr lang="en-TT" sz="11100" dirty="0"/>
              <a:t>Fourteenth International Conference on Sport &amp; Society </a:t>
            </a:r>
            <a:br>
              <a:rPr lang="en-TT" sz="14100" dirty="0"/>
            </a:br>
            <a:r>
              <a:rPr sz="14100" dirty="0"/>
              <a:t>Women Leadership in Sport: Trinidad &amp; Tobago</a:t>
            </a:r>
            <a:br>
              <a:rPr lang="en-US" sz="16020" dirty="0"/>
            </a:br>
            <a:r>
              <a:rPr lang="en-TT" sz="10800" dirty="0"/>
              <a:t>Amara Felix-Toussaint</a:t>
            </a:r>
            <a:br>
              <a:rPr lang="en-TT" sz="10800" dirty="0"/>
            </a:br>
            <a:r>
              <a:rPr lang="en-TT" sz="7300" dirty="0"/>
              <a:t>UNIVERSITY OF THE WEST INDIES, TRINIDAD &amp; TOBAGO</a:t>
            </a:r>
            <a:br>
              <a:rPr lang="en-TT" sz="10800" dirty="0"/>
            </a:br>
            <a:r>
              <a:rPr lang="en-TT" sz="7920" dirty="0"/>
              <a:t>amara.felix@my.uwi.edu</a:t>
            </a:r>
            <a:br>
              <a:rPr lang="en-TT" sz="7200" dirty="0"/>
            </a:br>
            <a:endParaRPr sz="7200" dirty="0"/>
          </a:p>
        </p:txBody>
      </p:sp>
      <p:pic>
        <p:nvPicPr>
          <p:cNvPr id="7" name="Picture 6" descr="A group of people holding a puzzle piece&#10;&#10;Description automatically generated with medium confidence">
            <a:extLst>
              <a:ext uri="{FF2B5EF4-FFF2-40B4-BE49-F238E27FC236}">
                <a16:creationId xmlns:a16="http://schemas.microsoft.com/office/drawing/2014/main" id="{1DBA649B-D0F4-88FF-BC79-53D214001F24}"/>
              </a:ext>
            </a:extLst>
          </p:cNvPr>
          <p:cNvPicPr>
            <a:picLocks noChangeAspect="1"/>
          </p:cNvPicPr>
          <p:nvPr/>
        </p:nvPicPr>
        <p:blipFill>
          <a:blip r:embed="rId3"/>
          <a:stretch>
            <a:fillRect/>
          </a:stretch>
        </p:blipFill>
        <p:spPr>
          <a:xfrm>
            <a:off x="812800" y="681096"/>
            <a:ext cx="42265600" cy="1770850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4738-8E36-EFB1-46DB-662627EC3E4D}"/>
              </a:ext>
            </a:extLst>
          </p:cNvPr>
          <p:cNvSpPr>
            <a:spLocks noGrp="1"/>
          </p:cNvSpPr>
          <p:nvPr>
            <p:ph type="title"/>
          </p:nvPr>
        </p:nvSpPr>
        <p:spPr/>
        <p:txBody>
          <a:bodyPr/>
          <a:lstStyle/>
          <a:p>
            <a:r>
              <a:rPr lang="en-US" dirty="0"/>
              <a:t>EMERGING THEMES</a:t>
            </a:r>
          </a:p>
        </p:txBody>
      </p:sp>
      <p:sp>
        <p:nvSpPr>
          <p:cNvPr id="7" name="TextBox 6">
            <a:extLst>
              <a:ext uri="{FF2B5EF4-FFF2-40B4-BE49-F238E27FC236}">
                <a16:creationId xmlns:a16="http://schemas.microsoft.com/office/drawing/2014/main" id="{4E42170D-DFC6-1FA4-2571-0BD92C7E29DB}"/>
              </a:ext>
            </a:extLst>
          </p:cNvPr>
          <p:cNvSpPr txBox="1"/>
          <p:nvPr/>
        </p:nvSpPr>
        <p:spPr>
          <a:xfrm>
            <a:off x="23520400" y="30632400"/>
            <a:ext cx="184731" cy="1431161"/>
          </a:xfrm>
          <a:prstGeom prst="rect">
            <a:avLst/>
          </a:prstGeom>
          <a:noFill/>
        </p:spPr>
        <p:txBody>
          <a:bodyPr wrap="none" rtlCol="0">
            <a:spAutoFit/>
          </a:bodyPr>
          <a:lstStyle/>
          <a:p>
            <a:endParaRPr lang="en-US" dirty="0"/>
          </a:p>
        </p:txBody>
      </p:sp>
      <p:graphicFrame>
        <p:nvGraphicFramePr>
          <p:cNvPr id="15" name="Content Placeholder 3">
            <a:extLst>
              <a:ext uri="{FF2B5EF4-FFF2-40B4-BE49-F238E27FC236}">
                <a16:creationId xmlns:a16="http://schemas.microsoft.com/office/drawing/2014/main" id="{0F5151BA-D256-1F97-69A6-6BC0E697CC92}"/>
              </a:ext>
            </a:extLst>
          </p:cNvPr>
          <p:cNvGraphicFramePr>
            <a:graphicFrameLocks/>
          </p:cNvGraphicFramePr>
          <p:nvPr>
            <p:extLst>
              <p:ext uri="{D42A27DB-BD31-4B8C-83A1-F6EECF244321}">
                <p14:modId xmlns:p14="http://schemas.microsoft.com/office/powerpoint/2010/main" val="1741476952"/>
              </p:ext>
            </p:extLst>
          </p:nvPr>
        </p:nvGraphicFramePr>
        <p:xfrm>
          <a:off x="2171700" y="10312400"/>
          <a:ext cx="38454439" cy="19337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58831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3" name="REFLEXIVITY"/>
          <p:cNvSpPr txBox="1">
            <a:spLocks noGrp="1"/>
          </p:cNvSpPr>
          <p:nvPr>
            <p:ph type="title"/>
          </p:nvPr>
        </p:nvSpPr>
        <p:spPr>
          <a:prstGeom prst="rect">
            <a:avLst/>
          </a:prstGeom>
        </p:spPr>
        <p:txBody>
          <a:bodyPr/>
          <a:lstStyle/>
          <a:p>
            <a:r>
              <a:rPr dirty="0"/>
              <a:t>REFLEXIVITY </a:t>
            </a:r>
          </a:p>
        </p:txBody>
      </p:sp>
      <p:sp>
        <p:nvSpPr>
          <p:cNvPr id="185" name="This study developed as a result of my experiences and reflections related to sport in Trinidad and Tobago. Like many research projects, which evolve not just from identified ‘gaps’ in the literature, but also from topics that grab us and pique our curio"/>
          <p:cNvSpPr txBox="1">
            <a:spLocks noGrp="1"/>
          </p:cNvSpPr>
          <p:nvPr>
            <p:ph type="body" sz="half" idx="1"/>
          </p:nvPr>
        </p:nvSpPr>
        <p:spPr>
          <a:xfrm>
            <a:off x="2171701" y="7924800"/>
            <a:ext cx="25956099" cy="24282400"/>
          </a:xfrm>
          <a:prstGeom prst="rect">
            <a:avLst/>
          </a:prstGeom>
        </p:spPr>
        <p:txBody>
          <a:bodyPr>
            <a:noAutofit/>
          </a:bodyPr>
          <a:lstStyle/>
          <a:p>
            <a:pPr marL="779067" indent="-779067" algn="just" defTabSz="3116196">
              <a:spcBef>
                <a:spcPts val="5580"/>
              </a:spcBef>
              <a:defRPr sz="3407"/>
            </a:pPr>
            <a:r>
              <a:rPr sz="7500" dirty="0">
                <a:solidFill>
                  <a:schemeClr val="bg1"/>
                </a:solidFill>
              </a:rPr>
              <a:t>This study developed as a result of my experiences and reflections related to sport in Trinidad and Tobago. </a:t>
            </a:r>
            <a:endParaRPr lang="en-US" sz="7500" dirty="0">
              <a:solidFill>
                <a:schemeClr val="bg1"/>
              </a:solidFill>
            </a:endParaRPr>
          </a:p>
          <a:p>
            <a:pPr marL="779067" indent="-779067" algn="just" defTabSz="3116196">
              <a:spcBef>
                <a:spcPts val="5580"/>
              </a:spcBef>
              <a:defRPr sz="3407"/>
            </a:pPr>
            <a:r>
              <a:rPr sz="7500" dirty="0">
                <a:solidFill>
                  <a:schemeClr val="bg1"/>
                </a:solidFill>
              </a:rPr>
              <a:t>Like many research projects, which evolve not just from identified ‘gaps’ in the literature, but also from topics that grab us and pique our curiosity (Braun &amp; Clarke, 2009).</a:t>
            </a:r>
          </a:p>
          <a:p>
            <a:pPr marL="779067" indent="-779067" algn="just" defTabSz="3116196">
              <a:spcBef>
                <a:spcPts val="5580"/>
              </a:spcBef>
              <a:defRPr sz="3407"/>
            </a:pPr>
            <a:r>
              <a:rPr sz="7500" dirty="0">
                <a:solidFill>
                  <a:schemeClr val="bg1"/>
                </a:solidFill>
              </a:rPr>
              <a:t>Reflective practice can be defined as “the ability to purposely explore personal experiences, beliefs or knowledge in order to increase understanding, promote personal growth and improve professional practice” (Hoang &amp; Pretorius 2017).</a:t>
            </a:r>
          </a:p>
          <a:p>
            <a:pPr marL="779067" indent="-779067" algn="just" defTabSz="3116196">
              <a:spcBef>
                <a:spcPts val="5580"/>
              </a:spcBef>
              <a:defRPr sz="3407"/>
            </a:pPr>
            <a:r>
              <a:rPr sz="7500" dirty="0">
                <a:solidFill>
                  <a:schemeClr val="bg1"/>
                </a:solidFill>
              </a:rPr>
              <a:t>The results will assist governments in formulating gender equality policies, such as targets and quotas in the future.</a:t>
            </a:r>
          </a:p>
          <a:p>
            <a:pPr marL="779067" indent="-779067" algn="just" defTabSz="3116196">
              <a:spcBef>
                <a:spcPts val="5580"/>
              </a:spcBef>
              <a:defRPr sz="3407"/>
            </a:pPr>
            <a:r>
              <a:rPr sz="7500" dirty="0">
                <a:solidFill>
                  <a:schemeClr val="bg1"/>
                </a:solidFill>
              </a:rPr>
              <a:t>In addition to promoting equality between men and women, it can also impact board governance by bringing new ideas and perspectives to those boards (Adams &amp; Ferreira, 2009) and allow an expanding diversity and inclusion culture on the board.</a:t>
            </a:r>
          </a:p>
        </p:txBody>
      </p:sp>
      <p:pic>
        <p:nvPicPr>
          <p:cNvPr id="186" name="Image Gallery" descr="Image Gallery"/>
          <p:cNvPicPr>
            <a:picLocks noChangeAspect="1"/>
          </p:cNvPicPr>
          <p:nvPr/>
        </p:nvPicPr>
        <p:blipFill>
          <a:blip r:embed="rId3"/>
          <a:srcRect l="4827" r="4827"/>
          <a:stretch>
            <a:fillRect/>
          </a:stretch>
        </p:blipFill>
        <p:spPr>
          <a:xfrm>
            <a:off x="29557738" y="11763920"/>
            <a:ext cx="12161763" cy="1426283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5" name="ABSTRACT"/>
          <p:cNvSpPr txBox="1">
            <a:spLocks noGrp="1"/>
          </p:cNvSpPr>
          <p:nvPr>
            <p:ph type="title"/>
          </p:nvPr>
        </p:nvSpPr>
        <p:spPr>
          <a:xfrm>
            <a:off x="0" y="-291980"/>
            <a:ext cx="43891200" cy="6804025"/>
          </a:xfrm>
          <a:prstGeom prst="rect">
            <a:avLst/>
          </a:prstGeom>
        </p:spPr>
        <p:txBody>
          <a:bodyPr/>
          <a:lstStyle/>
          <a:p>
            <a:r>
              <a:rPr lang="en-US" dirty="0"/>
              <a:t>CONCLUSION</a:t>
            </a:r>
            <a:endParaRPr dirty="0"/>
          </a:p>
        </p:txBody>
      </p:sp>
      <p:sp>
        <p:nvSpPr>
          <p:cNvPr id="157" name="Data consistently demonstrates that men are almost always represented on European sport organization boards, even in organizations and boards concerned with women’s sport”, (Adriaanse, 2018). Regionally the composition of national sporting bodies lacks f"/>
          <p:cNvSpPr txBox="1">
            <a:spLocks noGrp="1"/>
          </p:cNvSpPr>
          <p:nvPr>
            <p:ph type="body" idx="1"/>
          </p:nvPr>
        </p:nvSpPr>
        <p:spPr>
          <a:xfrm>
            <a:off x="1474470" y="7486024"/>
            <a:ext cx="40942260" cy="14459576"/>
          </a:xfrm>
          <a:prstGeom prst="rect">
            <a:avLst/>
          </a:prstGeom>
        </p:spPr>
        <p:txBody>
          <a:bodyPr>
            <a:noAutofit/>
          </a:bodyPr>
          <a:lstStyle>
            <a:lvl1pPr marL="0" indent="0" algn="just" defTabSz="2023821">
              <a:spcBef>
                <a:spcPts val="3700"/>
              </a:spcBef>
              <a:buSzTx/>
              <a:buNone/>
              <a:defRPr sz="3984"/>
            </a:lvl1pPr>
          </a:lstStyle>
          <a:p>
            <a:pPr algn="just"/>
            <a:r>
              <a:rPr lang="en-TT" sz="7200" dirty="0">
                <a:solidFill>
                  <a:schemeClr val="bg1"/>
                </a:solidFill>
                <a:effectLst/>
                <a:ea typeface="Times New Roman" panose="02020603050405020304" pitchFamily="18" charset="0"/>
              </a:rPr>
              <a:t>The pattern of male dominated leadership roles have been preserved through time. However there seems to be a shifting of culture and the outlook of sport leadership. </a:t>
            </a:r>
          </a:p>
          <a:p>
            <a:pPr algn="just"/>
            <a:endParaRPr lang="en-TT" sz="7200" dirty="0">
              <a:solidFill>
                <a:schemeClr val="bg1"/>
              </a:solidFill>
              <a:ea typeface="Times New Roman" panose="02020603050405020304" pitchFamily="18" charset="0"/>
            </a:endParaRPr>
          </a:p>
          <a:p>
            <a:pPr algn="just"/>
            <a:r>
              <a:rPr lang="en-TT" sz="7200" dirty="0">
                <a:solidFill>
                  <a:schemeClr val="bg1"/>
                </a:solidFill>
                <a:ea typeface="Times New Roman" panose="02020603050405020304" pitchFamily="18" charset="0"/>
              </a:rPr>
              <a:t>Men are viewed as the agents of change. </a:t>
            </a:r>
            <a:r>
              <a:rPr lang="en-TT" sz="7200" dirty="0">
                <a:solidFill>
                  <a:schemeClr val="bg1"/>
                </a:solidFill>
                <a:effectLst/>
                <a:ea typeface="Times New Roman" panose="02020603050405020304" pitchFamily="18" charset="0"/>
              </a:rPr>
              <a:t>However, it can be a contradiction that the key elements to foster change is males, since gender equity and sport is primarily looked upon as a question concerning girls and women (Connell 2003, Hargreaves and Anderson 2014). </a:t>
            </a:r>
          </a:p>
          <a:p>
            <a:pPr algn="just"/>
            <a:endParaRPr lang="en-TT" sz="7200" dirty="0">
              <a:solidFill>
                <a:schemeClr val="bg1"/>
              </a:solidFill>
              <a:ea typeface="Times New Roman" panose="02020603050405020304" pitchFamily="18" charset="0"/>
            </a:endParaRPr>
          </a:p>
          <a:p>
            <a:pPr algn="just"/>
            <a:r>
              <a:rPr lang="en-TT" sz="7200" dirty="0">
                <a:solidFill>
                  <a:schemeClr val="bg1"/>
                </a:solidFill>
                <a:ea typeface="Times New Roman" panose="02020603050405020304" pitchFamily="18" charset="0"/>
              </a:rPr>
              <a:t>Women reported that </a:t>
            </a:r>
            <a:r>
              <a:rPr lang="en-TT" sz="7200" dirty="0">
                <a:solidFill>
                  <a:schemeClr val="bg1"/>
                </a:solidFill>
                <a:effectLst/>
                <a:ea typeface="Times New Roman" panose="02020603050405020304" pitchFamily="18" charset="0"/>
              </a:rPr>
              <a:t>their opportunities came from referrals from their male superiors. Their male supervisor created </a:t>
            </a:r>
            <a:r>
              <a:rPr lang="en-TT" sz="7200">
                <a:solidFill>
                  <a:schemeClr val="bg1"/>
                </a:solidFill>
                <a:effectLst/>
                <a:ea typeface="Times New Roman" panose="02020603050405020304" pitchFamily="18" charset="0"/>
              </a:rPr>
              <a:t>the </a:t>
            </a:r>
            <a:r>
              <a:rPr lang="en-TT" sz="7200" dirty="0">
                <a:solidFill>
                  <a:schemeClr val="bg1"/>
                </a:solidFill>
                <a:ea typeface="Times New Roman" panose="02020603050405020304" pitchFamily="18" charset="0"/>
              </a:rPr>
              <a:t>s</a:t>
            </a:r>
            <a:r>
              <a:rPr lang="en-TT" sz="7200">
                <a:solidFill>
                  <a:schemeClr val="bg1"/>
                </a:solidFill>
                <a:effectLst/>
                <a:ea typeface="Times New Roman" panose="02020603050405020304" pitchFamily="18" charset="0"/>
              </a:rPr>
              <a:t>egue </a:t>
            </a:r>
            <a:r>
              <a:rPr lang="en-TT" sz="7200" dirty="0">
                <a:solidFill>
                  <a:schemeClr val="bg1"/>
                </a:solidFill>
                <a:effectLst/>
                <a:ea typeface="Times New Roman" panose="02020603050405020304" pitchFamily="18" charset="0"/>
              </a:rPr>
              <a:t>for women to elevate their career and position in their organization. This is means that men ironically , on a structural level, are accountable for and control the production and implementation of gender equity polices and initiatives.</a:t>
            </a:r>
          </a:p>
        </p:txBody>
      </p:sp>
      <p:sp>
        <p:nvSpPr>
          <p:cNvPr id="8" name="Data consistently demonstrates that men are almost always represented on European sport organization boards, even in organizations and boards concerned with women’s sport”, (Adriaanse, 2018). Regionally the composition of national sporting bodies lacks f">
            <a:extLst>
              <a:ext uri="{FF2B5EF4-FFF2-40B4-BE49-F238E27FC236}">
                <a16:creationId xmlns:a16="http://schemas.microsoft.com/office/drawing/2014/main" id="{1B2A32D4-F5A1-305E-9556-73BF13D88370}"/>
              </a:ext>
            </a:extLst>
          </p:cNvPr>
          <p:cNvSpPr txBox="1">
            <a:spLocks/>
          </p:cNvSpPr>
          <p:nvPr/>
        </p:nvSpPr>
        <p:spPr bwMode="auto">
          <a:xfrm>
            <a:off x="1474470" y="23021179"/>
            <a:ext cx="29716730" cy="1095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77" tIns="219439" rIns="438877" bIns="219439" numCol="1" anchor="t" anchorCtr="0" compatLnSpc="1">
            <a:prstTxWarp prst="textNoShape">
              <a:avLst/>
            </a:prstTxWarp>
            <a:noAutofit/>
          </a:bodyPr>
          <a:lstStyle>
            <a:lvl1pPr marL="0" indent="0" algn="just" defTabSz="2023821" rtl="0" fontAlgn="base">
              <a:spcBef>
                <a:spcPts val="3700"/>
              </a:spcBef>
              <a:spcAft>
                <a:spcPct val="0"/>
              </a:spcAft>
              <a:buSzTx/>
              <a:buFont typeface="Arial" panose="020B0604020202020204" pitchFamily="34" charset="0"/>
              <a:buNone/>
              <a:defRPr sz="3984" kern="1200">
                <a:solidFill>
                  <a:schemeClr val="tx1"/>
                </a:solidFill>
                <a:latin typeface="+mn-lt"/>
                <a:ea typeface="ＭＳ Ｐゴシック" charset="0"/>
                <a:cs typeface="ＭＳ Ｐゴシック" charset="0"/>
              </a:defRPr>
            </a:lvl1pPr>
            <a:lvl2pPr marL="3565525" indent="-1370013" algn="l" defTabSz="2192338" rtl="0" fontAlgn="base">
              <a:spcBef>
                <a:spcPct val="20000"/>
              </a:spcBef>
              <a:spcAft>
                <a:spcPct val="0"/>
              </a:spcAft>
              <a:buFont typeface="Arial" panose="020B0604020202020204" pitchFamily="34" charset="0"/>
              <a:buChar char="–"/>
              <a:defRPr sz="10400" kern="1200">
                <a:solidFill>
                  <a:srgbClr val="7F7F7F"/>
                </a:solidFill>
                <a:latin typeface="+mn-lt"/>
                <a:ea typeface="ＭＳ Ｐゴシック" charset="0"/>
                <a:cs typeface="+mn-cs"/>
              </a:defRPr>
            </a:lvl2pPr>
            <a:lvl3pPr marL="5484813" indent="-1095375" algn="l" defTabSz="2192338" rtl="0" fontAlgn="base">
              <a:spcBef>
                <a:spcPct val="20000"/>
              </a:spcBef>
              <a:spcAft>
                <a:spcPct val="0"/>
              </a:spcAft>
              <a:buFont typeface="Arial" panose="020B0604020202020204" pitchFamily="34" charset="0"/>
              <a:buChar char="•"/>
              <a:defRPr sz="9600" kern="1200">
                <a:solidFill>
                  <a:srgbClr val="A6A6A6"/>
                </a:solidFill>
                <a:latin typeface="+mn-lt"/>
                <a:ea typeface="ＭＳ Ｐゴシック" charset="0"/>
                <a:cs typeface="+mn-cs"/>
              </a:defRPr>
            </a:lvl3pPr>
            <a:lvl4pPr marL="7677150" indent="-1095375" algn="l" defTabSz="2192338" rtl="0" fontAlgn="base">
              <a:spcBef>
                <a:spcPct val="20000"/>
              </a:spcBef>
              <a:spcAft>
                <a:spcPct val="0"/>
              </a:spcAft>
              <a:buFont typeface="Arial" panose="020B0604020202020204" pitchFamily="34" charset="0"/>
              <a:buChar char="–"/>
              <a:defRPr sz="7800" kern="1200">
                <a:solidFill>
                  <a:srgbClr val="A6A6A6"/>
                </a:solidFill>
                <a:latin typeface="+mn-lt"/>
                <a:ea typeface="ＭＳ Ｐゴシック" charset="0"/>
                <a:cs typeface="+mn-cs"/>
              </a:defRPr>
            </a:lvl4pPr>
            <a:lvl5pPr marL="9874250" indent="-1095375" algn="l" defTabSz="2192338" rtl="0" fontAlgn="base">
              <a:spcBef>
                <a:spcPct val="20000"/>
              </a:spcBef>
              <a:spcAft>
                <a:spcPct val="0"/>
              </a:spcAft>
              <a:buFont typeface="Arial" panose="020B0604020202020204" pitchFamily="34" charset="0"/>
              <a:buChar char="»"/>
              <a:defRPr sz="7800" kern="1200">
                <a:solidFill>
                  <a:srgbClr val="A6A6A6"/>
                </a:solidFill>
                <a:latin typeface="+mn-lt"/>
                <a:ea typeface="ＭＳ Ｐゴシック" charset="0"/>
                <a:cs typeface="+mn-cs"/>
              </a:defRPr>
            </a:lvl5pPr>
            <a:lvl6pPr marL="12069135" indent="-1097194" algn="l" defTabSz="2194388" rtl="0" eaLnBrk="1" latinLnBrk="0" hangingPunct="1">
              <a:spcBef>
                <a:spcPct val="20000"/>
              </a:spcBef>
              <a:buFont typeface="Arial"/>
              <a:buChar char="•"/>
              <a:defRPr sz="9600" kern="1200">
                <a:solidFill>
                  <a:schemeClr val="tx1"/>
                </a:solidFill>
                <a:latin typeface="+mn-lt"/>
                <a:ea typeface="+mn-ea"/>
                <a:cs typeface="+mn-cs"/>
              </a:defRPr>
            </a:lvl6pPr>
            <a:lvl7pPr marL="14263525" indent="-1097194" algn="l" defTabSz="2194388" rtl="0" eaLnBrk="1" latinLnBrk="0" hangingPunct="1">
              <a:spcBef>
                <a:spcPct val="20000"/>
              </a:spcBef>
              <a:buFont typeface="Arial"/>
              <a:buChar char="•"/>
              <a:defRPr sz="9600" kern="1200">
                <a:solidFill>
                  <a:schemeClr val="tx1"/>
                </a:solidFill>
                <a:latin typeface="+mn-lt"/>
                <a:ea typeface="+mn-ea"/>
                <a:cs typeface="+mn-cs"/>
              </a:defRPr>
            </a:lvl7pPr>
            <a:lvl8pPr marL="16457912" indent="-1097194" algn="l" defTabSz="2194388" rtl="0" eaLnBrk="1" latinLnBrk="0" hangingPunct="1">
              <a:spcBef>
                <a:spcPct val="20000"/>
              </a:spcBef>
              <a:buFont typeface="Arial"/>
              <a:buChar char="•"/>
              <a:defRPr sz="9600" kern="1200">
                <a:solidFill>
                  <a:schemeClr val="tx1"/>
                </a:solidFill>
                <a:latin typeface="+mn-lt"/>
                <a:ea typeface="+mn-ea"/>
                <a:cs typeface="+mn-cs"/>
              </a:defRPr>
            </a:lvl8pPr>
            <a:lvl9pPr marL="18652300" indent="-1097194" algn="l" defTabSz="2194388" rtl="0" eaLnBrk="1" latinLnBrk="0" hangingPunct="1">
              <a:spcBef>
                <a:spcPct val="20000"/>
              </a:spcBef>
              <a:buFont typeface="Arial"/>
              <a:buChar char="•"/>
              <a:defRPr sz="9600" kern="1200">
                <a:solidFill>
                  <a:schemeClr val="tx1"/>
                </a:solidFill>
                <a:latin typeface="+mn-lt"/>
                <a:ea typeface="+mn-ea"/>
                <a:cs typeface="+mn-cs"/>
              </a:defRPr>
            </a:lvl9pPr>
          </a:lstStyle>
          <a:p>
            <a:r>
              <a:rPr lang="en-TT" sz="7200" dirty="0">
                <a:solidFill>
                  <a:schemeClr val="bg1"/>
                </a:solidFill>
                <a:ea typeface="Times New Roman" panose="02020603050405020304" pitchFamily="18" charset="0"/>
              </a:rPr>
              <a:t>Hopefully, the </a:t>
            </a:r>
            <a:r>
              <a:rPr lang="en-US" sz="7200" dirty="0">
                <a:solidFill>
                  <a:schemeClr val="bg1"/>
                </a:solidFill>
                <a:ea typeface="Times New Roman" panose="02020603050405020304" pitchFamily="18" charset="0"/>
              </a:rPr>
              <a:t>results from this study may offer a platform for future research development and hope for female leaders pursuing roles in sport. This research just merely scraped the surface as the real crux of the matter lies not only in the problem but the perpetuating of the issue and the policies or lack thereof that enforces the inequality.</a:t>
            </a:r>
            <a:endParaRPr lang="en-TT" sz="7200" dirty="0">
              <a:solidFill>
                <a:schemeClr val="bg1"/>
              </a:solidFill>
              <a:ea typeface="Times New Roman" panose="02020603050405020304" pitchFamily="18" charset="0"/>
            </a:endParaRPr>
          </a:p>
        </p:txBody>
      </p:sp>
      <p:pic>
        <p:nvPicPr>
          <p:cNvPr id="10" name="Picture 9">
            <a:extLst>
              <a:ext uri="{FF2B5EF4-FFF2-40B4-BE49-F238E27FC236}">
                <a16:creationId xmlns:a16="http://schemas.microsoft.com/office/drawing/2014/main" id="{69F4800B-62F1-F515-E93E-BD8823487B73}"/>
              </a:ext>
            </a:extLst>
          </p:cNvPr>
          <p:cNvPicPr>
            <a:picLocks noChangeAspect="1"/>
          </p:cNvPicPr>
          <p:nvPr/>
        </p:nvPicPr>
        <p:blipFill>
          <a:blip r:embed="rId3"/>
          <a:srcRect/>
          <a:stretch/>
        </p:blipFill>
        <p:spPr>
          <a:xfrm>
            <a:off x="33365189" y="22146243"/>
            <a:ext cx="7782811" cy="7782811"/>
          </a:xfrm>
          <a:prstGeom prst="rect">
            <a:avLst/>
          </a:prstGeom>
        </p:spPr>
      </p:pic>
    </p:spTree>
    <p:extLst>
      <p:ext uri="{BB962C8B-B14F-4D97-AF65-F5344CB8AC3E}">
        <p14:creationId xmlns:p14="http://schemas.microsoft.com/office/powerpoint/2010/main" val="2573378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8" name="REFERENCES"/>
          <p:cNvSpPr txBox="1">
            <a:spLocks noGrp="1"/>
          </p:cNvSpPr>
          <p:nvPr>
            <p:ph type="title"/>
          </p:nvPr>
        </p:nvSpPr>
        <p:spPr>
          <a:prstGeom prst="rect">
            <a:avLst/>
          </a:prstGeom>
        </p:spPr>
        <p:txBody>
          <a:bodyPr/>
          <a:lstStyle/>
          <a:p>
            <a:r>
              <a:rPr dirty="0"/>
              <a:t>REFERENCES</a:t>
            </a:r>
          </a:p>
        </p:txBody>
      </p:sp>
      <p:sp>
        <p:nvSpPr>
          <p:cNvPr id="190" name="Slide bullet text"/>
          <p:cNvSpPr txBox="1">
            <a:spLocks noGrp="1"/>
          </p:cNvSpPr>
          <p:nvPr>
            <p:ph type="body" idx="1"/>
          </p:nvPr>
        </p:nvSpPr>
        <p:spPr>
          <a:xfrm>
            <a:off x="2171700" y="8408994"/>
            <a:ext cx="39547800" cy="22040526"/>
          </a:xfrm>
          <a:prstGeom prst="rect">
            <a:avLst/>
          </a:prstGeom>
        </p:spPr>
        <p:txBody>
          <a:bodyPr>
            <a:normAutofit fontScale="25000" lnSpcReduction="20000"/>
          </a:bodyPr>
          <a:lstStyle/>
          <a:p>
            <a:pPr algn="just">
              <a:lnSpc>
                <a:spcPct val="120000"/>
              </a:lnSpc>
              <a:spcBef>
                <a:spcPts val="2700"/>
              </a:spcBef>
            </a:pPr>
            <a:r>
              <a:rPr lang="en-TT" sz="19200" dirty="0">
                <a:solidFill>
                  <a:schemeClr val="bg1"/>
                </a:solidFill>
              </a:rPr>
              <a:t>Braun, V., &amp; Clarke, V. 2006. Using thematic analysis in psychology. Qualitative Research in Psychology, 3(2), 77–101. </a:t>
            </a:r>
            <a:r>
              <a:rPr lang="en-TT" sz="19200" dirty="0">
                <a:solidFill>
                  <a:schemeClr val="bg1"/>
                </a:solidFill>
                <a:hlinkClick r:id="rId3">
                  <a:extLst>
                    <a:ext uri="{A12FA001-AC4F-418D-AE19-62706E023703}">
                      <ahyp:hlinkClr xmlns:ahyp="http://schemas.microsoft.com/office/drawing/2018/hyperlinkcolor" val="tx"/>
                    </a:ext>
                  </a:extLst>
                </a:hlinkClick>
              </a:rPr>
              <a:t>https://doi.org/10.1191/1478088706qp063oa</a:t>
            </a:r>
            <a:endParaRPr lang="en-TT" sz="19200" dirty="0">
              <a:solidFill>
                <a:schemeClr val="bg1"/>
              </a:solidFill>
            </a:endParaRPr>
          </a:p>
          <a:p>
            <a:pPr algn="just">
              <a:lnSpc>
                <a:spcPct val="120000"/>
              </a:lnSpc>
              <a:spcBef>
                <a:spcPts val="2700"/>
              </a:spcBef>
            </a:pPr>
            <a:r>
              <a:rPr lang="en-TT" sz="19200" dirty="0">
                <a:solidFill>
                  <a:schemeClr val="bg1"/>
                </a:solidFill>
              </a:rPr>
              <a:t>Braun, V., &amp; Clarke, V. (2009). Special Issue: Coming out in higher education. Lesbian &amp; Gay Psychology Review, 10(1), 3-69</a:t>
            </a:r>
          </a:p>
          <a:p>
            <a:pPr algn="just">
              <a:lnSpc>
                <a:spcPct val="120000"/>
              </a:lnSpc>
              <a:spcBef>
                <a:spcPts val="2700"/>
              </a:spcBef>
            </a:pPr>
            <a:r>
              <a:rPr lang="en-TT" sz="19200" dirty="0">
                <a:solidFill>
                  <a:schemeClr val="bg1"/>
                </a:solidFill>
              </a:rPr>
              <a:t>Burton, Laura J., 2015. "Underrepresentation of women in sport leadership: A review of research," Sport Management Review, Elsevier, vol. 18(2), pages 155-165.</a:t>
            </a:r>
          </a:p>
          <a:p>
            <a:pPr algn="just">
              <a:lnSpc>
                <a:spcPct val="120000"/>
              </a:lnSpc>
              <a:spcBef>
                <a:spcPts val="2700"/>
              </a:spcBef>
            </a:pPr>
            <a:r>
              <a:rPr lang="en-TT" sz="19200" dirty="0">
                <a:solidFill>
                  <a:schemeClr val="bg1"/>
                </a:solidFill>
              </a:rPr>
              <a:t>Claringbould, Inge &amp; Knoppers, Annelies. (2012). Paradoxical Practices of Gender in Sport-Related Organizations. Journal of Sport Management. 26. 404-416. 10.1123/jsm.26.5.404. </a:t>
            </a:r>
          </a:p>
          <a:p>
            <a:pPr algn="just">
              <a:lnSpc>
                <a:spcPct val="120000"/>
              </a:lnSpc>
              <a:spcBef>
                <a:spcPts val="2700"/>
              </a:spcBef>
            </a:pPr>
            <a:r>
              <a:rPr lang="en-TT" sz="19200" dirty="0">
                <a:solidFill>
                  <a:schemeClr val="bg1"/>
                </a:solidFill>
              </a:rPr>
              <a:t>Cohen, Philip N., and Matt L. Huffman. “Working for the Woman? Female Managers and the Gender Wage Gap.” American Sociological Review 72, no. 5 (2007): 681–704. </a:t>
            </a:r>
            <a:r>
              <a:rPr lang="en-TT" sz="19200" dirty="0">
                <a:solidFill>
                  <a:schemeClr val="bg1"/>
                </a:solidFill>
                <a:hlinkClick r:id="rId4">
                  <a:extLst>
                    <a:ext uri="{A12FA001-AC4F-418D-AE19-62706E023703}">
                      <ahyp:hlinkClr xmlns:ahyp="http://schemas.microsoft.com/office/drawing/2018/hyperlinkcolor" val="tx"/>
                    </a:ext>
                  </a:extLst>
                </a:hlinkClick>
              </a:rPr>
              <a:t>http://www.jstor.org/stable/25472487</a:t>
            </a:r>
            <a:r>
              <a:rPr lang="en-TT" sz="19200" dirty="0">
                <a:solidFill>
                  <a:schemeClr val="bg1"/>
                </a:solidFill>
              </a:rPr>
              <a:t>.</a:t>
            </a:r>
          </a:p>
          <a:p>
            <a:pPr algn="just">
              <a:lnSpc>
                <a:spcPct val="120000"/>
              </a:lnSpc>
              <a:spcBef>
                <a:spcPts val="2700"/>
              </a:spcBef>
            </a:pPr>
            <a:r>
              <a:rPr lang="en-TT" sz="19200" dirty="0">
                <a:solidFill>
                  <a:schemeClr val="bg1"/>
                </a:solidFill>
              </a:rPr>
              <a:t>Connell R. 1995. Masculinities. Cambridge, UK: Polity Press.</a:t>
            </a:r>
          </a:p>
          <a:p>
            <a:pPr algn="just">
              <a:lnSpc>
                <a:spcPct val="120000"/>
              </a:lnSpc>
              <a:spcBef>
                <a:spcPts val="2700"/>
              </a:spcBef>
            </a:pPr>
            <a:r>
              <a:rPr lang="en-TT" sz="19200" dirty="0">
                <a:solidFill>
                  <a:schemeClr val="bg1"/>
                </a:solidFill>
              </a:rPr>
              <a:t>Connell R. 1987. Gender and Power. Sydney: Allen and Unwin.</a:t>
            </a:r>
          </a:p>
          <a:p>
            <a:pPr algn="just">
              <a:lnSpc>
                <a:spcPct val="120000"/>
              </a:lnSpc>
              <a:spcBef>
                <a:spcPts val="2700"/>
              </a:spcBef>
            </a:pPr>
            <a:r>
              <a:rPr lang="en-TT" sz="19200" dirty="0">
                <a:solidFill>
                  <a:schemeClr val="bg1"/>
                </a:solidFill>
              </a:rPr>
              <a:t>Connell R., Messerschmidt J. W. 2005. “Hegemonic Masculinity: Rethinking the Concept.” Gender &amp; Society 19: 829–859.</a:t>
            </a:r>
          </a:p>
          <a:p>
            <a:pPr algn="just">
              <a:lnSpc>
                <a:spcPct val="120000"/>
              </a:lnSpc>
              <a:spcBef>
                <a:spcPts val="2700"/>
              </a:spcBef>
            </a:pPr>
            <a:r>
              <a:rPr lang="en-TT" sz="19200" dirty="0">
                <a:solidFill>
                  <a:schemeClr val="bg1"/>
                </a:solidFill>
              </a:rPr>
              <a:t>Creswell, J.W. and Plano Clark, V.L. 2011. Designing and Conducting Mixed Methods Research. 2nd Edition, Sage Publications, Los Angeles. Creswell. J.W. and Creswell, J.D. 2017. Research Design: Qualitative, Quantitative, and Mixed Methods Approaches. 4th Edition, Sage, Newbury Park.</a:t>
            </a:r>
          </a:p>
          <a:p>
            <a:pPr algn="just">
              <a:lnSpc>
                <a:spcPct val="120000"/>
              </a:lnSpc>
              <a:spcBef>
                <a:spcPts val="2700"/>
              </a:spcBef>
            </a:pPr>
            <a:r>
              <a:rPr lang="en-TT" sz="19200" dirty="0">
                <a:solidFill>
                  <a:schemeClr val="bg1"/>
                </a:solidFill>
              </a:rPr>
              <a:t>Denzin, N. K., &amp; Lincoln, Y. S. 2011. The SAGE Handbook of Qualitative Research. Thousand Oaks, CA: Sage.</a:t>
            </a:r>
          </a:p>
          <a:p>
            <a:pPr algn="just">
              <a:lnSpc>
                <a:spcPct val="120000"/>
              </a:lnSpc>
              <a:spcBef>
                <a:spcPts val="2700"/>
              </a:spcBef>
            </a:pPr>
            <a:r>
              <a:rPr lang="en-TT" sz="19200" dirty="0">
                <a:solidFill>
                  <a:schemeClr val="bg1"/>
                </a:solidFill>
              </a:rPr>
              <a:t>Patton, M. Q. (2015). Qualitative research &amp; evaluation methods: Integrating theory and practice (4th ed.). Thousand Oaks, CA: Sage.</a:t>
            </a:r>
          </a:p>
          <a:p>
            <a:pPr algn="just">
              <a:lnSpc>
                <a:spcPct val="120000"/>
              </a:lnSpc>
              <a:spcBef>
                <a:spcPts val="2700"/>
              </a:spcBef>
            </a:pPr>
            <a:r>
              <a:rPr lang="en-TT" sz="19200" dirty="0">
                <a:solidFill>
                  <a:schemeClr val="bg1"/>
                </a:solidFill>
              </a:rPr>
              <a:t>Pfister G. (2010) Women in sport – gender relations and future perspectives , Sport in Society, 13:2, 234-248, DOI: 10.1080/17430430903522954</a:t>
            </a:r>
          </a:p>
          <a:p>
            <a:pPr algn="just">
              <a:lnSpc>
                <a:spcPct val="120000"/>
              </a:lnSpc>
              <a:spcBef>
                <a:spcPts val="2700"/>
              </a:spcBef>
            </a:pPr>
            <a:r>
              <a:rPr lang="en-TT" sz="19200" dirty="0">
                <a:solidFill>
                  <a:schemeClr val="bg1"/>
                </a:solidFill>
              </a:rPr>
              <a:t>Simmons, Katie. 2011. “Women in Top Management Positions in the Sport Industry: Breaking Down the Barriers and Stereotypes.” St. John Fisher College. http://fisherpub.sjfc.edu/cgi/viewcontent.cgi?article=1031&amp;context=s port_undergrad</a:t>
            </a:r>
          </a:p>
          <a:p>
            <a:pPr algn="just">
              <a:lnSpc>
                <a:spcPct val="120000"/>
              </a:lnSpc>
              <a:spcBef>
                <a:spcPts val="2700"/>
              </a:spcBef>
            </a:pPr>
            <a:r>
              <a:rPr lang="en-TT" sz="19200" dirty="0">
                <a:solidFill>
                  <a:schemeClr val="bg1"/>
                </a:solidFill>
              </a:rPr>
              <a:t>Tweed, Carla. 2018. "Women in Leadership, in a Male-Dominated Field, Specifically the California Highway Patrol" . Dissertations. 179.</a:t>
            </a:r>
          </a:p>
          <a:p>
            <a:pPr marL="0" indent="0">
              <a:buNone/>
            </a:pPr>
            <a:endParaRPr lang="en-TT" dirty="0">
              <a:solidFill>
                <a:schemeClr val="bg1"/>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5" name="ABSTRACT"/>
          <p:cNvSpPr txBox="1">
            <a:spLocks noGrp="1"/>
          </p:cNvSpPr>
          <p:nvPr>
            <p:ph type="title"/>
          </p:nvPr>
        </p:nvSpPr>
        <p:spPr>
          <a:xfrm>
            <a:off x="2194560" y="1318263"/>
            <a:ext cx="39502080" cy="5486400"/>
          </a:xfrm>
        </p:spPr>
        <p:txBody>
          <a:bodyPr wrap="square" anchor="ctr">
            <a:normAutofit/>
          </a:bodyPr>
          <a:lstStyle/>
          <a:p>
            <a:r>
              <a:rPr lang="en-US" dirty="0"/>
              <a:t>THANK YOU</a:t>
            </a:r>
            <a:endParaRPr dirty="0"/>
          </a:p>
        </p:txBody>
      </p:sp>
      <p:sp>
        <p:nvSpPr>
          <p:cNvPr id="162" name="Text Placeholder 2">
            <a:extLst>
              <a:ext uri="{FF2B5EF4-FFF2-40B4-BE49-F238E27FC236}">
                <a16:creationId xmlns:a16="http://schemas.microsoft.com/office/drawing/2014/main" id="{0CBE097F-AE26-F5DF-D129-E18C6B4F846A}"/>
              </a:ext>
            </a:extLst>
          </p:cNvPr>
          <p:cNvSpPr>
            <a:spLocks noGrp="1"/>
          </p:cNvSpPr>
          <p:nvPr>
            <p:ph type="body" idx="1"/>
          </p:nvPr>
        </p:nvSpPr>
        <p:spPr>
          <a:xfrm>
            <a:off x="6183420" y="13983075"/>
            <a:ext cx="27274998" cy="17733257"/>
          </a:xfrm>
        </p:spPr>
        <p:txBody>
          <a:bodyPr/>
          <a:lstStyle/>
          <a:p>
            <a:pPr algn="ctr"/>
            <a:r>
              <a:rPr lang="en-US" sz="7200" dirty="0">
                <a:solidFill>
                  <a:schemeClr val="bg1"/>
                </a:solidFill>
              </a:rPr>
              <a:t>Amara Felix-Toussaint</a:t>
            </a:r>
          </a:p>
          <a:p>
            <a:pPr algn="ctr"/>
            <a:endParaRPr lang="en-US" sz="7200" dirty="0">
              <a:solidFill>
                <a:schemeClr val="bg1"/>
              </a:solidFill>
            </a:endParaRPr>
          </a:p>
          <a:p>
            <a:pPr algn="ctr"/>
            <a:r>
              <a:rPr lang="en-US" sz="7200" dirty="0">
                <a:solidFill>
                  <a:schemeClr val="bg1"/>
                </a:solidFill>
              </a:rPr>
              <a:t>PhD. Candidate </a:t>
            </a:r>
          </a:p>
          <a:p>
            <a:pPr algn="ctr"/>
            <a:r>
              <a:rPr lang="en-US" sz="7200" dirty="0">
                <a:solidFill>
                  <a:schemeClr val="bg1"/>
                </a:solidFill>
              </a:rPr>
              <a:t>(Governance)</a:t>
            </a:r>
          </a:p>
          <a:p>
            <a:pPr algn="ctr"/>
            <a:endParaRPr lang="en-US" sz="7200" dirty="0">
              <a:solidFill>
                <a:schemeClr val="bg1"/>
              </a:solidFill>
            </a:endParaRPr>
          </a:p>
          <a:p>
            <a:pPr algn="ctr"/>
            <a:r>
              <a:rPr lang="en-US" sz="7200" dirty="0">
                <a:solidFill>
                  <a:schemeClr val="bg1"/>
                </a:solidFill>
              </a:rPr>
              <a:t>University Of The West Indies</a:t>
            </a:r>
          </a:p>
          <a:p>
            <a:pPr algn="ctr"/>
            <a:r>
              <a:rPr lang="en-US" sz="7200" dirty="0">
                <a:solidFill>
                  <a:schemeClr val="bg1"/>
                </a:solidFill>
              </a:rPr>
              <a:t>St. Augustine</a:t>
            </a:r>
          </a:p>
          <a:p>
            <a:pPr algn="ctr"/>
            <a:r>
              <a:rPr lang="en-US" sz="7200" dirty="0">
                <a:solidFill>
                  <a:schemeClr val="bg1"/>
                </a:solidFill>
              </a:rPr>
              <a:t>Trinidad &amp;Tobago</a:t>
            </a:r>
          </a:p>
          <a:p>
            <a:pPr algn="ctr"/>
            <a:endParaRPr lang="en-US" sz="7200" dirty="0">
              <a:solidFill>
                <a:schemeClr val="bg1"/>
              </a:solidFill>
            </a:endParaRPr>
          </a:p>
          <a:p>
            <a:pPr algn="ctr"/>
            <a:endParaRPr lang="en-US" sz="7200" dirty="0">
              <a:solidFill>
                <a:schemeClr val="bg1"/>
              </a:solidFill>
            </a:endParaRPr>
          </a:p>
          <a:p>
            <a:pPr algn="ctr"/>
            <a:endParaRPr lang="en-US" sz="7200" dirty="0">
              <a:solidFill>
                <a:schemeClr val="bg1"/>
              </a:solidFill>
            </a:endParaRPr>
          </a:p>
          <a:p>
            <a:pPr algn="ctr"/>
            <a:endParaRPr lang="en-US" sz="7200" dirty="0">
              <a:solidFill>
                <a:schemeClr val="bg1"/>
              </a:solidFill>
            </a:endParaRPr>
          </a:p>
          <a:p>
            <a:pPr algn="ctr"/>
            <a:r>
              <a:rPr lang="en-US" sz="7200" dirty="0">
                <a:solidFill>
                  <a:schemeClr val="bg1"/>
                </a:solidFill>
                <a:hlinkClick r:id="rId3">
                  <a:extLst>
                    <a:ext uri="{A12FA001-AC4F-418D-AE19-62706E023703}">
                      <ahyp:hlinkClr xmlns:ahyp="http://schemas.microsoft.com/office/drawing/2018/hyperlinkcolor" val="tx"/>
                    </a:ext>
                  </a:extLst>
                </a:hlinkClick>
              </a:rPr>
              <a:t>amara.felix@my.uwi.edu</a:t>
            </a:r>
            <a:endParaRPr lang="en-US" sz="6600">
              <a:solidFill>
                <a:schemeClr val="bg1"/>
              </a:solidFill>
            </a:endParaRPr>
          </a:p>
        </p:txBody>
      </p:sp>
      <p:pic>
        <p:nvPicPr>
          <p:cNvPr id="8" name="Content Placeholder 7" descr="A picture containing font, logo, symbol, text&#10;&#10;Description automatically generated">
            <a:extLst>
              <a:ext uri="{FF2B5EF4-FFF2-40B4-BE49-F238E27FC236}">
                <a16:creationId xmlns:a16="http://schemas.microsoft.com/office/drawing/2014/main" id="{74D9DA93-D7D2-6E00-B37D-22EAFA0BE8CA}"/>
              </a:ext>
            </a:extLst>
          </p:cNvPr>
          <p:cNvPicPr>
            <a:picLocks noGrp="1" noChangeAspect="1"/>
          </p:cNvPicPr>
          <p:nvPr>
            <p:ph sz="half" idx="2"/>
          </p:nvPr>
        </p:nvPicPr>
        <p:blipFill>
          <a:blip r:embed="rId4"/>
          <a:stretch>
            <a:fillRect/>
          </a:stretch>
        </p:blipFill>
        <p:spPr>
          <a:xfrm>
            <a:off x="34681728" y="8621097"/>
            <a:ext cx="7014912" cy="5361977"/>
          </a:xfrm>
        </p:spPr>
      </p:pic>
      <p:pic>
        <p:nvPicPr>
          <p:cNvPr id="3" name="Picture 2" descr="A picture containing circle, font, design&#10;&#10;Description automatically generated">
            <a:extLst>
              <a:ext uri="{FF2B5EF4-FFF2-40B4-BE49-F238E27FC236}">
                <a16:creationId xmlns:a16="http://schemas.microsoft.com/office/drawing/2014/main" id="{27B3619B-201D-B2BE-A0E8-D0FFA02ED8F4}"/>
              </a:ext>
            </a:extLst>
          </p:cNvPr>
          <p:cNvPicPr>
            <a:picLocks noChangeAspect="1"/>
          </p:cNvPicPr>
          <p:nvPr/>
        </p:nvPicPr>
        <p:blipFill>
          <a:blip r:embed="rId5"/>
          <a:stretch>
            <a:fillRect/>
          </a:stretch>
        </p:blipFill>
        <p:spPr>
          <a:xfrm>
            <a:off x="32196377" y="23887579"/>
            <a:ext cx="9500263" cy="5486400"/>
          </a:xfrm>
          <a:prstGeom prst="rect">
            <a:avLst/>
          </a:prstGeom>
          <a:noFill/>
        </p:spPr>
      </p:pic>
      <p:pic>
        <p:nvPicPr>
          <p:cNvPr id="10" name="Picture 9" descr="A picture containing text, bird, logo, emblem&#10;&#10;Description automatically generated">
            <a:extLst>
              <a:ext uri="{FF2B5EF4-FFF2-40B4-BE49-F238E27FC236}">
                <a16:creationId xmlns:a16="http://schemas.microsoft.com/office/drawing/2014/main" id="{7E7FFA5B-E56B-F0BD-7CD1-B611F94B306D}"/>
              </a:ext>
            </a:extLst>
          </p:cNvPr>
          <p:cNvPicPr>
            <a:picLocks noChangeAspect="1"/>
          </p:cNvPicPr>
          <p:nvPr/>
        </p:nvPicPr>
        <p:blipFill>
          <a:blip r:embed="rId6"/>
          <a:stretch>
            <a:fillRect/>
          </a:stretch>
        </p:blipFill>
        <p:spPr>
          <a:xfrm>
            <a:off x="34681728" y="15427870"/>
            <a:ext cx="7014913" cy="7014913"/>
          </a:xfrm>
          <a:prstGeom prst="rect">
            <a:avLst/>
          </a:prstGeom>
        </p:spPr>
      </p:pic>
      <p:pic>
        <p:nvPicPr>
          <p:cNvPr id="12" name="Picture 11" descr="A person with her arms crossed&#10;&#10;Description automatically generated with low confidence">
            <a:extLst>
              <a:ext uri="{FF2B5EF4-FFF2-40B4-BE49-F238E27FC236}">
                <a16:creationId xmlns:a16="http://schemas.microsoft.com/office/drawing/2014/main" id="{0E400C9A-4595-9DDA-1640-7958A29E013D}"/>
              </a:ext>
            </a:extLst>
          </p:cNvPr>
          <p:cNvPicPr>
            <a:picLocks noChangeAspect="1"/>
          </p:cNvPicPr>
          <p:nvPr/>
        </p:nvPicPr>
        <p:blipFill rotWithShape="1">
          <a:blip r:embed="rId7"/>
          <a:srcRect b="8505"/>
          <a:stretch/>
        </p:blipFill>
        <p:spPr>
          <a:xfrm>
            <a:off x="17290145" y="7274006"/>
            <a:ext cx="5714201" cy="7409953"/>
          </a:xfrm>
          <a:prstGeom prst="rect">
            <a:avLst/>
          </a:prstGeom>
          <a:effectLst>
            <a:softEdge rad="685220"/>
          </a:effectLst>
        </p:spPr>
      </p:pic>
      <p:pic>
        <p:nvPicPr>
          <p:cNvPr id="14" name="Picture 13" descr="A qr code with a blue circle&#10;&#10;Description automatically generated">
            <a:extLst>
              <a:ext uri="{FF2B5EF4-FFF2-40B4-BE49-F238E27FC236}">
                <a16:creationId xmlns:a16="http://schemas.microsoft.com/office/drawing/2014/main" id="{4898D490-0CA1-508D-0A44-F1315CB688BC}"/>
              </a:ext>
            </a:extLst>
          </p:cNvPr>
          <p:cNvPicPr>
            <a:picLocks noChangeAspect="1"/>
          </p:cNvPicPr>
          <p:nvPr/>
        </p:nvPicPr>
        <p:blipFill>
          <a:blip r:embed="rId8"/>
          <a:stretch>
            <a:fillRect/>
          </a:stretch>
        </p:blipFill>
        <p:spPr>
          <a:xfrm>
            <a:off x="17618644" y="25504223"/>
            <a:ext cx="4326956" cy="4326956"/>
          </a:xfrm>
          <a:prstGeom prst="rect">
            <a:avLst/>
          </a:prstGeom>
        </p:spPr>
      </p:pic>
    </p:spTree>
    <p:extLst>
      <p:ext uri="{BB962C8B-B14F-4D97-AF65-F5344CB8AC3E}">
        <p14:creationId xmlns:p14="http://schemas.microsoft.com/office/powerpoint/2010/main" val="346452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EB6EBB-BC5F-F0D5-5712-D84234B192EF}"/>
              </a:ext>
            </a:extLst>
          </p:cNvPr>
          <p:cNvSpPr>
            <a:spLocks noGrp="1"/>
          </p:cNvSpPr>
          <p:nvPr>
            <p:ph type="title"/>
          </p:nvPr>
        </p:nvSpPr>
        <p:spPr/>
        <p:txBody>
          <a:bodyPr/>
          <a:lstStyle/>
          <a:p>
            <a:r>
              <a:rPr lang="en-US" dirty="0"/>
              <a:t>INTRODUCTION</a:t>
            </a:r>
          </a:p>
        </p:txBody>
      </p:sp>
      <p:pic>
        <p:nvPicPr>
          <p:cNvPr id="16" name="Picture 15" descr="A person standing next to a poster&#10;&#10;Description automatically generated with low confidence">
            <a:extLst>
              <a:ext uri="{FF2B5EF4-FFF2-40B4-BE49-F238E27FC236}">
                <a16:creationId xmlns:a16="http://schemas.microsoft.com/office/drawing/2014/main" id="{36687B47-FE0F-4E77-E3A0-4A4BD26F37D0}"/>
              </a:ext>
            </a:extLst>
          </p:cNvPr>
          <p:cNvPicPr>
            <a:picLocks noChangeAspect="1"/>
          </p:cNvPicPr>
          <p:nvPr/>
        </p:nvPicPr>
        <p:blipFill>
          <a:blip r:embed="rId2"/>
          <a:stretch>
            <a:fillRect/>
          </a:stretch>
        </p:blipFill>
        <p:spPr>
          <a:xfrm>
            <a:off x="11239424" y="21634017"/>
            <a:ext cx="7353608" cy="11166824"/>
          </a:xfrm>
          <a:prstGeom prst="rect">
            <a:avLst/>
          </a:prstGeom>
        </p:spPr>
      </p:pic>
      <p:pic>
        <p:nvPicPr>
          <p:cNvPr id="18" name="Picture 17" descr="A group of people standing outside&#10;&#10;Description automatically generated with low confidence">
            <a:extLst>
              <a:ext uri="{FF2B5EF4-FFF2-40B4-BE49-F238E27FC236}">
                <a16:creationId xmlns:a16="http://schemas.microsoft.com/office/drawing/2014/main" id="{32F543DE-F5D6-02CC-065C-B41297C3F81D}"/>
              </a:ext>
            </a:extLst>
          </p:cNvPr>
          <p:cNvPicPr>
            <a:picLocks noChangeAspect="1"/>
          </p:cNvPicPr>
          <p:nvPr/>
        </p:nvPicPr>
        <p:blipFill rotWithShape="1">
          <a:blip r:embed="rId3"/>
          <a:srcRect r="26749"/>
          <a:stretch/>
        </p:blipFill>
        <p:spPr>
          <a:xfrm>
            <a:off x="0" y="21751576"/>
            <a:ext cx="11239424" cy="11166824"/>
          </a:xfrm>
          <a:prstGeom prst="rect">
            <a:avLst/>
          </a:prstGeom>
        </p:spPr>
      </p:pic>
      <p:pic>
        <p:nvPicPr>
          <p:cNvPr id="20" name="Picture 19">
            <a:extLst>
              <a:ext uri="{FF2B5EF4-FFF2-40B4-BE49-F238E27FC236}">
                <a16:creationId xmlns:a16="http://schemas.microsoft.com/office/drawing/2014/main" id="{21AF2A41-9E1B-6E64-27EA-942FAFDC0D5E}"/>
              </a:ext>
            </a:extLst>
          </p:cNvPr>
          <p:cNvPicPr>
            <a:picLocks noChangeAspect="1"/>
          </p:cNvPicPr>
          <p:nvPr/>
        </p:nvPicPr>
        <p:blipFill>
          <a:blip r:embed="rId4"/>
          <a:srcRect t="11648" b="11648"/>
          <a:stretch/>
        </p:blipFill>
        <p:spPr>
          <a:xfrm>
            <a:off x="18268795" y="21751576"/>
            <a:ext cx="8095635" cy="11049265"/>
          </a:xfrm>
          <a:prstGeom prst="rect">
            <a:avLst/>
          </a:prstGeom>
        </p:spPr>
      </p:pic>
      <p:pic>
        <p:nvPicPr>
          <p:cNvPr id="14" name="Picture 13" descr="A map of the caribbean with a flag&#10;&#10;Description automatically generated with low confidence">
            <a:extLst>
              <a:ext uri="{FF2B5EF4-FFF2-40B4-BE49-F238E27FC236}">
                <a16:creationId xmlns:a16="http://schemas.microsoft.com/office/drawing/2014/main" id="{9B58C6AB-2ED7-8289-F176-AF24C068AD6E}"/>
              </a:ext>
            </a:extLst>
          </p:cNvPr>
          <p:cNvPicPr>
            <a:picLocks noChangeAspect="1"/>
          </p:cNvPicPr>
          <p:nvPr/>
        </p:nvPicPr>
        <p:blipFill>
          <a:blip r:embed="rId5"/>
          <a:stretch>
            <a:fillRect/>
          </a:stretch>
        </p:blipFill>
        <p:spPr>
          <a:xfrm>
            <a:off x="-208994" y="6804025"/>
            <a:ext cx="26573425" cy="14947551"/>
          </a:xfrm>
          <a:prstGeom prst="rect">
            <a:avLst/>
          </a:prstGeom>
        </p:spPr>
      </p:pic>
      <p:sp>
        <p:nvSpPr>
          <p:cNvPr id="23" name="TextBox 22">
            <a:extLst>
              <a:ext uri="{FF2B5EF4-FFF2-40B4-BE49-F238E27FC236}">
                <a16:creationId xmlns:a16="http://schemas.microsoft.com/office/drawing/2014/main" id="{46F7E08D-FA2D-16BC-BFE9-A1CA0F236991}"/>
              </a:ext>
            </a:extLst>
          </p:cNvPr>
          <p:cNvSpPr txBox="1"/>
          <p:nvPr/>
        </p:nvSpPr>
        <p:spPr>
          <a:xfrm>
            <a:off x="27660215" y="7566139"/>
            <a:ext cx="14935200" cy="24929902"/>
          </a:xfrm>
          <a:prstGeom prst="rect">
            <a:avLst/>
          </a:prstGeom>
          <a:noFill/>
        </p:spPr>
        <p:txBody>
          <a:bodyPr wrap="square" rtlCol="0">
            <a:spAutoFit/>
          </a:bodyPr>
          <a:lstStyle/>
          <a:p>
            <a:pPr marL="1143000" indent="-1143000">
              <a:buFont typeface="Arial" panose="020B0604020202020204" pitchFamily="34" charset="0"/>
              <a:buChar char="•"/>
            </a:pPr>
            <a:r>
              <a:rPr lang="en-US" sz="9000" dirty="0">
                <a:solidFill>
                  <a:schemeClr val="bg1"/>
                </a:solidFill>
              </a:rPr>
              <a:t>Trinbagonian</a:t>
            </a:r>
          </a:p>
          <a:p>
            <a:pPr marL="1143000" indent="-1143000">
              <a:buFont typeface="Arial" panose="020B0604020202020204" pitchFamily="34" charset="0"/>
              <a:buChar char="•"/>
            </a:pPr>
            <a:endParaRPr lang="en-US" sz="9000" dirty="0">
              <a:solidFill>
                <a:schemeClr val="bg1"/>
              </a:solidFill>
            </a:endParaRPr>
          </a:p>
          <a:p>
            <a:pPr marL="1143000" indent="-1143000">
              <a:buFont typeface="Arial" panose="020B0604020202020204" pitchFamily="34" charset="0"/>
              <a:buChar char="•"/>
            </a:pPr>
            <a:r>
              <a:rPr lang="en-US" sz="9000" dirty="0">
                <a:solidFill>
                  <a:schemeClr val="bg1"/>
                </a:solidFill>
              </a:rPr>
              <a:t>Board Member -Trinidad and Tobago Cricket Board</a:t>
            </a:r>
          </a:p>
          <a:p>
            <a:pPr marL="1143000" indent="-1143000">
              <a:buFont typeface="Arial" panose="020B0604020202020204" pitchFamily="34" charset="0"/>
              <a:buChar char="•"/>
            </a:pPr>
            <a:endParaRPr lang="en-US" sz="9000" dirty="0">
              <a:solidFill>
                <a:schemeClr val="bg1"/>
              </a:solidFill>
            </a:endParaRPr>
          </a:p>
          <a:p>
            <a:pPr marL="1143000" indent="-1143000">
              <a:buFont typeface="Arial" panose="020B0604020202020204" pitchFamily="34" charset="0"/>
              <a:buChar char="•"/>
            </a:pPr>
            <a:r>
              <a:rPr lang="en-US" sz="9000" dirty="0">
                <a:solidFill>
                  <a:schemeClr val="bg1"/>
                </a:solidFill>
              </a:rPr>
              <a:t>Ticketing Manager – Trinbago Knight Riders</a:t>
            </a:r>
          </a:p>
          <a:p>
            <a:endParaRPr lang="en-US" sz="9000" dirty="0">
              <a:solidFill>
                <a:schemeClr val="bg1"/>
              </a:solidFill>
            </a:endParaRPr>
          </a:p>
          <a:p>
            <a:pPr marL="1143000" indent="-1143000">
              <a:buFont typeface="Arial" panose="020B0604020202020204" pitchFamily="34" charset="0"/>
              <a:buChar char="•"/>
            </a:pPr>
            <a:r>
              <a:rPr lang="en-US" sz="9000" dirty="0">
                <a:solidFill>
                  <a:schemeClr val="bg1"/>
                </a:solidFill>
              </a:rPr>
              <a:t>Club Licensing – Trinidad &amp; Tobago Football Association</a:t>
            </a:r>
          </a:p>
          <a:p>
            <a:pPr marL="1143000" indent="-1143000">
              <a:buFont typeface="Arial" panose="020B0604020202020204" pitchFamily="34" charset="0"/>
              <a:buChar char="•"/>
            </a:pPr>
            <a:r>
              <a:rPr lang="en-US" sz="9000" dirty="0">
                <a:solidFill>
                  <a:schemeClr val="bg1"/>
                </a:solidFill>
              </a:rPr>
              <a:t>FIFA Forward Project -Trinidad &amp; Tobago Football Association</a:t>
            </a:r>
          </a:p>
          <a:p>
            <a:pPr marL="1143000" indent="-1143000">
              <a:buFont typeface="Arial" panose="020B0604020202020204" pitchFamily="34" charset="0"/>
              <a:buChar char="•"/>
            </a:pPr>
            <a:endParaRPr lang="en-US" sz="9000" dirty="0">
              <a:solidFill>
                <a:schemeClr val="bg1"/>
              </a:solidFill>
            </a:endParaRPr>
          </a:p>
          <a:p>
            <a:pPr marL="1143000" indent="-1143000">
              <a:buFont typeface="Arial" panose="020B0604020202020204" pitchFamily="34" charset="0"/>
              <a:buChar char="•"/>
            </a:pPr>
            <a:r>
              <a:rPr lang="en-US" sz="9000" dirty="0">
                <a:solidFill>
                  <a:schemeClr val="bg1"/>
                </a:solidFill>
              </a:rPr>
              <a:t>PhD Candidate – University Of The West Indies</a:t>
            </a:r>
          </a:p>
          <a:p>
            <a:pPr marL="1143000" indent="-1143000">
              <a:buFont typeface="Arial" panose="020B0604020202020204" pitchFamily="34" charset="0"/>
              <a:buChar char="•"/>
            </a:pPr>
            <a:r>
              <a:rPr lang="en-US" dirty="0"/>
              <a:t>n </a:t>
            </a:r>
          </a:p>
          <a:p>
            <a:pPr marL="1143000" indent="-1143000">
              <a:buFont typeface="Arial" panose="020B0604020202020204" pitchFamily="34" charset="0"/>
              <a:buChar char="•"/>
            </a:pPr>
            <a:endParaRPr lang="en-US" dirty="0"/>
          </a:p>
        </p:txBody>
      </p:sp>
    </p:spTree>
    <p:extLst>
      <p:ext uri="{BB962C8B-B14F-4D97-AF65-F5344CB8AC3E}">
        <p14:creationId xmlns:p14="http://schemas.microsoft.com/office/powerpoint/2010/main" val="175348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5" name="ABSTRACT"/>
          <p:cNvSpPr txBox="1">
            <a:spLocks noGrp="1"/>
          </p:cNvSpPr>
          <p:nvPr>
            <p:ph type="title"/>
          </p:nvPr>
        </p:nvSpPr>
        <p:spPr>
          <a:xfrm>
            <a:off x="0" y="-291980"/>
            <a:ext cx="43891200" cy="6804025"/>
          </a:xfrm>
          <a:prstGeom prst="rect">
            <a:avLst/>
          </a:prstGeom>
        </p:spPr>
        <p:txBody>
          <a:bodyPr/>
          <a:lstStyle/>
          <a:p>
            <a:r>
              <a:rPr lang="en-TT" dirty="0"/>
              <a:t>ABSTRACT</a:t>
            </a:r>
            <a:endParaRPr dirty="0"/>
          </a:p>
        </p:txBody>
      </p:sp>
      <p:sp>
        <p:nvSpPr>
          <p:cNvPr id="156" name="Keywords ; Leadership, Sport, Caribbean, Gender, Inequality"/>
          <p:cNvSpPr txBox="1">
            <a:spLocks noGrp="1"/>
          </p:cNvSpPr>
          <p:nvPr>
            <p:ph type="body" idx="21"/>
          </p:nvPr>
        </p:nvSpPr>
        <p:spPr>
          <a:xfrm>
            <a:off x="2171700" y="7047644"/>
            <a:ext cx="39547800" cy="41467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sz="11900" dirty="0">
                <a:solidFill>
                  <a:schemeClr val="bg1"/>
                </a:solidFill>
              </a:rPr>
              <a:t>Keywords ;</a:t>
            </a:r>
            <a:endParaRPr lang="en-US" sz="11900" dirty="0">
              <a:solidFill>
                <a:schemeClr val="bg1"/>
              </a:solidFill>
            </a:endParaRPr>
          </a:p>
          <a:p>
            <a:r>
              <a:rPr sz="11900" dirty="0">
                <a:solidFill>
                  <a:schemeClr val="bg1"/>
                </a:solidFill>
              </a:rPr>
              <a:t> Leadership, Sport, Caribbean, Gender, Inequality</a:t>
            </a:r>
          </a:p>
        </p:txBody>
      </p:sp>
      <p:sp>
        <p:nvSpPr>
          <p:cNvPr id="157" name="Data consistently demonstrates that men are almost always represented on European sport organization boards, even in organizations and boards concerned with women’s sport”, (Adriaanse, 2018). Regionally the composition of national sporting bodies lacks f"/>
          <p:cNvSpPr txBox="1">
            <a:spLocks noGrp="1"/>
          </p:cNvSpPr>
          <p:nvPr>
            <p:ph type="body" idx="1"/>
          </p:nvPr>
        </p:nvSpPr>
        <p:spPr>
          <a:xfrm>
            <a:off x="1474470" y="11730022"/>
            <a:ext cx="40942260" cy="19082376"/>
          </a:xfrm>
          <a:prstGeom prst="rect">
            <a:avLst/>
          </a:prstGeom>
        </p:spPr>
        <p:txBody>
          <a:bodyPr>
            <a:noAutofit/>
          </a:bodyPr>
          <a:lstStyle>
            <a:lvl1pPr marL="0" indent="0" algn="just" defTabSz="2023821">
              <a:spcBef>
                <a:spcPts val="3700"/>
              </a:spcBef>
              <a:buSzTx/>
              <a:buNone/>
              <a:defRPr sz="3984"/>
            </a:lvl1pPr>
          </a:lstStyle>
          <a:p>
            <a:pPr marL="1028700" indent="-1028700">
              <a:buFont typeface="Arial" panose="020B0604020202020204" pitchFamily="34" charset="0"/>
              <a:buChar char="•"/>
            </a:pPr>
            <a:r>
              <a:rPr lang="en-TT" sz="7000" dirty="0">
                <a:solidFill>
                  <a:schemeClr val="bg1"/>
                </a:solidFill>
              </a:rPr>
              <a:t>In my personal experience as a female sport administrator the number of women working in sport has increased but those who transcend to top leadership positions are restricted. </a:t>
            </a:r>
          </a:p>
          <a:p>
            <a:pPr marL="1028700" indent="-1028700">
              <a:buFont typeface="Arial" panose="020B0604020202020204" pitchFamily="34" charset="0"/>
              <a:buChar char="•"/>
            </a:pPr>
            <a:r>
              <a:rPr lang="en-TT" sz="7000" dirty="0">
                <a:solidFill>
                  <a:schemeClr val="bg1"/>
                </a:solidFill>
              </a:rPr>
              <a:t>The United Nations Women Count report states that “greater investment in gender statistics is vital, since less than half of the data required to monitor Goal five are currently available”. </a:t>
            </a:r>
          </a:p>
          <a:p>
            <a:pPr marL="1028700" indent="-1028700">
              <a:buFont typeface="Arial" panose="020B0604020202020204" pitchFamily="34" charset="0"/>
              <a:buChar char="•"/>
            </a:pPr>
            <a:r>
              <a:rPr sz="7000" dirty="0">
                <a:solidFill>
                  <a:schemeClr val="bg1"/>
                </a:solidFill>
              </a:rPr>
              <a:t>The purpose of this current research is to highlight the experiences of Women leaders in sport; and validate their experiences</a:t>
            </a:r>
            <a:r>
              <a:rPr lang="en-US" sz="7000" dirty="0">
                <a:solidFill>
                  <a:schemeClr val="bg1"/>
                </a:solidFill>
              </a:rPr>
              <a:t> via open ended interviews and analyzed through the lens of the </a:t>
            </a:r>
            <a:r>
              <a:rPr sz="7000" dirty="0">
                <a:solidFill>
                  <a:schemeClr val="bg1"/>
                </a:solidFill>
              </a:rPr>
              <a:t>Hegemonic masculinity theory (Connell 1987, 1995). </a:t>
            </a:r>
            <a:endParaRPr lang="en-US" sz="7000" dirty="0">
              <a:solidFill>
                <a:schemeClr val="bg1"/>
              </a:solidFill>
            </a:endParaRPr>
          </a:p>
          <a:p>
            <a:pPr marL="1028700" indent="-1028700">
              <a:buFont typeface="Arial" panose="020B0604020202020204" pitchFamily="34" charset="0"/>
              <a:buChar char="•"/>
            </a:pPr>
            <a:r>
              <a:rPr sz="7000" dirty="0">
                <a:solidFill>
                  <a:schemeClr val="bg1"/>
                </a:solidFill>
              </a:rPr>
              <a:t>There is currently a dearth in literature regarding women leadership in Caribbean sport. This would benefit the Caribbean region by yielding current research and igniting new perspectives on this contentious issue. This new data can be used to inform strategic appointments and decisions in sporting organizations in tandem with United Nations sustainable development goal five; gender equality and empower all women and girls. </a:t>
            </a:r>
            <a:endParaRPr lang="en-US" sz="7000" dirty="0">
              <a:solidFill>
                <a:schemeClr val="bg1"/>
              </a:solidFill>
            </a:endParaRPr>
          </a:p>
          <a:p>
            <a:pPr marL="1028700" indent="-1028700">
              <a:buFont typeface="Arial" panose="020B0604020202020204" pitchFamily="34" charset="0"/>
              <a:buChar char="•"/>
            </a:pPr>
            <a:r>
              <a:rPr lang="en-TT" sz="7000" dirty="0">
                <a:solidFill>
                  <a:schemeClr val="bg1"/>
                </a:solidFill>
              </a:rPr>
              <a:t>Regionally the composition of national sporting bodies lacks female representation. The governing bodies for the two most popular sports in the English-speaking Caribbean; Cricket West Indies and CONCACAF both have two female amongst the male dominated board of directors.  </a:t>
            </a:r>
          </a:p>
          <a:p>
            <a:pPr marL="1028700" indent="-1028700">
              <a:buFont typeface="Arial" panose="020B0604020202020204" pitchFamily="34" charset="0"/>
              <a:buChar char="•"/>
            </a:pPr>
            <a:endParaRPr sz="7000" dirty="0">
              <a:solidFill>
                <a:schemeClr val="bg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0184-0E74-CB6C-B5F7-AB21BEDFF86F}"/>
              </a:ext>
            </a:extLst>
          </p:cNvPr>
          <p:cNvSpPr>
            <a:spLocks noGrp="1"/>
          </p:cNvSpPr>
          <p:nvPr>
            <p:ph type="title"/>
          </p:nvPr>
        </p:nvSpPr>
        <p:spPr/>
        <p:txBody>
          <a:bodyPr/>
          <a:lstStyle/>
          <a:p>
            <a:r>
              <a:rPr lang="en-US" dirty="0"/>
              <a:t>Regional Female Sport Directors</a:t>
            </a:r>
          </a:p>
        </p:txBody>
      </p:sp>
      <p:pic>
        <p:nvPicPr>
          <p:cNvPr id="10" name="Picture 9" descr="A person wearing a red hat&#10;&#10;Description automatically generated with medium confidence">
            <a:extLst>
              <a:ext uri="{FF2B5EF4-FFF2-40B4-BE49-F238E27FC236}">
                <a16:creationId xmlns:a16="http://schemas.microsoft.com/office/drawing/2014/main" id="{EE42BE14-2632-FAD1-E3FC-593AB2122BE9}"/>
              </a:ext>
            </a:extLst>
          </p:cNvPr>
          <p:cNvPicPr>
            <a:picLocks noChangeAspect="1"/>
          </p:cNvPicPr>
          <p:nvPr/>
        </p:nvPicPr>
        <p:blipFill>
          <a:blip r:embed="rId3"/>
          <a:stretch>
            <a:fillRect/>
          </a:stretch>
        </p:blipFill>
        <p:spPr>
          <a:xfrm>
            <a:off x="2171700" y="10439400"/>
            <a:ext cx="8097380" cy="11322000"/>
          </a:xfrm>
          <a:prstGeom prst="rect">
            <a:avLst/>
          </a:prstGeom>
        </p:spPr>
      </p:pic>
      <p:pic>
        <p:nvPicPr>
          <p:cNvPr id="12" name="Picture 11" descr="A picture containing human face, clothing, person, fashion accessory&#10;&#10;Description automatically generated">
            <a:extLst>
              <a:ext uri="{FF2B5EF4-FFF2-40B4-BE49-F238E27FC236}">
                <a16:creationId xmlns:a16="http://schemas.microsoft.com/office/drawing/2014/main" id="{3F8116ED-CFCD-CB3B-7F55-6132E06AED9A}"/>
              </a:ext>
            </a:extLst>
          </p:cNvPr>
          <p:cNvPicPr>
            <a:picLocks noChangeAspect="1"/>
          </p:cNvPicPr>
          <p:nvPr/>
        </p:nvPicPr>
        <p:blipFill>
          <a:blip r:embed="rId4"/>
          <a:stretch>
            <a:fillRect/>
          </a:stretch>
        </p:blipFill>
        <p:spPr>
          <a:xfrm>
            <a:off x="13100824" y="10438081"/>
            <a:ext cx="8098324" cy="11323320"/>
          </a:xfrm>
          <a:prstGeom prst="rect">
            <a:avLst/>
          </a:prstGeom>
        </p:spPr>
      </p:pic>
      <p:pic>
        <p:nvPicPr>
          <p:cNvPr id="14" name="Picture 13" descr="A person holding a football ball&#10;&#10;Description automatically generated">
            <a:extLst>
              <a:ext uri="{FF2B5EF4-FFF2-40B4-BE49-F238E27FC236}">
                <a16:creationId xmlns:a16="http://schemas.microsoft.com/office/drawing/2014/main" id="{AC57F974-38BF-B176-9069-2E0621161148}"/>
              </a:ext>
            </a:extLst>
          </p:cNvPr>
          <p:cNvPicPr>
            <a:picLocks noChangeAspect="1"/>
          </p:cNvPicPr>
          <p:nvPr/>
        </p:nvPicPr>
        <p:blipFill>
          <a:blip r:embed="rId5"/>
          <a:stretch>
            <a:fillRect/>
          </a:stretch>
        </p:blipFill>
        <p:spPr>
          <a:xfrm>
            <a:off x="23898412" y="10438081"/>
            <a:ext cx="8089200" cy="11322000"/>
          </a:xfrm>
          <a:prstGeom prst="rect">
            <a:avLst/>
          </a:prstGeom>
        </p:spPr>
      </p:pic>
      <p:pic>
        <p:nvPicPr>
          <p:cNvPr id="16" name="Picture 15" descr="A person standing at a podium&#10;&#10;Description automatically generated">
            <a:extLst>
              <a:ext uri="{FF2B5EF4-FFF2-40B4-BE49-F238E27FC236}">
                <a16:creationId xmlns:a16="http://schemas.microsoft.com/office/drawing/2014/main" id="{29F2CF66-F3E9-B4D6-1230-320B87F29222}"/>
              </a:ext>
            </a:extLst>
          </p:cNvPr>
          <p:cNvPicPr>
            <a:picLocks noChangeAspect="1"/>
          </p:cNvPicPr>
          <p:nvPr/>
        </p:nvPicPr>
        <p:blipFill rotWithShape="1">
          <a:blip r:embed="rId6"/>
          <a:srcRect l="10071" r="11869"/>
          <a:stretch/>
        </p:blipFill>
        <p:spPr>
          <a:xfrm>
            <a:off x="34828480" y="10438081"/>
            <a:ext cx="8089200" cy="11323319"/>
          </a:xfrm>
          <a:prstGeom prst="rect">
            <a:avLst/>
          </a:prstGeom>
        </p:spPr>
      </p:pic>
      <p:pic>
        <p:nvPicPr>
          <p:cNvPr id="18" name="Picture 17" descr="A picture containing symbol, design, creativity&#10;&#10;Description automatically generated with medium confidence">
            <a:extLst>
              <a:ext uri="{FF2B5EF4-FFF2-40B4-BE49-F238E27FC236}">
                <a16:creationId xmlns:a16="http://schemas.microsoft.com/office/drawing/2014/main" id="{4AEDB6D4-EBF1-AAC5-479C-4BED7AB927B5}"/>
              </a:ext>
            </a:extLst>
          </p:cNvPr>
          <p:cNvPicPr>
            <a:picLocks noChangeAspect="1"/>
          </p:cNvPicPr>
          <p:nvPr/>
        </p:nvPicPr>
        <p:blipFill>
          <a:blip r:embed="rId7"/>
          <a:stretch>
            <a:fillRect/>
          </a:stretch>
        </p:blipFill>
        <p:spPr>
          <a:xfrm>
            <a:off x="10764024" y="24292699"/>
            <a:ext cx="2336800" cy="2730500"/>
          </a:xfrm>
          <a:prstGeom prst="rect">
            <a:avLst/>
          </a:prstGeom>
        </p:spPr>
      </p:pic>
      <p:pic>
        <p:nvPicPr>
          <p:cNvPr id="22" name="Picture 21" descr="A picture containing graphics, poster, font, circle&#10;&#10;Description automatically generated">
            <a:extLst>
              <a:ext uri="{FF2B5EF4-FFF2-40B4-BE49-F238E27FC236}">
                <a16:creationId xmlns:a16="http://schemas.microsoft.com/office/drawing/2014/main" id="{E79F2635-5474-DA01-034C-35244ED765A0}"/>
              </a:ext>
            </a:extLst>
          </p:cNvPr>
          <p:cNvPicPr>
            <a:picLocks noChangeAspect="1"/>
          </p:cNvPicPr>
          <p:nvPr/>
        </p:nvPicPr>
        <p:blipFill>
          <a:blip r:embed="rId8"/>
          <a:stretch>
            <a:fillRect/>
          </a:stretch>
        </p:blipFill>
        <p:spPr>
          <a:xfrm>
            <a:off x="31987612" y="24292699"/>
            <a:ext cx="3242469" cy="2730500"/>
          </a:xfrm>
          <a:prstGeom prst="rect">
            <a:avLst/>
          </a:prstGeom>
        </p:spPr>
      </p:pic>
      <p:sp>
        <p:nvSpPr>
          <p:cNvPr id="23" name="TextBox 22">
            <a:extLst>
              <a:ext uri="{FF2B5EF4-FFF2-40B4-BE49-F238E27FC236}">
                <a16:creationId xmlns:a16="http://schemas.microsoft.com/office/drawing/2014/main" id="{B341881D-0DD6-8751-24B3-62DB09EDD6AB}"/>
              </a:ext>
            </a:extLst>
          </p:cNvPr>
          <p:cNvSpPr txBox="1"/>
          <p:nvPr/>
        </p:nvSpPr>
        <p:spPr>
          <a:xfrm>
            <a:off x="395496" y="22280762"/>
            <a:ext cx="20737056" cy="1323439"/>
          </a:xfrm>
          <a:prstGeom prst="rect">
            <a:avLst/>
          </a:prstGeom>
          <a:noFill/>
        </p:spPr>
        <p:txBody>
          <a:bodyPr wrap="square" rtlCol="0">
            <a:spAutoFit/>
          </a:bodyPr>
          <a:lstStyle/>
          <a:p>
            <a:pPr algn="ctr"/>
            <a:r>
              <a:rPr lang="en-US" sz="8000" dirty="0">
                <a:solidFill>
                  <a:schemeClr val="bg1"/>
                </a:solidFill>
              </a:rPr>
              <a:t>DEBRA CORYAT- PATTON         GAIL MATHURIN</a:t>
            </a:r>
          </a:p>
        </p:txBody>
      </p:sp>
      <p:sp>
        <p:nvSpPr>
          <p:cNvPr id="24" name="TextBox 23">
            <a:extLst>
              <a:ext uri="{FF2B5EF4-FFF2-40B4-BE49-F238E27FC236}">
                <a16:creationId xmlns:a16="http://schemas.microsoft.com/office/drawing/2014/main" id="{4C9D82AB-FB6F-21C1-EC97-5F14DE74E922}"/>
              </a:ext>
            </a:extLst>
          </p:cNvPr>
          <p:cNvSpPr txBox="1"/>
          <p:nvPr/>
        </p:nvSpPr>
        <p:spPr>
          <a:xfrm>
            <a:off x="22352433" y="22364011"/>
            <a:ext cx="21538766" cy="1323439"/>
          </a:xfrm>
          <a:prstGeom prst="rect">
            <a:avLst/>
          </a:prstGeom>
          <a:noFill/>
        </p:spPr>
        <p:txBody>
          <a:bodyPr wrap="square" rtlCol="0">
            <a:spAutoFit/>
          </a:bodyPr>
          <a:lstStyle/>
          <a:p>
            <a:pPr algn="ctr"/>
            <a:r>
              <a:rPr lang="en-US" sz="8000" dirty="0">
                <a:solidFill>
                  <a:schemeClr val="bg1"/>
                </a:solidFill>
              </a:rPr>
              <a:t>SONIA FULFORD MISSICK     CINDY PARLOW CONE</a:t>
            </a:r>
          </a:p>
        </p:txBody>
      </p:sp>
    </p:spTree>
    <p:extLst>
      <p:ext uri="{BB962C8B-B14F-4D97-AF65-F5344CB8AC3E}">
        <p14:creationId xmlns:p14="http://schemas.microsoft.com/office/powerpoint/2010/main" val="9127343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9" name="RESEARCH OBJECTIVES"/>
          <p:cNvSpPr txBox="1">
            <a:spLocks noGrp="1"/>
          </p:cNvSpPr>
          <p:nvPr>
            <p:ph type="title"/>
          </p:nvPr>
        </p:nvSpPr>
        <p:spPr>
          <a:prstGeom prst="rect">
            <a:avLst/>
          </a:prstGeom>
        </p:spPr>
        <p:txBody>
          <a:bodyPr/>
          <a:lstStyle/>
          <a:p>
            <a:r>
              <a:rPr dirty="0"/>
              <a:t>RESEARCH OBJECTIVES</a:t>
            </a:r>
          </a:p>
        </p:txBody>
      </p:sp>
      <p:sp>
        <p:nvSpPr>
          <p:cNvPr id="161" name="To explore the experiences of women leaders in sport in Trinidad and Tobago.…"/>
          <p:cNvSpPr txBox="1">
            <a:spLocks noGrp="1"/>
          </p:cNvSpPr>
          <p:nvPr>
            <p:ph type="body" idx="1"/>
          </p:nvPr>
        </p:nvSpPr>
        <p:spPr>
          <a:xfrm>
            <a:off x="2171700" y="8408993"/>
            <a:ext cx="39547800" cy="14860822"/>
          </a:xfrm>
          <a:prstGeom prst="rect">
            <a:avLst/>
          </a:prstGeom>
        </p:spPr>
        <p:txBody>
          <a:bodyPr/>
          <a:lstStyle/>
          <a:p>
            <a:pPr marL="1600200" indent="-1600200" algn="just">
              <a:buSzPct val="100000"/>
              <a:buAutoNum type="arabicPeriod"/>
            </a:pPr>
            <a:r>
              <a:rPr dirty="0">
                <a:solidFill>
                  <a:schemeClr val="bg1"/>
                </a:solidFill>
              </a:rPr>
              <a:t>To explore the experiences of women leaders in sport in Trinidad and Tobago.</a:t>
            </a:r>
          </a:p>
          <a:p>
            <a:pPr marL="1600200" indent="-1600200" algn="just">
              <a:buSzPct val="100000"/>
              <a:buAutoNum type="arabicPeriod"/>
            </a:pPr>
            <a:r>
              <a:rPr dirty="0">
                <a:solidFill>
                  <a:schemeClr val="bg1"/>
                </a:solidFill>
              </a:rPr>
              <a:t>T</a:t>
            </a:r>
            <a:r>
              <a:rPr lang="en-US" dirty="0">
                <a:solidFill>
                  <a:schemeClr val="bg1"/>
                </a:solidFill>
              </a:rPr>
              <a:t>o find out the views of women leaders in sports as to how the sport industry can create a space for women to participate without structural and cultural obstacles.</a:t>
            </a:r>
          </a:p>
          <a:p>
            <a:pPr marL="1600200" indent="-1600200" algn="just">
              <a:buSzPct val="100000"/>
              <a:buAutoNum type="arabicPeriod"/>
            </a:pPr>
            <a:r>
              <a:rPr lang="en-US" dirty="0">
                <a:solidFill>
                  <a:schemeClr val="bg1"/>
                </a:solidFill>
              </a:rPr>
              <a:t>Make recommendations to engender change at both the micro and macro level of sport organizations in Trinidad and Tobago. </a:t>
            </a:r>
            <a:endParaRPr dirty="0">
              <a:solidFill>
                <a:schemeClr val="bg1"/>
              </a:solidFill>
            </a:endParaRPr>
          </a:p>
        </p:txBody>
      </p:sp>
      <p:pic>
        <p:nvPicPr>
          <p:cNvPr id="162" name="illustrated-heads-with-brain-activity.png" descr="illustrated-heads-with-brain-activity.png"/>
          <p:cNvPicPr>
            <a:picLocks noChangeAspect="1"/>
          </p:cNvPicPr>
          <p:nvPr/>
        </p:nvPicPr>
        <p:blipFill>
          <a:blip r:embed="rId3"/>
          <a:srcRect b="10926"/>
          <a:stretch>
            <a:fillRect/>
          </a:stretch>
        </p:blipFill>
        <p:spPr>
          <a:xfrm>
            <a:off x="12842156" y="23269815"/>
            <a:ext cx="18206888" cy="618608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4" name="REVIEW OF LITERATURE"/>
          <p:cNvSpPr txBox="1">
            <a:spLocks noGrp="1"/>
          </p:cNvSpPr>
          <p:nvPr>
            <p:ph type="title"/>
          </p:nvPr>
        </p:nvSpPr>
        <p:spPr>
          <a:prstGeom prst="rect">
            <a:avLst/>
          </a:prstGeom>
        </p:spPr>
        <p:txBody>
          <a:bodyPr/>
          <a:lstStyle/>
          <a:p>
            <a:r>
              <a:rPr dirty="0"/>
              <a:t>REVIEW OF LITERATURE</a:t>
            </a:r>
          </a:p>
        </p:txBody>
      </p:sp>
      <p:sp>
        <p:nvSpPr>
          <p:cNvPr id="166" name="Throughout history women havebeen stereotyped for years as being the less intellectual and weaker sex (Cohen &amp; Huffman, 2007).…"/>
          <p:cNvSpPr txBox="1">
            <a:spLocks noGrp="1"/>
          </p:cNvSpPr>
          <p:nvPr>
            <p:ph type="body" idx="1"/>
          </p:nvPr>
        </p:nvSpPr>
        <p:spPr>
          <a:xfrm>
            <a:off x="2171700" y="8321040"/>
            <a:ext cx="39547800" cy="21396960"/>
          </a:xfrm>
          <a:prstGeom prst="rect">
            <a:avLst/>
          </a:prstGeom>
        </p:spPr>
        <p:txBody>
          <a:bodyPr>
            <a:normAutofit/>
          </a:bodyPr>
          <a:lstStyle/>
          <a:p>
            <a:pPr marL="921713" indent="-921713" algn="just" defTabSz="3686767">
              <a:spcBef>
                <a:spcPts val="6660"/>
              </a:spcBef>
              <a:defRPr sz="4032"/>
            </a:pPr>
            <a:r>
              <a:rPr sz="8800" dirty="0">
                <a:solidFill>
                  <a:schemeClr val="bg1"/>
                </a:solidFill>
              </a:rPr>
              <a:t>Throughout history women have</a:t>
            </a:r>
            <a:r>
              <a:rPr lang="en-US" sz="8800" dirty="0">
                <a:solidFill>
                  <a:schemeClr val="bg1"/>
                </a:solidFill>
              </a:rPr>
              <a:t> </a:t>
            </a:r>
            <a:r>
              <a:rPr sz="8800" dirty="0">
                <a:solidFill>
                  <a:schemeClr val="bg1"/>
                </a:solidFill>
              </a:rPr>
              <a:t>been stereotyped</a:t>
            </a:r>
            <a:r>
              <a:rPr lang="en-US" sz="8800" dirty="0">
                <a:solidFill>
                  <a:schemeClr val="bg1"/>
                </a:solidFill>
              </a:rPr>
              <a:t> </a:t>
            </a:r>
            <a:r>
              <a:rPr sz="8800" dirty="0">
                <a:solidFill>
                  <a:schemeClr val="bg1"/>
                </a:solidFill>
              </a:rPr>
              <a:t>as being the less intellectual and weaker sex (Cohen &amp; Huffman, 2007). </a:t>
            </a:r>
          </a:p>
          <a:p>
            <a:pPr marL="921713" indent="-921713" algn="just" defTabSz="3686767">
              <a:spcBef>
                <a:spcPts val="6660"/>
              </a:spcBef>
              <a:defRPr sz="4032"/>
            </a:pPr>
            <a:r>
              <a:rPr sz="8800" dirty="0">
                <a:solidFill>
                  <a:schemeClr val="bg1"/>
                </a:solidFill>
              </a:rPr>
              <a:t>The under representation of women </a:t>
            </a:r>
            <a:r>
              <a:rPr lang="en-US" sz="8800" dirty="0">
                <a:solidFill>
                  <a:schemeClr val="bg1"/>
                </a:solidFill>
              </a:rPr>
              <a:t>in</a:t>
            </a:r>
            <a:r>
              <a:rPr sz="8800" dirty="0">
                <a:solidFill>
                  <a:schemeClr val="bg1"/>
                </a:solidFill>
              </a:rPr>
              <a:t> leadership levels </a:t>
            </a:r>
            <a:r>
              <a:rPr lang="en-US" sz="8800" dirty="0">
                <a:solidFill>
                  <a:schemeClr val="bg1"/>
                </a:solidFill>
              </a:rPr>
              <a:t>is</a:t>
            </a:r>
            <a:r>
              <a:rPr sz="8800" dirty="0">
                <a:solidFill>
                  <a:schemeClr val="bg1"/>
                </a:solidFill>
              </a:rPr>
              <a:t> fostered by the gendered organizational culture (Burton, 2015).</a:t>
            </a:r>
          </a:p>
          <a:p>
            <a:pPr marL="921713" indent="-921713" algn="just" defTabSz="3686767">
              <a:spcBef>
                <a:spcPts val="6660"/>
              </a:spcBef>
              <a:defRPr sz="4032"/>
            </a:pPr>
            <a:r>
              <a:rPr sz="8800" dirty="0">
                <a:solidFill>
                  <a:schemeClr val="bg1"/>
                </a:solidFill>
              </a:rPr>
              <a:t>‘Men initially organized modern sport for men and leadership positions in sport were first held exclusively by men... thus both sport and positions within it were constructed on the basis of what was meaningful and important to men’ (Claringbould and Knoppers 2012) </a:t>
            </a:r>
          </a:p>
          <a:p>
            <a:pPr marL="921713" indent="-921713" algn="just" defTabSz="3686767">
              <a:spcBef>
                <a:spcPts val="6660"/>
              </a:spcBef>
              <a:defRPr sz="4032"/>
            </a:pPr>
            <a:r>
              <a:rPr sz="8800" dirty="0">
                <a:solidFill>
                  <a:schemeClr val="bg1"/>
                </a:solidFill>
              </a:rPr>
              <a:t>Even with the </a:t>
            </a:r>
            <a:r>
              <a:rPr lang="en-US" sz="8800" dirty="0">
                <a:solidFill>
                  <a:schemeClr val="bg1"/>
                </a:solidFill>
              </a:rPr>
              <a:t>increase in female participation in sports, fewer women occupy positions of decision making in sports organizations</a:t>
            </a:r>
            <a:r>
              <a:rPr sz="8800" dirty="0">
                <a:solidFill>
                  <a:schemeClr val="bg1"/>
                </a:solidFill>
              </a:rPr>
              <a:t> (Simmons 2011). </a:t>
            </a:r>
          </a:p>
          <a:p>
            <a:pPr marL="921713" indent="-921713" algn="just" defTabSz="3686767">
              <a:spcBef>
                <a:spcPts val="6660"/>
              </a:spcBef>
              <a:defRPr sz="4032"/>
            </a:pPr>
            <a:r>
              <a:rPr sz="8800" dirty="0">
                <a:solidFill>
                  <a:schemeClr val="bg1"/>
                </a:solidFill>
              </a:rPr>
              <a:t>While “gender quotas may increase the statistics of women on boards they may not contribute to meaningful change”, (Pfister 2010)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8" name="THEORETICAL FRAMEWORK"/>
          <p:cNvSpPr txBox="1">
            <a:spLocks noGrp="1"/>
          </p:cNvSpPr>
          <p:nvPr>
            <p:ph type="title"/>
          </p:nvPr>
        </p:nvSpPr>
        <p:spPr>
          <a:prstGeom prst="rect">
            <a:avLst/>
          </a:prstGeom>
        </p:spPr>
        <p:txBody>
          <a:bodyPr/>
          <a:lstStyle/>
          <a:p>
            <a:r>
              <a:rPr dirty="0"/>
              <a:t>THEORETICAL FRAMEWORK</a:t>
            </a:r>
          </a:p>
        </p:txBody>
      </p:sp>
      <p:sp>
        <p:nvSpPr>
          <p:cNvPr id="169" name="HEGEMONIC MASCULINITY THEORY - CONNELL 1987"/>
          <p:cNvSpPr txBox="1">
            <a:spLocks noGrp="1"/>
          </p:cNvSpPr>
          <p:nvPr>
            <p:ph type="body" idx="21"/>
          </p:nvPr>
        </p:nvSpPr>
        <p:spPr>
          <a:xfrm>
            <a:off x="2171700" y="5207429"/>
            <a:ext cx="39547800" cy="22434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solidFill>
                  <a:schemeClr val="bg1"/>
                </a:solidFill>
              </a:rPr>
              <a:t>HEGEMONIC MASCULINITY THEORY - CONNELL 1987</a:t>
            </a:r>
          </a:p>
        </p:txBody>
      </p:sp>
      <p:sp>
        <p:nvSpPr>
          <p:cNvPr id="170" name="A socially constructed form of masculinity that legitimates unequal gender relations between men and women, between masculinity and femininity.…"/>
          <p:cNvSpPr txBox="1">
            <a:spLocks noGrp="1"/>
          </p:cNvSpPr>
          <p:nvPr>
            <p:ph type="body" idx="1"/>
          </p:nvPr>
        </p:nvSpPr>
        <p:spPr>
          <a:xfrm>
            <a:off x="2171700" y="8029438"/>
            <a:ext cx="29518268" cy="23066200"/>
          </a:xfrm>
          <a:prstGeom prst="rect">
            <a:avLst/>
          </a:prstGeom>
        </p:spPr>
        <p:txBody>
          <a:bodyPr/>
          <a:lstStyle/>
          <a:p>
            <a:pPr marL="888797" indent="-888797" defTabSz="3555097">
              <a:spcBef>
                <a:spcPts val="6480"/>
              </a:spcBef>
              <a:defRPr sz="3888"/>
            </a:pPr>
            <a:r>
              <a:rPr sz="8200" dirty="0">
                <a:solidFill>
                  <a:schemeClr val="bg1"/>
                </a:solidFill>
              </a:rPr>
              <a:t>A socially constructed form of masculinity that legitimates unequal gender relations between men and women, between masculinity and femininity. </a:t>
            </a:r>
          </a:p>
          <a:p>
            <a:pPr marL="888797" indent="-888797" algn="just" defTabSz="3555097">
              <a:spcBef>
                <a:spcPts val="6480"/>
              </a:spcBef>
              <a:defRPr sz="3888"/>
            </a:pPr>
            <a:r>
              <a:rPr sz="8200" dirty="0">
                <a:solidFill>
                  <a:schemeClr val="bg1"/>
                </a:solidFill>
              </a:rPr>
              <a:t>Connell's theory of hegemonic masculinity is based on </a:t>
            </a:r>
            <a:r>
              <a:rPr lang="en-TT" sz="8200" dirty="0">
                <a:solidFill>
                  <a:schemeClr val="bg1"/>
                </a:solidFill>
              </a:rPr>
              <a:t>several</a:t>
            </a:r>
            <a:r>
              <a:rPr sz="8200" dirty="0">
                <a:solidFill>
                  <a:schemeClr val="bg1"/>
                </a:solidFill>
              </a:rPr>
              <a:t> key assumptions about gender, power, and social relations:</a:t>
            </a:r>
            <a:endParaRPr lang="en-US" sz="8200" dirty="0">
              <a:solidFill>
                <a:schemeClr val="bg1"/>
              </a:solidFill>
            </a:endParaRPr>
          </a:p>
          <a:p>
            <a:pPr marL="1296162" indent="-1296162" defTabSz="3555097">
              <a:spcBef>
                <a:spcPts val="6480"/>
              </a:spcBef>
              <a:buSzPct val="100000"/>
              <a:buAutoNum type="arabicPeriod"/>
              <a:defRPr sz="3888"/>
            </a:pPr>
            <a:r>
              <a:rPr sz="8200" dirty="0">
                <a:solidFill>
                  <a:schemeClr val="bg1"/>
                </a:solidFill>
              </a:rPr>
              <a:t>Masculinity is not innate or biologically determined, but rather learned and reinforced through socialization and cultural practices. </a:t>
            </a:r>
          </a:p>
          <a:p>
            <a:pPr marL="1296162" indent="-1296162" defTabSz="3555097">
              <a:spcBef>
                <a:spcPts val="6480"/>
              </a:spcBef>
              <a:buSzPct val="100000"/>
              <a:buAutoNum type="arabicPeriod"/>
              <a:defRPr sz="3888"/>
            </a:pPr>
            <a:r>
              <a:rPr sz="8200" dirty="0">
                <a:solidFill>
                  <a:schemeClr val="bg1"/>
                </a:solidFill>
              </a:rPr>
              <a:t>Masculinity is linked to power and </a:t>
            </a:r>
            <a:r>
              <a:rPr lang="en-TT" sz="8200" dirty="0">
                <a:solidFill>
                  <a:schemeClr val="bg1"/>
                </a:solidFill>
              </a:rPr>
              <a:t>dominance and</a:t>
            </a:r>
            <a:r>
              <a:rPr sz="8200" dirty="0">
                <a:solidFill>
                  <a:schemeClr val="bg1"/>
                </a:solidFill>
              </a:rPr>
              <a:t> is often associated with the subordination of women and other marginalized groups. </a:t>
            </a:r>
          </a:p>
          <a:p>
            <a:pPr marL="1296162" indent="-1296162" defTabSz="3555097">
              <a:spcBef>
                <a:spcPts val="6480"/>
              </a:spcBef>
              <a:buSzPct val="100000"/>
              <a:buAutoNum type="arabicPeriod"/>
              <a:defRPr sz="3888"/>
            </a:pPr>
            <a:r>
              <a:rPr sz="8200" dirty="0">
                <a:solidFill>
                  <a:schemeClr val="bg1"/>
                </a:solidFill>
              </a:rPr>
              <a:t>The construction and reinforcement of hegemonic masculinity is a dynamic and ongoing process, shaped by changing social and cultural contexts. </a:t>
            </a:r>
          </a:p>
        </p:txBody>
      </p:sp>
      <p:pic>
        <p:nvPicPr>
          <p:cNvPr id="171" name="Image" descr="Image"/>
          <p:cNvPicPr>
            <a:picLocks noChangeAspect="1"/>
          </p:cNvPicPr>
          <p:nvPr/>
        </p:nvPicPr>
        <p:blipFill rotWithShape="1">
          <a:blip r:embed="rId3"/>
          <a:srcRect l="25262" r="25863"/>
          <a:stretch/>
        </p:blipFill>
        <p:spPr>
          <a:xfrm>
            <a:off x="31407034" y="13420277"/>
            <a:ext cx="12424133" cy="1146868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3" name="METHODOLOGY"/>
          <p:cNvSpPr txBox="1">
            <a:spLocks noGrp="1"/>
          </p:cNvSpPr>
          <p:nvPr>
            <p:ph type="title"/>
          </p:nvPr>
        </p:nvSpPr>
        <p:spPr>
          <a:prstGeom prst="rect">
            <a:avLst/>
          </a:prstGeom>
        </p:spPr>
        <p:txBody>
          <a:bodyPr/>
          <a:lstStyle/>
          <a:p>
            <a:r>
              <a:rPr dirty="0"/>
              <a:t>METHODOLOGY</a:t>
            </a:r>
          </a:p>
        </p:txBody>
      </p:sp>
      <p:sp>
        <p:nvSpPr>
          <p:cNvPr id="174" name="Sampling &amp; Data Collection"/>
          <p:cNvSpPr txBox="1">
            <a:spLocks noGrp="1"/>
          </p:cNvSpPr>
          <p:nvPr>
            <p:ph type="body" idx="21"/>
          </p:nvPr>
        </p:nvSpPr>
        <p:spPr>
          <a:xfrm>
            <a:off x="2171700" y="5121165"/>
            <a:ext cx="39547800" cy="22434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solidFill>
                  <a:schemeClr val="bg1"/>
                </a:solidFill>
              </a:rPr>
              <a:t>S</a:t>
            </a:r>
            <a:r>
              <a:rPr lang="en-US" dirty="0">
                <a:solidFill>
                  <a:schemeClr val="bg1"/>
                </a:solidFill>
              </a:rPr>
              <a:t>AMPLING &amp; DATA COLLECTION</a:t>
            </a:r>
            <a:endParaRPr dirty="0">
              <a:solidFill>
                <a:schemeClr val="bg1"/>
              </a:solidFill>
            </a:endParaRPr>
          </a:p>
        </p:txBody>
      </p:sp>
      <p:sp>
        <p:nvSpPr>
          <p:cNvPr id="175" name="Criterion sampling refers to selecting participants who meet pre-determined criteria related to a specific issue or phenomena (Patton, 2015). This method is often used in qualitative studies to represent the key attributes of the research (Denzin &amp; Linco"/>
          <p:cNvSpPr txBox="1">
            <a:spLocks noGrp="1"/>
          </p:cNvSpPr>
          <p:nvPr>
            <p:ph type="body" idx="1"/>
          </p:nvPr>
        </p:nvSpPr>
        <p:spPr>
          <a:xfrm>
            <a:off x="2171700" y="8143688"/>
            <a:ext cx="29923740" cy="23957280"/>
          </a:xfrm>
          <a:prstGeom prst="rect">
            <a:avLst/>
          </a:prstGeom>
        </p:spPr>
        <p:txBody>
          <a:bodyPr>
            <a:noAutofit/>
          </a:bodyPr>
          <a:lstStyle/>
          <a:p>
            <a:pPr marL="822960" indent="-822960" algn="just" defTabSz="3291757">
              <a:spcBef>
                <a:spcPts val="5940"/>
              </a:spcBef>
              <a:defRPr sz="3600"/>
            </a:pPr>
            <a:r>
              <a:rPr lang="en-US" sz="7200" dirty="0">
                <a:solidFill>
                  <a:schemeClr val="bg1"/>
                </a:solidFill>
              </a:rPr>
              <a:t>Purposeful sampling is a technique widely used in qualitative research for the identification and selection of information-rich cases for the most effective use of limited resources (Patton 2002). </a:t>
            </a:r>
            <a:r>
              <a:rPr sz="7200" dirty="0">
                <a:solidFill>
                  <a:schemeClr val="bg1"/>
                </a:solidFill>
              </a:rPr>
              <a:t>This method is often used in qualitative studies to represent the key attributes of the research (Denzin &amp; Lincoln, 2011) and in this case it would be women in Leadership positions in sport from Trinidad and Tobago. </a:t>
            </a:r>
          </a:p>
          <a:p>
            <a:pPr marL="822960" indent="-822960" algn="just" defTabSz="3291757">
              <a:spcBef>
                <a:spcPts val="5940"/>
              </a:spcBef>
              <a:defRPr sz="3600"/>
            </a:pPr>
            <a:r>
              <a:rPr sz="7200" dirty="0">
                <a:solidFill>
                  <a:schemeClr val="bg1"/>
                </a:solidFill>
              </a:rPr>
              <a:t>According to Creswell </a:t>
            </a:r>
            <a:r>
              <a:rPr lang="en-US" sz="7200" dirty="0">
                <a:solidFill>
                  <a:schemeClr val="bg1"/>
                </a:solidFill>
              </a:rPr>
              <a:t>"</a:t>
            </a:r>
            <a:r>
              <a:rPr lang="en-TT" sz="7200" dirty="0">
                <a:solidFill>
                  <a:schemeClr val="bg1"/>
                </a:solidFill>
              </a:rPr>
              <a:t>this involves identifying and selecting individuals or groups of individuals that are especially knowledgeable about or experienced with a phenomenon of interest”, (Creswell &amp; Plano Clark, 2011 </a:t>
            </a:r>
            <a:r>
              <a:rPr sz="7200" dirty="0">
                <a:solidFill>
                  <a:schemeClr val="bg1"/>
                </a:solidFill>
              </a:rPr>
              <a:t>).</a:t>
            </a:r>
          </a:p>
          <a:p>
            <a:pPr marL="822960" indent="-822960" algn="just" defTabSz="3291757">
              <a:spcBef>
                <a:spcPts val="5940"/>
              </a:spcBef>
              <a:defRPr sz="3600"/>
            </a:pPr>
            <a:r>
              <a:rPr sz="7200" dirty="0">
                <a:solidFill>
                  <a:schemeClr val="bg1"/>
                </a:solidFill>
              </a:rPr>
              <a:t>Interviews can be an empowering experience for women, as they are given the opportunity to share their perspectives and be heard; particularly for women who may feel marginalized or silenced in other contexts”(Tweed 2018). </a:t>
            </a:r>
          </a:p>
          <a:p>
            <a:pPr marL="822960" indent="-822960" algn="just" defTabSz="3291757">
              <a:spcBef>
                <a:spcPts val="5940"/>
              </a:spcBef>
              <a:defRPr sz="3600"/>
            </a:pPr>
            <a:r>
              <a:rPr sz="7200" dirty="0">
                <a:solidFill>
                  <a:schemeClr val="bg1"/>
                </a:solidFill>
              </a:rPr>
              <a:t>Currently open-ended interviews are gaining more widespread acceptance as a research method because it can provide researchers with a richer account of events than larger scale, standardized statistical approaches because it focuses on meaning across a dataset .</a:t>
            </a:r>
          </a:p>
        </p:txBody>
      </p:sp>
      <p:pic>
        <p:nvPicPr>
          <p:cNvPr id="176" name="Image Gallery" descr="Image Gallery"/>
          <p:cNvPicPr>
            <a:picLocks noChangeAspect="1"/>
          </p:cNvPicPr>
          <p:nvPr/>
        </p:nvPicPr>
        <p:blipFill>
          <a:blip r:embed="rId3"/>
          <a:srcRect t="3363" b="9846"/>
          <a:stretch>
            <a:fillRect/>
          </a:stretch>
        </p:blipFill>
        <p:spPr>
          <a:xfrm>
            <a:off x="34083549" y="19343763"/>
            <a:ext cx="9764198" cy="8453472"/>
          </a:xfrm>
          <a:prstGeom prst="rect">
            <a:avLst/>
          </a:prstGeom>
          <a:ln w="12700">
            <a:miter lim="400000"/>
          </a:ln>
        </p:spPr>
      </p:pic>
      <p:pic>
        <p:nvPicPr>
          <p:cNvPr id="177" name="Image Gallery" descr="Image Gallery"/>
          <p:cNvPicPr>
            <a:picLocks noChangeAspect="1"/>
          </p:cNvPicPr>
          <p:nvPr/>
        </p:nvPicPr>
        <p:blipFill>
          <a:blip r:embed="rId4"/>
          <a:stretch>
            <a:fillRect/>
          </a:stretch>
        </p:blipFill>
        <p:spPr>
          <a:xfrm>
            <a:off x="32966252" y="8825771"/>
            <a:ext cx="10881495" cy="622221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9" name="METHODOLOGY"/>
          <p:cNvSpPr txBox="1">
            <a:spLocks noGrp="1"/>
          </p:cNvSpPr>
          <p:nvPr>
            <p:ph type="title"/>
          </p:nvPr>
        </p:nvSpPr>
        <p:spPr>
          <a:prstGeom prst="rect">
            <a:avLst/>
          </a:prstGeom>
        </p:spPr>
        <p:txBody>
          <a:bodyPr/>
          <a:lstStyle/>
          <a:p>
            <a:r>
              <a:rPr dirty="0"/>
              <a:t>METHODOLOGY</a:t>
            </a:r>
          </a:p>
        </p:txBody>
      </p:sp>
      <p:sp>
        <p:nvSpPr>
          <p:cNvPr id="180" name="Data Analysis: Thematic Analysis"/>
          <p:cNvSpPr txBox="1">
            <a:spLocks noGrp="1"/>
          </p:cNvSpPr>
          <p:nvPr>
            <p:ph type="body" idx="21"/>
          </p:nvPr>
        </p:nvSpPr>
        <p:spPr>
          <a:xfrm>
            <a:off x="2149475" y="5202697"/>
            <a:ext cx="39547800" cy="22434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solidFill>
                  <a:schemeClr val="bg1"/>
                </a:solidFill>
              </a:rPr>
              <a:t>D</a:t>
            </a:r>
            <a:r>
              <a:rPr lang="en-US" dirty="0">
                <a:solidFill>
                  <a:schemeClr val="bg1"/>
                </a:solidFill>
              </a:rPr>
              <a:t>ATA ANALYSIS: THEMATIC ANALYSIS</a:t>
            </a:r>
            <a:endParaRPr dirty="0">
              <a:solidFill>
                <a:schemeClr val="bg1"/>
              </a:solidFill>
            </a:endParaRPr>
          </a:p>
        </p:txBody>
      </p:sp>
      <p:sp>
        <p:nvSpPr>
          <p:cNvPr id="181" name="Thematic analysis is a qualitative method used to identify common themes and patterns in women's experiences so that researchers can help to validate the experiences of women and provide a deeper understanding of the issues they face. This can help to in"/>
          <p:cNvSpPr txBox="1">
            <a:spLocks noGrp="1"/>
          </p:cNvSpPr>
          <p:nvPr>
            <p:ph type="body" idx="1"/>
          </p:nvPr>
        </p:nvSpPr>
        <p:spPr>
          <a:xfrm>
            <a:off x="2149475" y="8799513"/>
            <a:ext cx="28387675" cy="21723350"/>
          </a:xfrm>
          <a:prstGeom prst="rect">
            <a:avLst/>
          </a:prstGeom>
        </p:spPr>
        <p:txBody>
          <a:bodyPr/>
          <a:lstStyle/>
          <a:p>
            <a:pPr marL="1086307" indent="-1086307" algn="just" defTabSz="4345119">
              <a:spcBef>
                <a:spcPts val="7920"/>
              </a:spcBef>
              <a:defRPr sz="4752"/>
            </a:pPr>
            <a:r>
              <a:rPr sz="8500" dirty="0">
                <a:solidFill>
                  <a:schemeClr val="bg1"/>
                </a:solidFill>
              </a:rPr>
              <a:t>Thematic analysis is a qualitative method used to identify common themes and patterns in women's experiences so that researchers can help to validate the experiences of women and provide a deeper understanding of the issues they face. This can help to inform policies and interventions that are designed to support and empower women. </a:t>
            </a:r>
          </a:p>
          <a:p>
            <a:pPr marL="1086307" indent="-1086307" algn="just" defTabSz="4345119">
              <a:spcBef>
                <a:spcPts val="7920"/>
              </a:spcBef>
              <a:defRPr sz="4752"/>
            </a:pPr>
            <a:r>
              <a:rPr sz="8500" dirty="0">
                <a:solidFill>
                  <a:schemeClr val="bg1"/>
                </a:solidFill>
              </a:rPr>
              <a:t>"Thematic analysis is a method that allows for the identification of patterns or themes within qualitative data, making it particularly useful in the study of women's experiences”, (Braun and Clarke 2006).</a:t>
            </a:r>
          </a:p>
          <a:p>
            <a:pPr marL="1086307" indent="-1086307" algn="just" defTabSz="4345119">
              <a:spcBef>
                <a:spcPts val="7920"/>
              </a:spcBef>
              <a:defRPr sz="4752"/>
            </a:pPr>
            <a:r>
              <a:rPr sz="8500" dirty="0">
                <a:solidFill>
                  <a:schemeClr val="bg1"/>
                </a:solidFill>
              </a:rPr>
              <a:t>Thematic analysis is used to ‘extract core reoccurring words and themes’ from within an individual’s account of their personal experiences” (Bryman 2012). </a:t>
            </a:r>
          </a:p>
        </p:txBody>
      </p:sp>
      <p:pic>
        <p:nvPicPr>
          <p:cNvPr id="2" name="Picture 1" descr="A picture containing text, screenshot, graphic design, graphics&#10;&#10;Description automatically generated">
            <a:extLst>
              <a:ext uri="{FF2B5EF4-FFF2-40B4-BE49-F238E27FC236}">
                <a16:creationId xmlns:a16="http://schemas.microsoft.com/office/drawing/2014/main" id="{EA4A3BEE-EFAC-C9AE-D810-7148770E5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4203" y="8088313"/>
            <a:ext cx="9603072" cy="19627390"/>
          </a:xfrm>
          <a:prstGeom prst="rect">
            <a:avLst/>
          </a:prstGeom>
        </p:spPr>
      </p:pic>
    </p:spTree>
  </p:cSld>
  <p:clrMapOvr>
    <a:masterClrMapping/>
  </p:clrMapOvr>
  <p:transition spd="med"/>
</p:sld>
</file>

<file path=ppt/theme/theme1.xml><?xml version="1.0" encoding="utf-8"?>
<a:theme xmlns:a="http://schemas.openxmlformats.org/drawingml/2006/main" name="Poster Presi Template_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Poster Presi Template_2.pot</Template>
  <TotalTime>5443</TotalTime>
  <Words>1951</Words>
  <Application>Microsoft Macintosh PowerPoint</Application>
  <PresentationFormat>Custom</PresentationFormat>
  <Paragraphs>119</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Helvetica Neue</vt:lpstr>
      <vt:lpstr>HelveticaNeueLT Std Lt</vt:lpstr>
      <vt:lpstr>Poster Presi Template_2</vt:lpstr>
      <vt:lpstr>Fourteenth International Conference on Sport &amp; Society  Women Leadership in Sport: Trinidad &amp; Tobago Amara Felix-Toussaint UNIVERSITY OF THE WEST INDIES, TRINIDAD &amp; TOBAGO amara.felix@my.uwi.edu </vt:lpstr>
      <vt:lpstr>INTRODUCTION</vt:lpstr>
      <vt:lpstr>ABSTRACT</vt:lpstr>
      <vt:lpstr>Regional Female Sport Directors</vt:lpstr>
      <vt:lpstr>RESEARCH OBJECTIVES</vt:lpstr>
      <vt:lpstr>REVIEW OF LITERATURE</vt:lpstr>
      <vt:lpstr>THEORETICAL FRAMEWORK</vt:lpstr>
      <vt:lpstr>METHODOLOGY</vt:lpstr>
      <vt:lpstr>METHODOLOGY</vt:lpstr>
      <vt:lpstr>EMERGING THEMES</vt:lpstr>
      <vt:lpstr>REFLEXIVITY </vt:lpstr>
      <vt:lpstr>CONCLUSION</vt:lpstr>
      <vt:lpstr>REFERENCES</vt:lpstr>
      <vt:lpstr>THANK YOU</vt:lpstr>
    </vt:vector>
  </TitlesOfParts>
  <Company>Common Ground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Kasak</dc:creator>
  <cp:lastModifiedBy>Amara Felix</cp:lastModifiedBy>
  <cp:revision>26</cp:revision>
  <dcterms:created xsi:type="dcterms:W3CDTF">2016-03-16T21:05:30Z</dcterms:created>
  <dcterms:modified xsi:type="dcterms:W3CDTF">2023-06-03T19:55:42Z</dcterms:modified>
</cp:coreProperties>
</file>