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258" r:id="rId6"/>
    <p:sldId id="342" r:id="rId7"/>
    <p:sldId id="324" r:id="rId8"/>
    <p:sldId id="323" r:id="rId9"/>
    <p:sldId id="328" r:id="rId10"/>
    <p:sldId id="326" r:id="rId11"/>
    <p:sldId id="341" r:id="rId12"/>
    <p:sldId id="343" r:id="rId13"/>
    <p:sldId id="318" r:id="rId14"/>
    <p:sldId id="278" r:id="rId15"/>
    <p:sldId id="329" r:id="rId16"/>
    <p:sldId id="330" r:id="rId17"/>
    <p:sldId id="331" r:id="rId18"/>
    <p:sldId id="332" r:id="rId19"/>
    <p:sldId id="338" r:id="rId20"/>
    <p:sldId id="333" r:id="rId21"/>
    <p:sldId id="334" r:id="rId22"/>
    <p:sldId id="339" r:id="rId23"/>
    <p:sldId id="335" r:id="rId24"/>
    <p:sldId id="337" r:id="rId25"/>
    <p:sldId id="33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 Dumas" initials="DD" lastIdx="6" clrIdx="0">
    <p:extLst>
      <p:ext uri="{19B8F6BF-5375-455C-9EA6-DF929625EA0E}">
        <p15:presenceInfo xmlns:p15="http://schemas.microsoft.com/office/powerpoint/2012/main" userId="Denis Du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9" autoAdjust="0"/>
    <p:restoredTop sz="85960" autoAdjust="0"/>
  </p:normalViewPr>
  <p:slideViewPr>
    <p:cSldViewPr snapToGrid="0">
      <p:cViewPr>
        <p:scale>
          <a:sx n="75" d="100"/>
          <a:sy n="75" d="100"/>
        </p:scale>
        <p:origin x="240" y="-8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7" d="100"/>
          <a:sy n="47" d="100"/>
        </p:scale>
        <p:origin x="271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2941E-C4C6-4DE6-8251-D9140435083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82FB28E-3786-4FB0-AEAD-A878770BFB0F}">
      <dgm:prSet/>
      <dgm:spPr/>
      <dgm:t>
        <a:bodyPr/>
        <a:lstStyle/>
        <a:p>
          <a:r>
            <a:rPr lang="en-US"/>
            <a:t>AFQT scores are used to determined enlisted recruitment eligibility in the Armed Services.</a:t>
          </a:r>
        </a:p>
      </dgm:t>
    </dgm:pt>
    <dgm:pt modelId="{64B70BD5-4E25-448F-BB2B-0A50B387CDA9}" type="parTrans" cxnId="{0EFFD2AD-6271-4D27-8BFA-B5335F129C74}">
      <dgm:prSet/>
      <dgm:spPr/>
      <dgm:t>
        <a:bodyPr/>
        <a:lstStyle/>
        <a:p>
          <a:endParaRPr lang="en-US"/>
        </a:p>
      </dgm:t>
    </dgm:pt>
    <dgm:pt modelId="{8B35AE3D-FD99-4148-B80C-92309057C2B0}" type="sibTrans" cxnId="{0EFFD2AD-6271-4D27-8BFA-B5335F129C74}">
      <dgm:prSet/>
      <dgm:spPr/>
      <dgm:t>
        <a:bodyPr/>
        <a:lstStyle/>
        <a:p>
          <a:endParaRPr lang="en-US"/>
        </a:p>
      </dgm:t>
    </dgm:pt>
    <dgm:pt modelId="{722490E7-CCEE-4D0F-9474-CB8F937EB9A1}">
      <dgm:prSet/>
      <dgm:spPr/>
      <dgm:t>
        <a:bodyPr/>
        <a:lstStyle/>
        <a:p>
          <a:r>
            <a:rPr lang="en-US"/>
            <a:t>The AFQT is derived from four ASVAB subsets (PC, WK, AR &amp; MK) </a:t>
          </a:r>
        </a:p>
      </dgm:t>
    </dgm:pt>
    <dgm:pt modelId="{80517B60-CF52-4C78-B0B4-4A237B9D5576}" type="parTrans" cxnId="{DDCAF7AF-BC43-496C-9F5D-3B4602C852B1}">
      <dgm:prSet/>
      <dgm:spPr/>
      <dgm:t>
        <a:bodyPr/>
        <a:lstStyle/>
        <a:p>
          <a:endParaRPr lang="en-US"/>
        </a:p>
      </dgm:t>
    </dgm:pt>
    <dgm:pt modelId="{596946A4-789B-4159-B009-1D64660022C7}" type="sibTrans" cxnId="{DDCAF7AF-BC43-496C-9F5D-3B4602C852B1}">
      <dgm:prSet/>
      <dgm:spPr/>
      <dgm:t>
        <a:bodyPr/>
        <a:lstStyle/>
        <a:p>
          <a:endParaRPr lang="en-US"/>
        </a:p>
      </dgm:t>
    </dgm:pt>
    <dgm:pt modelId="{810B1C5F-D64E-4FCA-A826-37940599329D}">
      <dgm:prSet/>
      <dgm:spPr/>
      <dgm:t>
        <a:bodyPr/>
        <a:lstStyle/>
        <a:p>
          <a:r>
            <a:rPr lang="en-US"/>
            <a:t>ASVAB subsets are used to create minimum composite scores in order to qualify for rate classification &amp; training</a:t>
          </a:r>
        </a:p>
      </dgm:t>
    </dgm:pt>
    <dgm:pt modelId="{F3F0DE2F-D496-4D08-BF91-041A0DCFA759}" type="parTrans" cxnId="{71504DC6-68C9-4829-A0B3-68DB75F89B18}">
      <dgm:prSet/>
      <dgm:spPr/>
      <dgm:t>
        <a:bodyPr/>
        <a:lstStyle/>
        <a:p>
          <a:endParaRPr lang="en-US"/>
        </a:p>
      </dgm:t>
    </dgm:pt>
    <dgm:pt modelId="{A0914BB1-D1F5-4341-B6FA-F5E7DE13D022}" type="sibTrans" cxnId="{71504DC6-68C9-4829-A0B3-68DB75F89B18}">
      <dgm:prSet/>
      <dgm:spPr/>
      <dgm:t>
        <a:bodyPr/>
        <a:lstStyle/>
        <a:p>
          <a:endParaRPr lang="en-US"/>
        </a:p>
      </dgm:t>
    </dgm:pt>
    <dgm:pt modelId="{C13DA6B3-5934-4C39-AD59-417661A6AFF2}">
      <dgm:prSet/>
      <dgm:spPr/>
      <dgm:t>
        <a:bodyPr/>
        <a:lstStyle/>
        <a:p>
          <a:r>
            <a:rPr lang="en-US"/>
            <a:t>Expanded use of Waivers &amp; minimums changed  </a:t>
          </a:r>
        </a:p>
      </dgm:t>
    </dgm:pt>
    <dgm:pt modelId="{D6DE790F-2C58-4C2B-AA8A-C9014620DABD}" type="parTrans" cxnId="{929BB2ED-C013-4137-BE0A-3A8A4CB19EA8}">
      <dgm:prSet/>
      <dgm:spPr/>
      <dgm:t>
        <a:bodyPr/>
        <a:lstStyle/>
        <a:p>
          <a:endParaRPr lang="en-US"/>
        </a:p>
      </dgm:t>
    </dgm:pt>
    <dgm:pt modelId="{52187D55-A91F-410B-8A76-D2C6EECE0B17}" type="sibTrans" cxnId="{929BB2ED-C013-4137-BE0A-3A8A4CB19EA8}">
      <dgm:prSet/>
      <dgm:spPr/>
      <dgm:t>
        <a:bodyPr/>
        <a:lstStyle/>
        <a:p>
          <a:endParaRPr lang="en-US"/>
        </a:p>
      </dgm:t>
    </dgm:pt>
    <dgm:pt modelId="{57014F44-F929-4778-BAEA-CCA18B32283D}" type="pres">
      <dgm:prSet presAssocID="{3622941E-C4C6-4DE6-8251-D91404350835}" presName="vert0" presStyleCnt="0">
        <dgm:presLayoutVars>
          <dgm:dir/>
          <dgm:animOne val="branch"/>
          <dgm:animLvl val="lvl"/>
        </dgm:presLayoutVars>
      </dgm:prSet>
      <dgm:spPr/>
    </dgm:pt>
    <dgm:pt modelId="{B1D4C279-1D30-45B7-9C02-3744E2F5245C}" type="pres">
      <dgm:prSet presAssocID="{E82FB28E-3786-4FB0-AEAD-A878770BFB0F}" presName="thickLine" presStyleLbl="alignNode1" presStyleIdx="0" presStyleCnt="4"/>
      <dgm:spPr/>
    </dgm:pt>
    <dgm:pt modelId="{F97BB7A4-DF4C-43DD-A391-6030F13DD720}" type="pres">
      <dgm:prSet presAssocID="{E82FB28E-3786-4FB0-AEAD-A878770BFB0F}" presName="horz1" presStyleCnt="0"/>
      <dgm:spPr/>
    </dgm:pt>
    <dgm:pt modelId="{FF6E0AA8-2CB7-4166-A9DD-19F93EEE2806}" type="pres">
      <dgm:prSet presAssocID="{E82FB28E-3786-4FB0-AEAD-A878770BFB0F}" presName="tx1" presStyleLbl="revTx" presStyleIdx="0" presStyleCnt="4"/>
      <dgm:spPr/>
    </dgm:pt>
    <dgm:pt modelId="{59F1287C-7CCC-4A26-BEA7-3C5496F47585}" type="pres">
      <dgm:prSet presAssocID="{E82FB28E-3786-4FB0-AEAD-A878770BFB0F}" presName="vert1" presStyleCnt="0"/>
      <dgm:spPr/>
    </dgm:pt>
    <dgm:pt modelId="{81A19BF0-7353-4E39-B188-CB4C153C1FE2}" type="pres">
      <dgm:prSet presAssocID="{722490E7-CCEE-4D0F-9474-CB8F937EB9A1}" presName="thickLine" presStyleLbl="alignNode1" presStyleIdx="1" presStyleCnt="4"/>
      <dgm:spPr/>
    </dgm:pt>
    <dgm:pt modelId="{586219B6-D035-41EE-8A76-86C460F75177}" type="pres">
      <dgm:prSet presAssocID="{722490E7-CCEE-4D0F-9474-CB8F937EB9A1}" presName="horz1" presStyleCnt="0"/>
      <dgm:spPr/>
    </dgm:pt>
    <dgm:pt modelId="{4FCDF463-49DB-4A4E-9B5F-DE9B2B86D65B}" type="pres">
      <dgm:prSet presAssocID="{722490E7-CCEE-4D0F-9474-CB8F937EB9A1}" presName="tx1" presStyleLbl="revTx" presStyleIdx="1" presStyleCnt="4"/>
      <dgm:spPr/>
    </dgm:pt>
    <dgm:pt modelId="{E24C2AD3-BD82-493A-833C-30C879DBC620}" type="pres">
      <dgm:prSet presAssocID="{722490E7-CCEE-4D0F-9474-CB8F937EB9A1}" presName="vert1" presStyleCnt="0"/>
      <dgm:spPr/>
    </dgm:pt>
    <dgm:pt modelId="{E50A11C1-7074-4193-BA8F-812E81BF4792}" type="pres">
      <dgm:prSet presAssocID="{810B1C5F-D64E-4FCA-A826-37940599329D}" presName="thickLine" presStyleLbl="alignNode1" presStyleIdx="2" presStyleCnt="4"/>
      <dgm:spPr/>
    </dgm:pt>
    <dgm:pt modelId="{2D6F0285-62BF-4D50-B648-A8F3460689AD}" type="pres">
      <dgm:prSet presAssocID="{810B1C5F-D64E-4FCA-A826-37940599329D}" presName="horz1" presStyleCnt="0"/>
      <dgm:spPr/>
    </dgm:pt>
    <dgm:pt modelId="{486574F8-E5A7-4D2A-A6EE-AE209EA51BA8}" type="pres">
      <dgm:prSet presAssocID="{810B1C5F-D64E-4FCA-A826-37940599329D}" presName="tx1" presStyleLbl="revTx" presStyleIdx="2" presStyleCnt="4"/>
      <dgm:spPr/>
    </dgm:pt>
    <dgm:pt modelId="{EAF2A923-429F-4EF4-98D5-68A9A3F8A922}" type="pres">
      <dgm:prSet presAssocID="{810B1C5F-D64E-4FCA-A826-37940599329D}" presName="vert1" presStyleCnt="0"/>
      <dgm:spPr/>
    </dgm:pt>
    <dgm:pt modelId="{90BADA68-85B2-4CEF-BEB1-91BD429591D2}" type="pres">
      <dgm:prSet presAssocID="{C13DA6B3-5934-4C39-AD59-417661A6AFF2}" presName="thickLine" presStyleLbl="alignNode1" presStyleIdx="3" presStyleCnt="4"/>
      <dgm:spPr/>
    </dgm:pt>
    <dgm:pt modelId="{779314B2-F682-4EFE-8729-539344899EC0}" type="pres">
      <dgm:prSet presAssocID="{C13DA6B3-5934-4C39-AD59-417661A6AFF2}" presName="horz1" presStyleCnt="0"/>
      <dgm:spPr/>
    </dgm:pt>
    <dgm:pt modelId="{15A4A22B-CDBA-4291-BD9E-48BCB50ACACA}" type="pres">
      <dgm:prSet presAssocID="{C13DA6B3-5934-4C39-AD59-417661A6AFF2}" presName="tx1" presStyleLbl="revTx" presStyleIdx="3" presStyleCnt="4"/>
      <dgm:spPr/>
    </dgm:pt>
    <dgm:pt modelId="{474F7FF8-644F-41F1-9A27-D49780645C5A}" type="pres">
      <dgm:prSet presAssocID="{C13DA6B3-5934-4C39-AD59-417661A6AFF2}" presName="vert1" presStyleCnt="0"/>
      <dgm:spPr/>
    </dgm:pt>
  </dgm:ptLst>
  <dgm:cxnLst>
    <dgm:cxn modelId="{B48CF673-01BB-4033-90D7-4CE672C86DFB}" type="presOf" srcId="{3622941E-C4C6-4DE6-8251-D91404350835}" destId="{57014F44-F929-4778-BAEA-CCA18B32283D}" srcOrd="0" destOrd="0" presId="urn:microsoft.com/office/officeart/2008/layout/LinedList"/>
    <dgm:cxn modelId="{2609DF5A-EB7F-47F0-9649-0C2E1BF1AA29}" type="presOf" srcId="{E82FB28E-3786-4FB0-AEAD-A878770BFB0F}" destId="{FF6E0AA8-2CB7-4166-A9DD-19F93EEE2806}" srcOrd="0" destOrd="0" presId="urn:microsoft.com/office/officeart/2008/layout/LinedList"/>
    <dgm:cxn modelId="{ABA97F7E-ECF2-4C57-B405-7AE3A779EEF5}" type="presOf" srcId="{C13DA6B3-5934-4C39-AD59-417661A6AFF2}" destId="{15A4A22B-CDBA-4291-BD9E-48BCB50ACACA}" srcOrd="0" destOrd="0" presId="urn:microsoft.com/office/officeart/2008/layout/LinedList"/>
    <dgm:cxn modelId="{E430DE9F-06F1-48C5-803C-765D7F426C49}" type="presOf" srcId="{810B1C5F-D64E-4FCA-A826-37940599329D}" destId="{486574F8-E5A7-4D2A-A6EE-AE209EA51BA8}" srcOrd="0" destOrd="0" presId="urn:microsoft.com/office/officeart/2008/layout/LinedList"/>
    <dgm:cxn modelId="{0EFFD2AD-6271-4D27-8BFA-B5335F129C74}" srcId="{3622941E-C4C6-4DE6-8251-D91404350835}" destId="{E82FB28E-3786-4FB0-AEAD-A878770BFB0F}" srcOrd="0" destOrd="0" parTransId="{64B70BD5-4E25-448F-BB2B-0A50B387CDA9}" sibTransId="{8B35AE3D-FD99-4148-B80C-92309057C2B0}"/>
    <dgm:cxn modelId="{DDCAF7AF-BC43-496C-9F5D-3B4602C852B1}" srcId="{3622941E-C4C6-4DE6-8251-D91404350835}" destId="{722490E7-CCEE-4D0F-9474-CB8F937EB9A1}" srcOrd="1" destOrd="0" parTransId="{80517B60-CF52-4C78-B0B4-4A237B9D5576}" sibTransId="{596946A4-789B-4159-B009-1D64660022C7}"/>
    <dgm:cxn modelId="{71504DC6-68C9-4829-A0B3-68DB75F89B18}" srcId="{3622941E-C4C6-4DE6-8251-D91404350835}" destId="{810B1C5F-D64E-4FCA-A826-37940599329D}" srcOrd="2" destOrd="0" parTransId="{F3F0DE2F-D496-4D08-BF91-041A0DCFA759}" sibTransId="{A0914BB1-D1F5-4341-B6FA-F5E7DE13D022}"/>
    <dgm:cxn modelId="{929BB2ED-C013-4137-BE0A-3A8A4CB19EA8}" srcId="{3622941E-C4C6-4DE6-8251-D91404350835}" destId="{C13DA6B3-5934-4C39-AD59-417661A6AFF2}" srcOrd="3" destOrd="0" parTransId="{D6DE790F-2C58-4C2B-AA8A-C9014620DABD}" sibTransId="{52187D55-A91F-410B-8A76-D2C6EECE0B17}"/>
    <dgm:cxn modelId="{2D6715F8-71D2-44AA-847E-9C68F5E4E8F4}" type="presOf" srcId="{722490E7-CCEE-4D0F-9474-CB8F937EB9A1}" destId="{4FCDF463-49DB-4A4E-9B5F-DE9B2B86D65B}" srcOrd="0" destOrd="0" presId="urn:microsoft.com/office/officeart/2008/layout/LinedList"/>
    <dgm:cxn modelId="{5511220F-39B9-4B31-AD2A-C6A252B2829A}" type="presParOf" srcId="{57014F44-F929-4778-BAEA-CCA18B32283D}" destId="{B1D4C279-1D30-45B7-9C02-3744E2F5245C}" srcOrd="0" destOrd="0" presId="urn:microsoft.com/office/officeart/2008/layout/LinedList"/>
    <dgm:cxn modelId="{4CA10C25-6F13-4578-A1BD-7FB8A75FEFF5}" type="presParOf" srcId="{57014F44-F929-4778-BAEA-CCA18B32283D}" destId="{F97BB7A4-DF4C-43DD-A391-6030F13DD720}" srcOrd="1" destOrd="0" presId="urn:microsoft.com/office/officeart/2008/layout/LinedList"/>
    <dgm:cxn modelId="{BE7A57C7-2F08-40A6-8E98-C86DA026AAB6}" type="presParOf" srcId="{F97BB7A4-DF4C-43DD-A391-6030F13DD720}" destId="{FF6E0AA8-2CB7-4166-A9DD-19F93EEE2806}" srcOrd="0" destOrd="0" presId="urn:microsoft.com/office/officeart/2008/layout/LinedList"/>
    <dgm:cxn modelId="{EAD9177D-E6A7-4AD2-9183-7CC0FD55F7F1}" type="presParOf" srcId="{F97BB7A4-DF4C-43DD-A391-6030F13DD720}" destId="{59F1287C-7CCC-4A26-BEA7-3C5496F47585}" srcOrd="1" destOrd="0" presId="urn:microsoft.com/office/officeart/2008/layout/LinedList"/>
    <dgm:cxn modelId="{482BBBC1-7145-44B2-9886-3E08B09C73C9}" type="presParOf" srcId="{57014F44-F929-4778-BAEA-CCA18B32283D}" destId="{81A19BF0-7353-4E39-B188-CB4C153C1FE2}" srcOrd="2" destOrd="0" presId="urn:microsoft.com/office/officeart/2008/layout/LinedList"/>
    <dgm:cxn modelId="{24221371-5EE2-416F-AE15-ADE76A53064B}" type="presParOf" srcId="{57014F44-F929-4778-BAEA-CCA18B32283D}" destId="{586219B6-D035-41EE-8A76-86C460F75177}" srcOrd="3" destOrd="0" presId="urn:microsoft.com/office/officeart/2008/layout/LinedList"/>
    <dgm:cxn modelId="{2927560E-BDC6-4999-8D00-61DC89DC03B0}" type="presParOf" srcId="{586219B6-D035-41EE-8A76-86C460F75177}" destId="{4FCDF463-49DB-4A4E-9B5F-DE9B2B86D65B}" srcOrd="0" destOrd="0" presId="urn:microsoft.com/office/officeart/2008/layout/LinedList"/>
    <dgm:cxn modelId="{EA2FAE8C-BF88-40B2-8C97-60BE3FB1BF0F}" type="presParOf" srcId="{586219B6-D035-41EE-8A76-86C460F75177}" destId="{E24C2AD3-BD82-493A-833C-30C879DBC620}" srcOrd="1" destOrd="0" presId="urn:microsoft.com/office/officeart/2008/layout/LinedList"/>
    <dgm:cxn modelId="{69B7D409-7EC1-4E1E-ADE6-B496DC6E6159}" type="presParOf" srcId="{57014F44-F929-4778-BAEA-CCA18B32283D}" destId="{E50A11C1-7074-4193-BA8F-812E81BF4792}" srcOrd="4" destOrd="0" presId="urn:microsoft.com/office/officeart/2008/layout/LinedList"/>
    <dgm:cxn modelId="{C4CA20F2-96BE-4831-A978-AD78FC7E4809}" type="presParOf" srcId="{57014F44-F929-4778-BAEA-CCA18B32283D}" destId="{2D6F0285-62BF-4D50-B648-A8F3460689AD}" srcOrd="5" destOrd="0" presId="urn:microsoft.com/office/officeart/2008/layout/LinedList"/>
    <dgm:cxn modelId="{7EE45897-DCE7-46DC-9350-06595FA43616}" type="presParOf" srcId="{2D6F0285-62BF-4D50-B648-A8F3460689AD}" destId="{486574F8-E5A7-4D2A-A6EE-AE209EA51BA8}" srcOrd="0" destOrd="0" presId="urn:microsoft.com/office/officeart/2008/layout/LinedList"/>
    <dgm:cxn modelId="{7891FC3E-DDFA-47FE-986F-2CED2FF91679}" type="presParOf" srcId="{2D6F0285-62BF-4D50-B648-A8F3460689AD}" destId="{EAF2A923-429F-4EF4-98D5-68A9A3F8A922}" srcOrd="1" destOrd="0" presId="urn:microsoft.com/office/officeart/2008/layout/LinedList"/>
    <dgm:cxn modelId="{4C1ECBF4-1361-4004-B00D-A3CCD336DB3C}" type="presParOf" srcId="{57014F44-F929-4778-BAEA-CCA18B32283D}" destId="{90BADA68-85B2-4CEF-BEB1-91BD429591D2}" srcOrd="6" destOrd="0" presId="urn:microsoft.com/office/officeart/2008/layout/LinedList"/>
    <dgm:cxn modelId="{54B3FF90-7D0D-4505-A46C-1EBCA2059F1C}" type="presParOf" srcId="{57014F44-F929-4778-BAEA-CCA18B32283D}" destId="{779314B2-F682-4EFE-8729-539344899EC0}" srcOrd="7" destOrd="0" presId="urn:microsoft.com/office/officeart/2008/layout/LinedList"/>
    <dgm:cxn modelId="{35398FD9-0953-48AA-AA64-A8367F457BC6}" type="presParOf" srcId="{779314B2-F682-4EFE-8729-539344899EC0}" destId="{15A4A22B-CDBA-4291-BD9E-48BCB50ACACA}" srcOrd="0" destOrd="0" presId="urn:microsoft.com/office/officeart/2008/layout/LinedList"/>
    <dgm:cxn modelId="{8DD31EAC-2186-4B72-A468-9AD247B7FE28}" type="presParOf" srcId="{779314B2-F682-4EFE-8729-539344899EC0}" destId="{474F7FF8-644F-41F1-9A27-D49780645C5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529014-ED5E-45D3-A3B4-2C68D18483F2}" type="doc">
      <dgm:prSet loTypeId="urn:microsoft.com/office/officeart/2016/7/layout/VerticalSolidActionList" loCatId="List" qsTypeId="urn:microsoft.com/office/officeart/2005/8/quickstyle/simple2" qsCatId="simple" csTypeId="urn:microsoft.com/office/officeart/2005/8/colors/colorful1" csCatId="colorful"/>
      <dgm:spPr/>
      <dgm:t>
        <a:bodyPr/>
        <a:lstStyle/>
        <a:p>
          <a:endParaRPr lang="en-US"/>
        </a:p>
      </dgm:t>
    </dgm:pt>
    <dgm:pt modelId="{A6FBAFB0-7138-44AA-8C76-E9B1CED45D51}">
      <dgm:prSet/>
      <dgm:spPr/>
      <dgm:t>
        <a:bodyPr/>
        <a:lstStyle/>
        <a:p>
          <a:r>
            <a:rPr lang="en-US"/>
            <a:t>Bridge</a:t>
          </a:r>
        </a:p>
      </dgm:t>
    </dgm:pt>
    <dgm:pt modelId="{2EFC1672-0D1B-47CC-8E00-BEEA8FF716F4}" type="parTrans" cxnId="{E5A9B4E9-5E0B-4E67-B67B-880E7748E7CF}">
      <dgm:prSet/>
      <dgm:spPr/>
      <dgm:t>
        <a:bodyPr/>
        <a:lstStyle/>
        <a:p>
          <a:endParaRPr lang="en-US"/>
        </a:p>
      </dgm:t>
    </dgm:pt>
    <dgm:pt modelId="{027F291C-F1FE-40E2-9B4E-45482D63D686}" type="sibTrans" cxnId="{E5A9B4E9-5E0B-4E67-B67B-880E7748E7CF}">
      <dgm:prSet/>
      <dgm:spPr/>
      <dgm:t>
        <a:bodyPr/>
        <a:lstStyle/>
        <a:p>
          <a:endParaRPr lang="en-US"/>
        </a:p>
      </dgm:t>
    </dgm:pt>
    <dgm:pt modelId="{EC32643D-0B90-43CE-BB12-253B498F5E4B}">
      <dgm:prSet/>
      <dgm:spPr/>
      <dgm:t>
        <a:bodyPr/>
        <a:lstStyle/>
        <a:p>
          <a:r>
            <a:rPr lang="en-US"/>
            <a:t>Bridge the gap between open source information about potential recruits and DoD services recruitment database </a:t>
          </a:r>
        </a:p>
      </dgm:t>
    </dgm:pt>
    <dgm:pt modelId="{25693DC1-7CE1-4A58-A1BB-288E12790134}" type="parTrans" cxnId="{8AC9C491-728D-4774-AE27-A4B99BA3C14A}">
      <dgm:prSet/>
      <dgm:spPr/>
      <dgm:t>
        <a:bodyPr/>
        <a:lstStyle/>
        <a:p>
          <a:endParaRPr lang="en-US"/>
        </a:p>
      </dgm:t>
    </dgm:pt>
    <dgm:pt modelId="{45008E8B-F119-4E8E-9E0E-1CC89F5B20E4}" type="sibTrans" cxnId="{8AC9C491-728D-4774-AE27-A4B99BA3C14A}">
      <dgm:prSet/>
      <dgm:spPr/>
      <dgm:t>
        <a:bodyPr/>
        <a:lstStyle/>
        <a:p>
          <a:endParaRPr lang="en-US"/>
        </a:p>
      </dgm:t>
    </dgm:pt>
    <dgm:pt modelId="{86D4851B-BF8A-4EC0-8099-37048D5859B9}">
      <dgm:prSet/>
      <dgm:spPr/>
      <dgm:t>
        <a:bodyPr/>
        <a:lstStyle/>
        <a:p>
          <a:r>
            <a:rPr lang="en-US"/>
            <a:t>Evaluate</a:t>
          </a:r>
        </a:p>
      </dgm:t>
    </dgm:pt>
    <dgm:pt modelId="{9BFB1126-6596-434F-B6A3-068799EAEB1C}" type="parTrans" cxnId="{D6DA020A-AFF4-445E-8244-048D900CA3B1}">
      <dgm:prSet/>
      <dgm:spPr/>
      <dgm:t>
        <a:bodyPr/>
        <a:lstStyle/>
        <a:p>
          <a:endParaRPr lang="en-US"/>
        </a:p>
      </dgm:t>
    </dgm:pt>
    <dgm:pt modelId="{4DD66B2E-B264-427F-B044-F1298511BA91}" type="sibTrans" cxnId="{D6DA020A-AFF4-445E-8244-048D900CA3B1}">
      <dgm:prSet/>
      <dgm:spPr/>
      <dgm:t>
        <a:bodyPr/>
        <a:lstStyle/>
        <a:p>
          <a:endParaRPr lang="en-US"/>
        </a:p>
      </dgm:t>
    </dgm:pt>
    <dgm:pt modelId="{F9E496C2-9AB6-4A1A-B66B-011A4184996A}">
      <dgm:prSet/>
      <dgm:spPr/>
      <dgm:t>
        <a:bodyPr/>
        <a:lstStyle/>
        <a:p>
          <a:r>
            <a:rPr lang="en-US"/>
            <a:t>Evaluate current lateral change in rating and lateral entry requirements</a:t>
          </a:r>
        </a:p>
      </dgm:t>
    </dgm:pt>
    <dgm:pt modelId="{2FCC6E2E-DA8B-45EA-AE4C-0DC6694BBA2D}" type="parTrans" cxnId="{DFCB7D3E-89CA-4D2D-8F40-FF43F872E4E5}">
      <dgm:prSet/>
      <dgm:spPr/>
      <dgm:t>
        <a:bodyPr/>
        <a:lstStyle/>
        <a:p>
          <a:endParaRPr lang="en-US"/>
        </a:p>
      </dgm:t>
    </dgm:pt>
    <dgm:pt modelId="{6DF025B1-9A58-447B-9B07-9CD82A8B3BC6}" type="sibTrans" cxnId="{DFCB7D3E-89CA-4D2D-8F40-FF43F872E4E5}">
      <dgm:prSet/>
      <dgm:spPr/>
      <dgm:t>
        <a:bodyPr/>
        <a:lstStyle/>
        <a:p>
          <a:endParaRPr lang="en-US"/>
        </a:p>
      </dgm:t>
    </dgm:pt>
    <dgm:pt modelId="{2A227AEE-7E14-4D20-AEAF-642C98800471}">
      <dgm:prSet/>
      <dgm:spPr/>
      <dgm:t>
        <a:bodyPr/>
        <a:lstStyle/>
        <a:p>
          <a:r>
            <a:rPr lang="en-US"/>
            <a:t>Provide</a:t>
          </a:r>
        </a:p>
      </dgm:t>
    </dgm:pt>
    <dgm:pt modelId="{1F45C039-FCA8-4306-BB7A-854C241169F3}" type="parTrans" cxnId="{BA5860F1-CCB6-480D-90A3-0E26FD3D863D}">
      <dgm:prSet/>
      <dgm:spPr/>
      <dgm:t>
        <a:bodyPr/>
        <a:lstStyle/>
        <a:p>
          <a:endParaRPr lang="en-US"/>
        </a:p>
      </dgm:t>
    </dgm:pt>
    <dgm:pt modelId="{D5EB50CC-293D-454F-9E48-C4398047F24E}" type="sibTrans" cxnId="{BA5860F1-CCB6-480D-90A3-0E26FD3D863D}">
      <dgm:prSet/>
      <dgm:spPr/>
      <dgm:t>
        <a:bodyPr/>
        <a:lstStyle/>
        <a:p>
          <a:endParaRPr lang="en-US"/>
        </a:p>
      </dgm:t>
    </dgm:pt>
    <dgm:pt modelId="{23BB901D-61ED-4D51-9B3C-99AC30CF7634}">
      <dgm:prSet/>
      <dgm:spPr/>
      <dgm:t>
        <a:bodyPr/>
        <a:lstStyle/>
        <a:p>
          <a:r>
            <a:rPr lang="en-US"/>
            <a:t>Provide insights on the effectiveness of aptitude testing and professional development of military members</a:t>
          </a:r>
        </a:p>
      </dgm:t>
    </dgm:pt>
    <dgm:pt modelId="{60B5E849-9F9A-494A-B3C7-55D0292CE031}" type="parTrans" cxnId="{1D7F3A91-8D72-492A-BD6B-6670279BAF67}">
      <dgm:prSet/>
      <dgm:spPr/>
      <dgm:t>
        <a:bodyPr/>
        <a:lstStyle/>
        <a:p>
          <a:endParaRPr lang="en-US"/>
        </a:p>
      </dgm:t>
    </dgm:pt>
    <dgm:pt modelId="{0E6DC51D-77E5-44BC-A834-1D85915E0C29}" type="sibTrans" cxnId="{1D7F3A91-8D72-492A-BD6B-6670279BAF67}">
      <dgm:prSet/>
      <dgm:spPr/>
      <dgm:t>
        <a:bodyPr/>
        <a:lstStyle/>
        <a:p>
          <a:endParaRPr lang="en-US"/>
        </a:p>
      </dgm:t>
    </dgm:pt>
    <dgm:pt modelId="{D0779BA7-A543-4D0E-BD38-F225D8A7C55F}">
      <dgm:prSet/>
      <dgm:spPr/>
      <dgm:t>
        <a:bodyPr/>
        <a:lstStyle/>
        <a:p>
          <a:r>
            <a:rPr lang="en-US"/>
            <a:t>Modernize</a:t>
          </a:r>
        </a:p>
      </dgm:t>
    </dgm:pt>
    <dgm:pt modelId="{826ADB58-F750-4D43-A8F2-2BBE86468158}" type="parTrans" cxnId="{383ADB8D-8E11-418A-A911-8BAC66CDF9D3}">
      <dgm:prSet/>
      <dgm:spPr/>
      <dgm:t>
        <a:bodyPr/>
        <a:lstStyle/>
        <a:p>
          <a:endParaRPr lang="en-US"/>
        </a:p>
      </dgm:t>
    </dgm:pt>
    <dgm:pt modelId="{7EA8072B-04ED-42A2-8D53-B3C2E37746F2}" type="sibTrans" cxnId="{383ADB8D-8E11-418A-A911-8BAC66CDF9D3}">
      <dgm:prSet/>
      <dgm:spPr/>
      <dgm:t>
        <a:bodyPr/>
        <a:lstStyle/>
        <a:p>
          <a:endParaRPr lang="en-US"/>
        </a:p>
      </dgm:t>
    </dgm:pt>
    <dgm:pt modelId="{D113F671-52A3-4325-BFCB-847C424001AD}">
      <dgm:prSet/>
      <dgm:spPr/>
      <dgm:t>
        <a:bodyPr/>
        <a:lstStyle/>
        <a:p>
          <a:r>
            <a:rPr lang="en-US"/>
            <a:t>Modernize testing of recruits and military members for continued educational opportunities</a:t>
          </a:r>
        </a:p>
      </dgm:t>
    </dgm:pt>
    <dgm:pt modelId="{A820A170-0727-458F-8A13-E99AF05CD777}" type="parTrans" cxnId="{9CC7AA78-A3F5-490D-80F5-A2F9CEB556CD}">
      <dgm:prSet/>
      <dgm:spPr/>
      <dgm:t>
        <a:bodyPr/>
        <a:lstStyle/>
        <a:p>
          <a:endParaRPr lang="en-US"/>
        </a:p>
      </dgm:t>
    </dgm:pt>
    <dgm:pt modelId="{96CF2567-E69E-4B67-9AB1-8C012FC4ECCD}" type="sibTrans" cxnId="{9CC7AA78-A3F5-490D-80F5-A2F9CEB556CD}">
      <dgm:prSet/>
      <dgm:spPr/>
      <dgm:t>
        <a:bodyPr/>
        <a:lstStyle/>
        <a:p>
          <a:endParaRPr lang="en-US"/>
        </a:p>
      </dgm:t>
    </dgm:pt>
    <dgm:pt modelId="{105D8B39-70EF-4ACD-B9F5-C87798EDA387}">
      <dgm:prSet/>
      <dgm:spPr/>
      <dgm:t>
        <a:bodyPr/>
        <a:lstStyle/>
        <a:p>
          <a:r>
            <a:rPr lang="en-US"/>
            <a:t>Assess</a:t>
          </a:r>
        </a:p>
      </dgm:t>
    </dgm:pt>
    <dgm:pt modelId="{9E5A0B9A-393A-4B5F-B8B8-2A3926DCE57C}" type="parTrans" cxnId="{43BAD932-D2A5-4900-AF51-DE8EA0DD3D54}">
      <dgm:prSet/>
      <dgm:spPr/>
      <dgm:t>
        <a:bodyPr/>
        <a:lstStyle/>
        <a:p>
          <a:endParaRPr lang="en-US"/>
        </a:p>
      </dgm:t>
    </dgm:pt>
    <dgm:pt modelId="{B1B63A38-50C1-4CA4-BFD4-01DBEDE73E68}" type="sibTrans" cxnId="{43BAD932-D2A5-4900-AF51-DE8EA0DD3D54}">
      <dgm:prSet/>
      <dgm:spPr/>
      <dgm:t>
        <a:bodyPr/>
        <a:lstStyle/>
        <a:p>
          <a:endParaRPr lang="en-US"/>
        </a:p>
      </dgm:t>
    </dgm:pt>
    <dgm:pt modelId="{8BA3A525-2CA2-475D-A153-8F93B7B667E8}">
      <dgm:prSet/>
      <dgm:spPr/>
      <dgm:t>
        <a:bodyPr/>
        <a:lstStyle/>
        <a:p>
          <a:r>
            <a:rPr lang="en-US"/>
            <a:t>Assess ASVAB test scores, retesting and learning capacity advantages</a:t>
          </a:r>
        </a:p>
      </dgm:t>
    </dgm:pt>
    <dgm:pt modelId="{2461B3FE-3B57-44C7-A109-CED2447BD28E}" type="parTrans" cxnId="{CB0735E1-759F-4427-B17A-0174C724CD9E}">
      <dgm:prSet/>
      <dgm:spPr/>
      <dgm:t>
        <a:bodyPr/>
        <a:lstStyle/>
        <a:p>
          <a:endParaRPr lang="en-US"/>
        </a:p>
      </dgm:t>
    </dgm:pt>
    <dgm:pt modelId="{0F456894-4AD1-488A-92D2-2A2A8DA73056}" type="sibTrans" cxnId="{CB0735E1-759F-4427-B17A-0174C724CD9E}">
      <dgm:prSet/>
      <dgm:spPr/>
      <dgm:t>
        <a:bodyPr/>
        <a:lstStyle/>
        <a:p>
          <a:endParaRPr lang="en-US"/>
        </a:p>
      </dgm:t>
    </dgm:pt>
    <dgm:pt modelId="{574544EB-D060-4122-82B7-6E4F52D2525F}">
      <dgm:prSet/>
      <dgm:spPr/>
      <dgm:t>
        <a:bodyPr/>
        <a:lstStyle/>
        <a:p>
          <a:r>
            <a:rPr lang="en-US"/>
            <a:t>Validate</a:t>
          </a:r>
        </a:p>
      </dgm:t>
    </dgm:pt>
    <dgm:pt modelId="{90AFB33C-789C-4C35-A075-7E2E6954FE56}" type="parTrans" cxnId="{50B70801-2708-4B01-888F-930549D3624D}">
      <dgm:prSet/>
      <dgm:spPr/>
      <dgm:t>
        <a:bodyPr/>
        <a:lstStyle/>
        <a:p>
          <a:endParaRPr lang="en-US"/>
        </a:p>
      </dgm:t>
    </dgm:pt>
    <dgm:pt modelId="{FFF66A54-E5DA-4C5F-AE12-A76B438A6FE5}" type="sibTrans" cxnId="{50B70801-2708-4B01-888F-930549D3624D}">
      <dgm:prSet/>
      <dgm:spPr/>
      <dgm:t>
        <a:bodyPr/>
        <a:lstStyle/>
        <a:p>
          <a:endParaRPr lang="en-US"/>
        </a:p>
      </dgm:t>
    </dgm:pt>
    <dgm:pt modelId="{FE4CF63E-F0FB-4BE5-BD80-B22020642196}">
      <dgm:prSet/>
      <dgm:spPr/>
      <dgm:t>
        <a:bodyPr/>
        <a:lstStyle/>
        <a:p>
          <a:r>
            <a:rPr lang="en-US"/>
            <a:t>*Validate Donna’s presentation on Dynamic Measurement Modeling (DMM) and learning capacity assessment</a:t>
          </a:r>
        </a:p>
      </dgm:t>
    </dgm:pt>
    <dgm:pt modelId="{DEC52E1C-5A14-4260-BA2A-A03B2685FFE3}" type="parTrans" cxnId="{FD1ACC27-59B3-4773-ADB4-DF1814D11508}">
      <dgm:prSet/>
      <dgm:spPr/>
      <dgm:t>
        <a:bodyPr/>
        <a:lstStyle/>
        <a:p>
          <a:endParaRPr lang="en-US"/>
        </a:p>
      </dgm:t>
    </dgm:pt>
    <dgm:pt modelId="{263D7C4C-6D28-44DD-9265-10088FBF3BE4}" type="sibTrans" cxnId="{FD1ACC27-59B3-4773-ADB4-DF1814D11508}">
      <dgm:prSet/>
      <dgm:spPr/>
      <dgm:t>
        <a:bodyPr/>
        <a:lstStyle/>
        <a:p>
          <a:endParaRPr lang="en-US"/>
        </a:p>
      </dgm:t>
    </dgm:pt>
    <dgm:pt modelId="{FFA8B70D-DFAD-4A6A-A116-4D5A66559357}" type="pres">
      <dgm:prSet presAssocID="{4D529014-ED5E-45D3-A3B4-2C68D18483F2}" presName="Name0" presStyleCnt="0">
        <dgm:presLayoutVars>
          <dgm:dir/>
          <dgm:animLvl val="lvl"/>
          <dgm:resizeHandles val="exact"/>
        </dgm:presLayoutVars>
      </dgm:prSet>
      <dgm:spPr/>
    </dgm:pt>
    <dgm:pt modelId="{26100D1E-DF23-42E0-AC01-F8E1F440562D}" type="pres">
      <dgm:prSet presAssocID="{A6FBAFB0-7138-44AA-8C76-E9B1CED45D51}" presName="linNode" presStyleCnt="0"/>
      <dgm:spPr/>
    </dgm:pt>
    <dgm:pt modelId="{5A1422BB-7E55-45E8-BE7C-68FBAD64CF55}" type="pres">
      <dgm:prSet presAssocID="{A6FBAFB0-7138-44AA-8C76-E9B1CED45D51}" presName="parentText" presStyleLbl="alignNode1" presStyleIdx="0" presStyleCnt="6">
        <dgm:presLayoutVars>
          <dgm:chMax val="1"/>
          <dgm:bulletEnabled/>
        </dgm:presLayoutVars>
      </dgm:prSet>
      <dgm:spPr/>
    </dgm:pt>
    <dgm:pt modelId="{E5675A68-3DA0-4D59-A207-A3BE4082E58B}" type="pres">
      <dgm:prSet presAssocID="{A6FBAFB0-7138-44AA-8C76-E9B1CED45D51}" presName="descendantText" presStyleLbl="alignAccFollowNode1" presStyleIdx="0" presStyleCnt="6">
        <dgm:presLayoutVars>
          <dgm:bulletEnabled/>
        </dgm:presLayoutVars>
      </dgm:prSet>
      <dgm:spPr/>
    </dgm:pt>
    <dgm:pt modelId="{E99E3A25-53E5-4336-BE1F-D0AD8203A4B0}" type="pres">
      <dgm:prSet presAssocID="{027F291C-F1FE-40E2-9B4E-45482D63D686}" presName="sp" presStyleCnt="0"/>
      <dgm:spPr/>
    </dgm:pt>
    <dgm:pt modelId="{22E116EA-D2C0-4B75-B667-D3F5F6BF1AB4}" type="pres">
      <dgm:prSet presAssocID="{86D4851B-BF8A-4EC0-8099-37048D5859B9}" presName="linNode" presStyleCnt="0"/>
      <dgm:spPr/>
    </dgm:pt>
    <dgm:pt modelId="{AB4DC844-D09E-45FB-BE2B-BD11C21C083A}" type="pres">
      <dgm:prSet presAssocID="{86D4851B-BF8A-4EC0-8099-37048D5859B9}" presName="parentText" presStyleLbl="alignNode1" presStyleIdx="1" presStyleCnt="6">
        <dgm:presLayoutVars>
          <dgm:chMax val="1"/>
          <dgm:bulletEnabled/>
        </dgm:presLayoutVars>
      </dgm:prSet>
      <dgm:spPr/>
    </dgm:pt>
    <dgm:pt modelId="{B8576456-0AEE-4FC4-B6B5-0593170009CD}" type="pres">
      <dgm:prSet presAssocID="{86D4851B-BF8A-4EC0-8099-37048D5859B9}" presName="descendantText" presStyleLbl="alignAccFollowNode1" presStyleIdx="1" presStyleCnt="6">
        <dgm:presLayoutVars>
          <dgm:bulletEnabled/>
        </dgm:presLayoutVars>
      </dgm:prSet>
      <dgm:spPr/>
    </dgm:pt>
    <dgm:pt modelId="{07DE56FB-B325-4325-BA33-924D6AE89D0B}" type="pres">
      <dgm:prSet presAssocID="{4DD66B2E-B264-427F-B044-F1298511BA91}" presName="sp" presStyleCnt="0"/>
      <dgm:spPr/>
    </dgm:pt>
    <dgm:pt modelId="{F95FCC40-9EB3-465E-AFC5-3C67B29EC9EB}" type="pres">
      <dgm:prSet presAssocID="{2A227AEE-7E14-4D20-AEAF-642C98800471}" presName="linNode" presStyleCnt="0"/>
      <dgm:spPr/>
    </dgm:pt>
    <dgm:pt modelId="{C7642484-37D1-49F8-9844-68C531C4F8D4}" type="pres">
      <dgm:prSet presAssocID="{2A227AEE-7E14-4D20-AEAF-642C98800471}" presName="parentText" presStyleLbl="alignNode1" presStyleIdx="2" presStyleCnt="6">
        <dgm:presLayoutVars>
          <dgm:chMax val="1"/>
          <dgm:bulletEnabled/>
        </dgm:presLayoutVars>
      </dgm:prSet>
      <dgm:spPr/>
    </dgm:pt>
    <dgm:pt modelId="{71830920-0EE1-4FD2-B885-9DCBD898D209}" type="pres">
      <dgm:prSet presAssocID="{2A227AEE-7E14-4D20-AEAF-642C98800471}" presName="descendantText" presStyleLbl="alignAccFollowNode1" presStyleIdx="2" presStyleCnt="6">
        <dgm:presLayoutVars>
          <dgm:bulletEnabled/>
        </dgm:presLayoutVars>
      </dgm:prSet>
      <dgm:spPr/>
    </dgm:pt>
    <dgm:pt modelId="{08FD0805-4B46-46AF-BF80-21037FF81CE7}" type="pres">
      <dgm:prSet presAssocID="{D5EB50CC-293D-454F-9E48-C4398047F24E}" presName="sp" presStyleCnt="0"/>
      <dgm:spPr/>
    </dgm:pt>
    <dgm:pt modelId="{CDC61BF3-4606-4DC1-A4A3-2E8E800D7A02}" type="pres">
      <dgm:prSet presAssocID="{D0779BA7-A543-4D0E-BD38-F225D8A7C55F}" presName="linNode" presStyleCnt="0"/>
      <dgm:spPr/>
    </dgm:pt>
    <dgm:pt modelId="{DE7150BA-BF5C-426E-8799-DF466C4F6580}" type="pres">
      <dgm:prSet presAssocID="{D0779BA7-A543-4D0E-BD38-F225D8A7C55F}" presName="parentText" presStyleLbl="alignNode1" presStyleIdx="3" presStyleCnt="6">
        <dgm:presLayoutVars>
          <dgm:chMax val="1"/>
          <dgm:bulletEnabled/>
        </dgm:presLayoutVars>
      </dgm:prSet>
      <dgm:spPr/>
    </dgm:pt>
    <dgm:pt modelId="{F6BCB948-7AC2-47BA-9978-611B0750BAE8}" type="pres">
      <dgm:prSet presAssocID="{D0779BA7-A543-4D0E-BD38-F225D8A7C55F}" presName="descendantText" presStyleLbl="alignAccFollowNode1" presStyleIdx="3" presStyleCnt="6">
        <dgm:presLayoutVars>
          <dgm:bulletEnabled/>
        </dgm:presLayoutVars>
      </dgm:prSet>
      <dgm:spPr/>
    </dgm:pt>
    <dgm:pt modelId="{2204483D-4958-4976-B6BB-F7F450EA5F3B}" type="pres">
      <dgm:prSet presAssocID="{7EA8072B-04ED-42A2-8D53-B3C2E37746F2}" presName="sp" presStyleCnt="0"/>
      <dgm:spPr/>
    </dgm:pt>
    <dgm:pt modelId="{57D53B0D-352B-47A3-8432-AE14A6D26235}" type="pres">
      <dgm:prSet presAssocID="{105D8B39-70EF-4ACD-B9F5-C87798EDA387}" presName="linNode" presStyleCnt="0"/>
      <dgm:spPr/>
    </dgm:pt>
    <dgm:pt modelId="{46E36120-AD5E-4EF0-8BB5-97B16E6AE2D1}" type="pres">
      <dgm:prSet presAssocID="{105D8B39-70EF-4ACD-B9F5-C87798EDA387}" presName="parentText" presStyleLbl="alignNode1" presStyleIdx="4" presStyleCnt="6">
        <dgm:presLayoutVars>
          <dgm:chMax val="1"/>
          <dgm:bulletEnabled/>
        </dgm:presLayoutVars>
      </dgm:prSet>
      <dgm:spPr/>
    </dgm:pt>
    <dgm:pt modelId="{E766DE3D-C032-4EEC-8FB9-CF7DA8A82D73}" type="pres">
      <dgm:prSet presAssocID="{105D8B39-70EF-4ACD-B9F5-C87798EDA387}" presName="descendantText" presStyleLbl="alignAccFollowNode1" presStyleIdx="4" presStyleCnt="6">
        <dgm:presLayoutVars>
          <dgm:bulletEnabled/>
        </dgm:presLayoutVars>
      </dgm:prSet>
      <dgm:spPr/>
    </dgm:pt>
    <dgm:pt modelId="{51079936-894D-410C-9781-47F78B090D58}" type="pres">
      <dgm:prSet presAssocID="{B1B63A38-50C1-4CA4-BFD4-01DBEDE73E68}" presName="sp" presStyleCnt="0"/>
      <dgm:spPr/>
    </dgm:pt>
    <dgm:pt modelId="{5DE18143-D083-41A8-9924-D949D684CE63}" type="pres">
      <dgm:prSet presAssocID="{574544EB-D060-4122-82B7-6E4F52D2525F}" presName="linNode" presStyleCnt="0"/>
      <dgm:spPr/>
    </dgm:pt>
    <dgm:pt modelId="{168CF2D6-FC91-4DEE-ADBD-CCE86580474B}" type="pres">
      <dgm:prSet presAssocID="{574544EB-D060-4122-82B7-6E4F52D2525F}" presName="parentText" presStyleLbl="alignNode1" presStyleIdx="5" presStyleCnt="6">
        <dgm:presLayoutVars>
          <dgm:chMax val="1"/>
          <dgm:bulletEnabled/>
        </dgm:presLayoutVars>
      </dgm:prSet>
      <dgm:spPr/>
    </dgm:pt>
    <dgm:pt modelId="{E288A94F-737A-444C-B6B4-0803E55B26BF}" type="pres">
      <dgm:prSet presAssocID="{574544EB-D060-4122-82B7-6E4F52D2525F}" presName="descendantText" presStyleLbl="alignAccFollowNode1" presStyleIdx="5" presStyleCnt="6">
        <dgm:presLayoutVars>
          <dgm:bulletEnabled/>
        </dgm:presLayoutVars>
      </dgm:prSet>
      <dgm:spPr/>
    </dgm:pt>
  </dgm:ptLst>
  <dgm:cxnLst>
    <dgm:cxn modelId="{50B70801-2708-4B01-888F-930549D3624D}" srcId="{4D529014-ED5E-45D3-A3B4-2C68D18483F2}" destId="{574544EB-D060-4122-82B7-6E4F52D2525F}" srcOrd="5" destOrd="0" parTransId="{90AFB33C-789C-4C35-A075-7E2E6954FE56}" sibTransId="{FFF66A54-E5DA-4C5F-AE12-A76B438A6FE5}"/>
    <dgm:cxn modelId="{89E02101-202D-4D07-86FF-F74AD67319A4}" type="presOf" srcId="{105D8B39-70EF-4ACD-B9F5-C87798EDA387}" destId="{46E36120-AD5E-4EF0-8BB5-97B16E6AE2D1}" srcOrd="0" destOrd="0" presId="urn:microsoft.com/office/officeart/2016/7/layout/VerticalSolidActionList"/>
    <dgm:cxn modelId="{D6DA020A-AFF4-445E-8244-048D900CA3B1}" srcId="{4D529014-ED5E-45D3-A3B4-2C68D18483F2}" destId="{86D4851B-BF8A-4EC0-8099-37048D5859B9}" srcOrd="1" destOrd="0" parTransId="{9BFB1126-6596-434F-B6A3-068799EAEB1C}" sibTransId="{4DD66B2E-B264-427F-B044-F1298511BA91}"/>
    <dgm:cxn modelId="{A1A8FF0A-AFE5-4F67-A564-147DE613129B}" type="presOf" srcId="{86D4851B-BF8A-4EC0-8099-37048D5859B9}" destId="{AB4DC844-D09E-45FB-BE2B-BD11C21C083A}" srcOrd="0" destOrd="0" presId="urn:microsoft.com/office/officeart/2016/7/layout/VerticalSolidActionList"/>
    <dgm:cxn modelId="{FD1ACC27-59B3-4773-ADB4-DF1814D11508}" srcId="{574544EB-D060-4122-82B7-6E4F52D2525F}" destId="{FE4CF63E-F0FB-4BE5-BD80-B22020642196}" srcOrd="0" destOrd="0" parTransId="{DEC52E1C-5A14-4260-BA2A-A03B2685FFE3}" sibTransId="{263D7C4C-6D28-44DD-9265-10088FBF3BE4}"/>
    <dgm:cxn modelId="{527A092A-5F64-48E5-9E86-AB8CF2EF0EDA}" type="presOf" srcId="{D113F671-52A3-4325-BFCB-847C424001AD}" destId="{F6BCB948-7AC2-47BA-9978-611B0750BAE8}" srcOrd="0" destOrd="0" presId="urn:microsoft.com/office/officeart/2016/7/layout/VerticalSolidActionList"/>
    <dgm:cxn modelId="{C6F21F2F-4A3B-4680-9090-AFD991D3C29D}" type="presOf" srcId="{23BB901D-61ED-4D51-9B3C-99AC30CF7634}" destId="{71830920-0EE1-4FD2-B885-9DCBD898D209}" srcOrd="0" destOrd="0" presId="urn:microsoft.com/office/officeart/2016/7/layout/VerticalSolidActionList"/>
    <dgm:cxn modelId="{43BAD932-D2A5-4900-AF51-DE8EA0DD3D54}" srcId="{4D529014-ED5E-45D3-A3B4-2C68D18483F2}" destId="{105D8B39-70EF-4ACD-B9F5-C87798EDA387}" srcOrd="4" destOrd="0" parTransId="{9E5A0B9A-393A-4B5F-B8B8-2A3926DCE57C}" sibTransId="{B1B63A38-50C1-4CA4-BFD4-01DBEDE73E68}"/>
    <dgm:cxn modelId="{0727DA34-8111-434D-B9F6-07D65CB2467F}" type="presOf" srcId="{4D529014-ED5E-45D3-A3B4-2C68D18483F2}" destId="{FFA8B70D-DFAD-4A6A-A116-4D5A66559357}" srcOrd="0" destOrd="0" presId="urn:microsoft.com/office/officeart/2016/7/layout/VerticalSolidActionList"/>
    <dgm:cxn modelId="{DFCB7D3E-89CA-4D2D-8F40-FF43F872E4E5}" srcId="{86D4851B-BF8A-4EC0-8099-37048D5859B9}" destId="{F9E496C2-9AB6-4A1A-B66B-011A4184996A}" srcOrd="0" destOrd="0" parTransId="{2FCC6E2E-DA8B-45EA-AE4C-0DC6694BBA2D}" sibTransId="{6DF025B1-9A58-447B-9B07-9CD82A8B3BC6}"/>
    <dgm:cxn modelId="{5A9F6C5D-B977-4A4B-9DC9-62D4BE5F245D}" type="presOf" srcId="{8BA3A525-2CA2-475D-A153-8F93B7B667E8}" destId="{E766DE3D-C032-4EEC-8FB9-CF7DA8A82D73}" srcOrd="0" destOrd="0" presId="urn:microsoft.com/office/officeart/2016/7/layout/VerticalSolidActionList"/>
    <dgm:cxn modelId="{3E47E566-CAF8-419D-821A-E5926F70AC2E}" type="presOf" srcId="{D0779BA7-A543-4D0E-BD38-F225D8A7C55F}" destId="{DE7150BA-BF5C-426E-8799-DF466C4F6580}" srcOrd="0" destOrd="0" presId="urn:microsoft.com/office/officeart/2016/7/layout/VerticalSolidActionList"/>
    <dgm:cxn modelId="{6B8A3578-CC07-4D58-9323-EBA7A8AE9BB5}" type="presOf" srcId="{574544EB-D060-4122-82B7-6E4F52D2525F}" destId="{168CF2D6-FC91-4DEE-ADBD-CCE86580474B}" srcOrd="0" destOrd="0" presId="urn:microsoft.com/office/officeart/2016/7/layout/VerticalSolidActionList"/>
    <dgm:cxn modelId="{9CC7AA78-A3F5-490D-80F5-A2F9CEB556CD}" srcId="{D0779BA7-A543-4D0E-BD38-F225D8A7C55F}" destId="{D113F671-52A3-4325-BFCB-847C424001AD}" srcOrd="0" destOrd="0" parTransId="{A820A170-0727-458F-8A13-E99AF05CD777}" sibTransId="{96CF2567-E69E-4B67-9AB1-8C012FC4ECCD}"/>
    <dgm:cxn modelId="{8817C489-3334-48A7-B72C-172222A7DDFB}" type="presOf" srcId="{2A227AEE-7E14-4D20-AEAF-642C98800471}" destId="{C7642484-37D1-49F8-9844-68C531C4F8D4}" srcOrd="0" destOrd="0" presId="urn:microsoft.com/office/officeart/2016/7/layout/VerticalSolidActionList"/>
    <dgm:cxn modelId="{383ADB8D-8E11-418A-A911-8BAC66CDF9D3}" srcId="{4D529014-ED5E-45D3-A3B4-2C68D18483F2}" destId="{D0779BA7-A543-4D0E-BD38-F225D8A7C55F}" srcOrd="3" destOrd="0" parTransId="{826ADB58-F750-4D43-A8F2-2BBE86468158}" sibTransId="{7EA8072B-04ED-42A2-8D53-B3C2E37746F2}"/>
    <dgm:cxn modelId="{1D7F3A91-8D72-492A-BD6B-6670279BAF67}" srcId="{2A227AEE-7E14-4D20-AEAF-642C98800471}" destId="{23BB901D-61ED-4D51-9B3C-99AC30CF7634}" srcOrd="0" destOrd="0" parTransId="{60B5E849-9F9A-494A-B3C7-55D0292CE031}" sibTransId="{0E6DC51D-77E5-44BC-A834-1D85915E0C29}"/>
    <dgm:cxn modelId="{8AC9C491-728D-4774-AE27-A4B99BA3C14A}" srcId="{A6FBAFB0-7138-44AA-8C76-E9B1CED45D51}" destId="{EC32643D-0B90-43CE-BB12-253B498F5E4B}" srcOrd="0" destOrd="0" parTransId="{25693DC1-7CE1-4A58-A1BB-288E12790134}" sibTransId="{45008E8B-F119-4E8E-9E0E-1CC89F5B20E4}"/>
    <dgm:cxn modelId="{15127797-EEDA-4AD8-B85B-3943DFFBE8FF}" type="presOf" srcId="{FE4CF63E-F0FB-4BE5-BD80-B22020642196}" destId="{E288A94F-737A-444C-B6B4-0803E55B26BF}" srcOrd="0" destOrd="0" presId="urn:microsoft.com/office/officeart/2016/7/layout/VerticalSolidActionList"/>
    <dgm:cxn modelId="{DDB4F1A8-0379-4832-971E-778C02174FCF}" type="presOf" srcId="{EC32643D-0B90-43CE-BB12-253B498F5E4B}" destId="{E5675A68-3DA0-4D59-A207-A3BE4082E58B}" srcOrd="0" destOrd="0" presId="urn:microsoft.com/office/officeart/2016/7/layout/VerticalSolidActionList"/>
    <dgm:cxn modelId="{2C13A0D6-6710-4208-8D5B-D63456F5799B}" type="presOf" srcId="{A6FBAFB0-7138-44AA-8C76-E9B1CED45D51}" destId="{5A1422BB-7E55-45E8-BE7C-68FBAD64CF55}" srcOrd="0" destOrd="0" presId="urn:microsoft.com/office/officeart/2016/7/layout/VerticalSolidActionList"/>
    <dgm:cxn modelId="{CB0735E1-759F-4427-B17A-0174C724CD9E}" srcId="{105D8B39-70EF-4ACD-B9F5-C87798EDA387}" destId="{8BA3A525-2CA2-475D-A153-8F93B7B667E8}" srcOrd="0" destOrd="0" parTransId="{2461B3FE-3B57-44C7-A109-CED2447BD28E}" sibTransId="{0F456894-4AD1-488A-92D2-2A2A8DA73056}"/>
    <dgm:cxn modelId="{1ECE23E6-9A74-47E4-9940-34E9D8658BD5}" type="presOf" srcId="{F9E496C2-9AB6-4A1A-B66B-011A4184996A}" destId="{B8576456-0AEE-4FC4-B6B5-0593170009CD}" srcOrd="0" destOrd="0" presId="urn:microsoft.com/office/officeart/2016/7/layout/VerticalSolidActionList"/>
    <dgm:cxn modelId="{E5A9B4E9-5E0B-4E67-B67B-880E7748E7CF}" srcId="{4D529014-ED5E-45D3-A3B4-2C68D18483F2}" destId="{A6FBAFB0-7138-44AA-8C76-E9B1CED45D51}" srcOrd="0" destOrd="0" parTransId="{2EFC1672-0D1B-47CC-8E00-BEEA8FF716F4}" sibTransId="{027F291C-F1FE-40E2-9B4E-45482D63D686}"/>
    <dgm:cxn modelId="{BA5860F1-CCB6-480D-90A3-0E26FD3D863D}" srcId="{4D529014-ED5E-45D3-A3B4-2C68D18483F2}" destId="{2A227AEE-7E14-4D20-AEAF-642C98800471}" srcOrd="2" destOrd="0" parTransId="{1F45C039-FCA8-4306-BB7A-854C241169F3}" sibTransId="{D5EB50CC-293D-454F-9E48-C4398047F24E}"/>
    <dgm:cxn modelId="{A5168316-B83A-477A-9689-B47E6614FC2F}" type="presParOf" srcId="{FFA8B70D-DFAD-4A6A-A116-4D5A66559357}" destId="{26100D1E-DF23-42E0-AC01-F8E1F440562D}" srcOrd="0" destOrd="0" presId="urn:microsoft.com/office/officeart/2016/7/layout/VerticalSolidActionList"/>
    <dgm:cxn modelId="{CEDFD78B-DE8B-4C88-866E-E25F11A74118}" type="presParOf" srcId="{26100D1E-DF23-42E0-AC01-F8E1F440562D}" destId="{5A1422BB-7E55-45E8-BE7C-68FBAD64CF55}" srcOrd="0" destOrd="0" presId="urn:microsoft.com/office/officeart/2016/7/layout/VerticalSolidActionList"/>
    <dgm:cxn modelId="{92498836-DCD6-4851-A933-D7EFF023C7CC}" type="presParOf" srcId="{26100D1E-DF23-42E0-AC01-F8E1F440562D}" destId="{E5675A68-3DA0-4D59-A207-A3BE4082E58B}" srcOrd="1" destOrd="0" presId="urn:microsoft.com/office/officeart/2016/7/layout/VerticalSolidActionList"/>
    <dgm:cxn modelId="{23FABA5B-0692-4C92-A3AD-0D22C8C04BF8}" type="presParOf" srcId="{FFA8B70D-DFAD-4A6A-A116-4D5A66559357}" destId="{E99E3A25-53E5-4336-BE1F-D0AD8203A4B0}" srcOrd="1" destOrd="0" presId="urn:microsoft.com/office/officeart/2016/7/layout/VerticalSolidActionList"/>
    <dgm:cxn modelId="{290CD700-3463-499F-A19A-BD550A3A77E7}" type="presParOf" srcId="{FFA8B70D-DFAD-4A6A-A116-4D5A66559357}" destId="{22E116EA-D2C0-4B75-B667-D3F5F6BF1AB4}" srcOrd="2" destOrd="0" presId="urn:microsoft.com/office/officeart/2016/7/layout/VerticalSolidActionList"/>
    <dgm:cxn modelId="{DF5CE3D8-2BAA-4E98-A49F-EE7C47FC8F0F}" type="presParOf" srcId="{22E116EA-D2C0-4B75-B667-D3F5F6BF1AB4}" destId="{AB4DC844-D09E-45FB-BE2B-BD11C21C083A}" srcOrd="0" destOrd="0" presId="urn:microsoft.com/office/officeart/2016/7/layout/VerticalSolidActionList"/>
    <dgm:cxn modelId="{B31C8AF1-83E6-4353-904C-9987CB2B9001}" type="presParOf" srcId="{22E116EA-D2C0-4B75-B667-D3F5F6BF1AB4}" destId="{B8576456-0AEE-4FC4-B6B5-0593170009CD}" srcOrd="1" destOrd="0" presId="urn:microsoft.com/office/officeart/2016/7/layout/VerticalSolidActionList"/>
    <dgm:cxn modelId="{17C00BEF-EE37-4B8F-B946-8EE420BB77D3}" type="presParOf" srcId="{FFA8B70D-DFAD-4A6A-A116-4D5A66559357}" destId="{07DE56FB-B325-4325-BA33-924D6AE89D0B}" srcOrd="3" destOrd="0" presId="urn:microsoft.com/office/officeart/2016/7/layout/VerticalSolidActionList"/>
    <dgm:cxn modelId="{D2BDEED5-F030-4D4D-B98C-542E1404844D}" type="presParOf" srcId="{FFA8B70D-DFAD-4A6A-A116-4D5A66559357}" destId="{F95FCC40-9EB3-465E-AFC5-3C67B29EC9EB}" srcOrd="4" destOrd="0" presId="urn:microsoft.com/office/officeart/2016/7/layout/VerticalSolidActionList"/>
    <dgm:cxn modelId="{7B899A35-39D3-48EB-9D8D-4079818A86D1}" type="presParOf" srcId="{F95FCC40-9EB3-465E-AFC5-3C67B29EC9EB}" destId="{C7642484-37D1-49F8-9844-68C531C4F8D4}" srcOrd="0" destOrd="0" presId="urn:microsoft.com/office/officeart/2016/7/layout/VerticalSolidActionList"/>
    <dgm:cxn modelId="{5C4B2611-5266-4B02-BF64-0DF68105D565}" type="presParOf" srcId="{F95FCC40-9EB3-465E-AFC5-3C67B29EC9EB}" destId="{71830920-0EE1-4FD2-B885-9DCBD898D209}" srcOrd="1" destOrd="0" presId="urn:microsoft.com/office/officeart/2016/7/layout/VerticalSolidActionList"/>
    <dgm:cxn modelId="{B42DA183-86DF-4BB0-BC2A-163B5EFF5121}" type="presParOf" srcId="{FFA8B70D-DFAD-4A6A-A116-4D5A66559357}" destId="{08FD0805-4B46-46AF-BF80-21037FF81CE7}" srcOrd="5" destOrd="0" presId="urn:microsoft.com/office/officeart/2016/7/layout/VerticalSolidActionList"/>
    <dgm:cxn modelId="{F63BC8A7-6A79-4B54-87CC-2B74B945CF0B}" type="presParOf" srcId="{FFA8B70D-DFAD-4A6A-A116-4D5A66559357}" destId="{CDC61BF3-4606-4DC1-A4A3-2E8E800D7A02}" srcOrd="6" destOrd="0" presId="urn:microsoft.com/office/officeart/2016/7/layout/VerticalSolidActionList"/>
    <dgm:cxn modelId="{68A3630E-D549-4726-9DCC-7D27E246D902}" type="presParOf" srcId="{CDC61BF3-4606-4DC1-A4A3-2E8E800D7A02}" destId="{DE7150BA-BF5C-426E-8799-DF466C4F6580}" srcOrd="0" destOrd="0" presId="urn:microsoft.com/office/officeart/2016/7/layout/VerticalSolidActionList"/>
    <dgm:cxn modelId="{E354A919-C416-4D23-B649-1119BC882368}" type="presParOf" srcId="{CDC61BF3-4606-4DC1-A4A3-2E8E800D7A02}" destId="{F6BCB948-7AC2-47BA-9978-611B0750BAE8}" srcOrd="1" destOrd="0" presId="urn:microsoft.com/office/officeart/2016/7/layout/VerticalSolidActionList"/>
    <dgm:cxn modelId="{67E92471-FF6B-4210-9696-951086E5B21C}" type="presParOf" srcId="{FFA8B70D-DFAD-4A6A-A116-4D5A66559357}" destId="{2204483D-4958-4976-B6BB-F7F450EA5F3B}" srcOrd="7" destOrd="0" presId="urn:microsoft.com/office/officeart/2016/7/layout/VerticalSolidActionList"/>
    <dgm:cxn modelId="{68326429-EEC2-4515-BFCC-B44E26BC0CD3}" type="presParOf" srcId="{FFA8B70D-DFAD-4A6A-A116-4D5A66559357}" destId="{57D53B0D-352B-47A3-8432-AE14A6D26235}" srcOrd="8" destOrd="0" presId="urn:microsoft.com/office/officeart/2016/7/layout/VerticalSolidActionList"/>
    <dgm:cxn modelId="{5B3DC5C9-B828-497C-9E96-1EA1E23F1F51}" type="presParOf" srcId="{57D53B0D-352B-47A3-8432-AE14A6D26235}" destId="{46E36120-AD5E-4EF0-8BB5-97B16E6AE2D1}" srcOrd="0" destOrd="0" presId="urn:microsoft.com/office/officeart/2016/7/layout/VerticalSolidActionList"/>
    <dgm:cxn modelId="{C61EDC25-AF28-4A1D-BD79-8B5D3DD5F846}" type="presParOf" srcId="{57D53B0D-352B-47A3-8432-AE14A6D26235}" destId="{E766DE3D-C032-4EEC-8FB9-CF7DA8A82D73}" srcOrd="1" destOrd="0" presId="urn:microsoft.com/office/officeart/2016/7/layout/VerticalSolidActionList"/>
    <dgm:cxn modelId="{B449AD53-553E-4C86-900B-431EAB67C8DE}" type="presParOf" srcId="{FFA8B70D-DFAD-4A6A-A116-4D5A66559357}" destId="{51079936-894D-410C-9781-47F78B090D58}" srcOrd="9" destOrd="0" presId="urn:microsoft.com/office/officeart/2016/7/layout/VerticalSolidActionList"/>
    <dgm:cxn modelId="{04332908-5E4C-447C-A192-14FDC1BB1C52}" type="presParOf" srcId="{FFA8B70D-DFAD-4A6A-A116-4D5A66559357}" destId="{5DE18143-D083-41A8-9924-D949D684CE63}" srcOrd="10" destOrd="0" presId="urn:microsoft.com/office/officeart/2016/7/layout/VerticalSolidActionList"/>
    <dgm:cxn modelId="{48A0C96C-1E12-4299-9515-5486DB1E3615}" type="presParOf" srcId="{5DE18143-D083-41A8-9924-D949D684CE63}" destId="{168CF2D6-FC91-4DEE-ADBD-CCE86580474B}" srcOrd="0" destOrd="0" presId="urn:microsoft.com/office/officeart/2016/7/layout/VerticalSolidActionList"/>
    <dgm:cxn modelId="{44322B2D-199E-44F8-A630-AFA588BD4E35}" type="presParOf" srcId="{5DE18143-D083-41A8-9924-D949D684CE63}" destId="{E288A94F-737A-444C-B6B4-0803E55B26BF}"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9363FF-9464-436D-A688-DFA22054B5E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DE3BA6F-9D2A-4E20-8B40-768A3680129C}">
      <dgm:prSet/>
      <dgm:spPr/>
      <dgm:t>
        <a:bodyPr/>
        <a:lstStyle/>
        <a:p>
          <a:r>
            <a:rPr lang="en-US"/>
            <a:t>How to bridge the gap between diversity and organizational effectiveness?</a:t>
          </a:r>
        </a:p>
      </dgm:t>
    </dgm:pt>
    <dgm:pt modelId="{6DEA205D-8CE5-4555-A9B7-FED99B7903F2}" type="parTrans" cxnId="{D2FF9E44-DAEF-4E99-9BFF-F53E17943AB7}">
      <dgm:prSet/>
      <dgm:spPr/>
      <dgm:t>
        <a:bodyPr/>
        <a:lstStyle/>
        <a:p>
          <a:endParaRPr lang="en-US"/>
        </a:p>
      </dgm:t>
    </dgm:pt>
    <dgm:pt modelId="{F441084A-E204-4232-A569-5AAB13F9DFA0}" type="sibTrans" cxnId="{D2FF9E44-DAEF-4E99-9BFF-F53E17943AB7}">
      <dgm:prSet/>
      <dgm:spPr/>
      <dgm:t>
        <a:bodyPr/>
        <a:lstStyle/>
        <a:p>
          <a:endParaRPr lang="en-US"/>
        </a:p>
      </dgm:t>
    </dgm:pt>
    <dgm:pt modelId="{CF653FEA-89CA-4D80-8598-FB3AE29EA5DC}">
      <dgm:prSet/>
      <dgm:spPr/>
      <dgm:t>
        <a:bodyPr/>
        <a:lstStyle/>
        <a:p>
          <a:r>
            <a:rPr lang="en-US"/>
            <a:t>Diverse demographics vs diverse skills, capabilities &amp; competencies</a:t>
          </a:r>
        </a:p>
      </dgm:t>
    </dgm:pt>
    <dgm:pt modelId="{8D02786A-F808-4155-8F15-8D87BFA7A75C}" type="parTrans" cxnId="{9B8E0B87-1356-44EE-918A-1755CA0EBCA4}">
      <dgm:prSet/>
      <dgm:spPr/>
      <dgm:t>
        <a:bodyPr/>
        <a:lstStyle/>
        <a:p>
          <a:endParaRPr lang="en-US"/>
        </a:p>
      </dgm:t>
    </dgm:pt>
    <dgm:pt modelId="{DDD994DD-3A2D-4157-8C9F-F134F6A2F7E2}" type="sibTrans" cxnId="{9B8E0B87-1356-44EE-918A-1755CA0EBCA4}">
      <dgm:prSet/>
      <dgm:spPr/>
      <dgm:t>
        <a:bodyPr/>
        <a:lstStyle/>
        <a:p>
          <a:endParaRPr lang="en-US"/>
        </a:p>
      </dgm:t>
    </dgm:pt>
    <dgm:pt modelId="{55CA4AA1-78F7-40D5-8BF2-5D4F762C4AA6}">
      <dgm:prSet/>
      <dgm:spPr/>
      <dgm:t>
        <a:bodyPr/>
        <a:lstStyle/>
        <a:p>
          <a:r>
            <a:rPr lang="en-US"/>
            <a:t>Enhance military effectiveness</a:t>
          </a:r>
        </a:p>
      </dgm:t>
    </dgm:pt>
    <dgm:pt modelId="{C3A05B4E-CE64-4561-A4D9-119C144FB751}" type="parTrans" cxnId="{2D9BE349-A9F1-4537-A1B4-56787976B3CC}">
      <dgm:prSet/>
      <dgm:spPr/>
      <dgm:t>
        <a:bodyPr/>
        <a:lstStyle/>
        <a:p>
          <a:endParaRPr lang="en-US"/>
        </a:p>
      </dgm:t>
    </dgm:pt>
    <dgm:pt modelId="{C7C707B8-2846-44F8-8534-BA24F6230543}" type="sibTrans" cxnId="{2D9BE349-A9F1-4537-A1B4-56787976B3CC}">
      <dgm:prSet/>
      <dgm:spPr/>
      <dgm:t>
        <a:bodyPr/>
        <a:lstStyle/>
        <a:p>
          <a:endParaRPr lang="en-US"/>
        </a:p>
      </dgm:t>
    </dgm:pt>
    <dgm:pt modelId="{7453E1AD-5BE1-442A-B766-3DC4543394C3}">
      <dgm:prSet/>
      <dgm:spPr/>
      <dgm:t>
        <a:bodyPr/>
        <a:lstStyle/>
        <a:p>
          <a:r>
            <a:rPr lang="en-US"/>
            <a:t>Significant opportunities for leveraging workforce diversity</a:t>
          </a:r>
        </a:p>
      </dgm:t>
    </dgm:pt>
    <dgm:pt modelId="{38AAF862-D3F1-4385-BF5E-022E5E786993}" type="parTrans" cxnId="{69D83475-BC4C-4F40-BF91-F27AA4BEF591}">
      <dgm:prSet/>
      <dgm:spPr/>
      <dgm:t>
        <a:bodyPr/>
        <a:lstStyle/>
        <a:p>
          <a:endParaRPr lang="en-US"/>
        </a:p>
      </dgm:t>
    </dgm:pt>
    <dgm:pt modelId="{4ED780D1-2BAF-4F90-B81B-D078C3B067EA}" type="sibTrans" cxnId="{69D83475-BC4C-4F40-BF91-F27AA4BEF591}">
      <dgm:prSet/>
      <dgm:spPr/>
      <dgm:t>
        <a:bodyPr/>
        <a:lstStyle/>
        <a:p>
          <a:endParaRPr lang="en-US"/>
        </a:p>
      </dgm:t>
    </dgm:pt>
    <dgm:pt modelId="{F71333A9-2CC5-428D-94E5-C02D103205F3}">
      <dgm:prSet/>
      <dgm:spPr/>
      <dgm:t>
        <a:bodyPr/>
        <a:lstStyle/>
        <a:p>
          <a:r>
            <a:rPr lang="en-US"/>
            <a:t>Enhance capacity for innovation and quality of decision-making</a:t>
          </a:r>
        </a:p>
      </dgm:t>
    </dgm:pt>
    <dgm:pt modelId="{455307CF-1EB9-43F0-BFB7-A7DFF91AEC69}" type="parTrans" cxnId="{800A1EF9-6934-49B7-8F53-E160D56F97A9}">
      <dgm:prSet/>
      <dgm:spPr/>
      <dgm:t>
        <a:bodyPr/>
        <a:lstStyle/>
        <a:p>
          <a:endParaRPr lang="en-US"/>
        </a:p>
      </dgm:t>
    </dgm:pt>
    <dgm:pt modelId="{A8C84D62-1A19-4DEF-93B5-BA89F6B527BD}" type="sibTrans" cxnId="{800A1EF9-6934-49B7-8F53-E160D56F97A9}">
      <dgm:prSet/>
      <dgm:spPr/>
      <dgm:t>
        <a:bodyPr/>
        <a:lstStyle/>
        <a:p>
          <a:endParaRPr lang="en-US"/>
        </a:p>
      </dgm:t>
    </dgm:pt>
    <dgm:pt modelId="{4F7CC671-6435-4AA0-9EEF-C72237318A82}">
      <dgm:prSet/>
      <dgm:spPr/>
      <dgm:t>
        <a:bodyPr/>
        <a:lstStyle/>
        <a:p>
          <a:r>
            <a:rPr lang="en-US"/>
            <a:t>Improve engagement with partners and allies</a:t>
          </a:r>
        </a:p>
      </dgm:t>
    </dgm:pt>
    <dgm:pt modelId="{C02BF600-B089-4023-A197-84D9ED32344A}" type="parTrans" cxnId="{2F18A840-0FE7-457A-91C0-675C2A25DFBA}">
      <dgm:prSet/>
      <dgm:spPr/>
      <dgm:t>
        <a:bodyPr/>
        <a:lstStyle/>
        <a:p>
          <a:endParaRPr lang="en-US"/>
        </a:p>
      </dgm:t>
    </dgm:pt>
    <dgm:pt modelId="{0042E979-887D-43CA-9ADC-B5228E689F4D}" type="sibTrans" cxnId="{2F18A840-0FE7-457A-91C0-675C2A25DFBA}">
      <dgm:prSet/>
      <dgm:spPr/>
      <dgm:t>
        <a:bodyPr/>
        <a:lstStyle/>
        <a:p>
          <a:endParaRPr lang="en-US"/>
        </a:p>
      </dgm:t>
    </dgm:pt>
    <dgm:pt modelId="{6D142CE9-3937-4EE6-AE1B-C1F0201838DE}">
      <dgm:prSet/>
      <dgm:spPr/>
      <dgm:t>
        <a:bodyPr/>
        <a:lstStyle/>
        <a:p>
          <a:r>
            <a:rPr lang="en-US"/>
            <a:t>Improve ability to attract, retain and foster skills needed</a:t>
          </a:r>
        </a:p>
      </dgm:t>
    </dgm:pt>
    <dgm:pt modelId="{B9D42ABE-5ED6-416D-961C-A8DFBADB9F38}" type="parTrans" cxnId="{355DB347-E53D-4D2B-9867-48F45325D8CC}">
      <dgm:prSet/>
      <dgm:spPr/>
      <dgm:t>
        <a:bodyPr/>
        <a:lstStyle/>
        <a:p>
          <a:endParaRPr lang="en-US"/>
        </a:p>
      </dgm:t>
    </dgm:pt>
    <dgm:pt modelId="{9DA3FD45-A348-40B1-A313-208D7B924472}" type="sibTrans" cxnId="{355DB347-E53D-4D2B-9867-48F45325D8CC}">
      <dgm:prSet/>
      <dgm:spPr/>
      <dgm:t>
        <a:bodyPr/>
        <a:lstStyle/>
        <a:p>
          <a:endParaRPr lang="en-US"/>
        </a:p>
      </dgm:t>
    </dgm:pt>
    <dgm:pt modelId="{973A2AED-CA71-4D87-AE37-D9164B019C67}">
      <dgm:prSet/>
      <dgm:spPr/>
      <dgm:t>
        <a:bodyPr/>
        <a:lstStyle/>
        <a:p>
          <a:r>
            <a:rPr lang="en-US"/>
            <a:t>Strategic enabler</a:t>
          </a:r>
        </a:p>
      </dgm:t>
    </dgm:pt>
    <dgm:pt modelId="{A11843DF-DF2B-4A89-B518-7EE66551BD9B}" type="parTrans" cxnId="{6E7F272D-C468-48BE-8795-526F35CF06DD}">
      <dgm:prSet/>
      <dgm:spPr/>
      <dgm:t>
        <a:bodyPr/>
        <a:lstStyle/>
        <a:p>
          <a:endParaRPr lang="en-US"/>
        </a:p>
      </dgm:t>
    </dgm:pt>
    <dgm:pt modelId="{FB076701-2E46-4F02-9452-DDACF424E915}" type="sibTrans" cxnId="{6E7F272D-C468-48BE-8795-526F35CF06DD}">
      <dgm:prSet/>
      <dgm:spPr/>
      <dgm:t>
        <a:bodyPr/>
        <a:lstStyle/>
        <a:p>
          <a:endParaRPr lang="en-US"/>
        </a:p>
      </dgm:t>
    </dgm:pt>
    <dgm:pt modelId="{50F8DCEA-CB4A-4F44-A5C6-E93C3DC363D1}">
      <dgm:prSet/>
      <dgm:spPr/>
      <dgm:t>
        <a:bodyPr/>
        <a:lstStyle/>
        <a:p>
          <a:r>
            <a:rPr lang="en-US"/>
            <a:t>Recruit, manage and reward</a:t>
          </a:r>
        </a:p>
      </dgm:t>
    </dgm:pt>
    <dgm:pt modelId="{EAA7FC39-8B90-4E2A-9011-4AD649432FB4}" type="parTrans" cxnId="{303692BC-55AF-4C41-823C-781E6ADD4F91}">
      <dgm:prSet/>
      <dgm:spPr/>
      <dgm:t>
        <a:bodyPr/>
        <a:lstStyle/>
        <a:p>
          <a:endParaRPr lang="en-US"/>
        </a:p>
      </dgm:t>
    </dgm:pt>
    <dgm:pt modelId="{7C916F8A-985B-49BB-903F-838F371DE7CC}" type="sibTrans" cxnId="{303692BC-55AF-4C41-823C-781E6ADD4F91}">
      <dgm:prSet/>
      <dgm:spPr/>
      <dgm:t>
        <a:bodyPr/>
        <a:lstStyle/>
        <a:p>
          <a:endParaRPr lang="en-US"/>
        </a:p>
      </dgm:t>
    </dgm:pt>
    <dgm:pt modelId="{85608660-197C-4672-B357-D3919454FEF1}">
      <dgm:prSet/>
      <dgm:spPr/>
      <dgm:t>
        <a:bodyPr/>
        <a:lstStyle/>
        <a:p>
          <a:r>
            <a:rPr lang="en-US"/>
            <a:t>Increase organizational capability</a:t>
          </a:r>
        </a:p>
      </dgm:t>
    </dgm:pt>
    <dgm:pt modelId="{E746FCE7-6641-48E7-8D11-B32D83C10E77}" type="parTrans" cxnId="{3C65E0FC-3D3A-43B2-AD2B-C5BB258332E0}">
      <dgm:prSet/>
      <dgm:spPr/>
      <dgm:t>
        <a:bodyPr/>
        <a:lstStyle/>
        <a:p>
          <a:endParaRPr lang="en-US"/>
        </a:p>
      </dgm:t>
    </dgm:pt>
    <dgm:pt modelId="{FC547DC3-A4F6-4E01-A24E-35BA71BBD718}" type="sibTrans" cxnId="{3C65E0FC-3D3A-43B2-AD2B-C5BB258332E0}">
      <dgm:prSet/>
      <dgm:spPr/>
      <dgm:t>
        <a:bodyPr/>
        <a:lstStyle/>
        <a:p>
          <a:endParaRPr lang="en-US"/>
        </a:p>
      </dgm:t>
    </dgm:pt>
    <dgm:pt modelId="{131BAAF4-B681-445C-AF4F-5BDE362EF1A8}">
      <dgm:prSet/>
      <dgm:spPr/>
      <dgm:t>
        <a:bodyPr/>
        <a:lstStyle/>
        <a:p>
          <a:r>
            <a:rPr lang="en-US"/>
            <a:t>Neurodiversity – common strengths valued but not accommodated </a:t>
          </a:r>
        </a:p>
      </dgm:t>
    </dgm:pt>
    <dgm:pt modelId="{B2F401EA-BC5C-44B6-9B8D-3C8891C789D4}" type="parTrans" cxnId="{EB9082B9-1B4F-49C5-9FC9-571F3BD22FAA}">
      <dgm:prSet/>
      <dgm:spPr/>
      <dgm:t>
        <a:bodyPr/>
        <a:lstStyle/>
        <a:p>
          <a:endParaRPr lang="en-US"/>
        </a:p>
      </dgm:t>
    </dgm:pt>
    <dgm:pt modelId="{0E7DCCE4-AA14-4A42-8B41-03E01B1E3B07}" type="sibTrans" cxnId="{EB9082B9-1B4F-49C5-9FC9-571F3BD22FAA}">
      <dgm:prSet/>
      <dgm:spPr/>
      <dgm:t>
        <a:bodyPr/>
        <a:lstStyle/>
        <a:p>
          <a:endParaRPr lang="en-US"/>
        </a:p>
      </dgm:t>
    </dgm:pt>
    <dgm:pt modelId="{460612EF-5E5A-4F3E-B18B-A8C50E18ABB2}" type="pres">
      <dgm:prSet presAssocID="{769363FF-9464-436D-A688-DFA22054B5E5}" presName="linear" presStyleCnt="0">
        <dgm:presLayoutVars>
          <dgm:animLvl val="lvl"/>
          <dgm:resizeHandles val="exact"/>
        </dgm:presLayoutVars>
      </dgm:prSet>
      <dgm:spPr/>
    </dgm:pt>
    <dgm:pt modelId="{D07B12CC-91F0-4913-8F3C-B745D3482F36}" type="pres">
      <dgm:prSet presAssocID="{3DE3BA6F-9D2A-4E20-8B40-768A3680129C}" presName="parentText" presStyleLbl="node1" presStyleIdx="0" presStyleCnt="4">
        <dgm:presLayoutVars>
          <dgm:chMax val="0"/>
          <dgm:bulletEnabled val="1"/>
        </dgm:presLayoutVars>
      </dgm:prSet>
      <dgm:spPr/>
    </dgm:pt>
    <dgm:pt modelId="{D7755482-C8EC-492A-965C-BFE43B42B5CD}" type="pres">
      <dgm:prSet presAssocID="{F441084A-E204-4232-A569-5AAB13F9DFA0}" presName="spacer" presStyleCnt="0"/>
      <dgm:spPr/>
    </dgm:pt>
    <dgm:pt modelId="{E54012E8-047E-4613-A73F-4EFBDAEA92FB}" type="pres">
      <dgm:prSet presAssocID="{CF653FEA-89CA-4D80-8598-FB3AE29EA5DC}" presName="parentText" presStyleLbl="node1" presStyleIdx="1" presStyleCnt="4">
        <dgm:presLayoutVars>
          <dgm:chMax val="0"/>
          <dgm:bulletEnabled val="1"/>
        </dgm:presLayoutVars>
      </dgm:prSet>
      <dgm:spPr/>
    </dgm:pt>
    <dgm:pt modelId="{7A624BE9-352E-44A2-B364-44A091A71042}" type="pres">
      <dgm:prSet presAssocID="{DDD994DD-3A2D-4157-8C9F-F134F6A2F7E2}" presName="spacer" presStyleCnt="0"/>
      <dgm:spPr/>
    </dgm:pt>
    <dgm:pt modelId="{F0AD98CB-B0A1-4515-8DB7-C16535D62081}" type="pres">
      <dgm:prSet presAssocID="{55CA4AA1-78F7-40D5-8BF2-5D4F762C4AA6}" presName="parentText" presStyleLbl="node1" presStyleIdx="2" presStyleCnt="4">
        <dgm:presLayoutVars>
          <dgm:chMax val="0"/>
          <dgm:bulletEnabled val="1"/>
        </dgm:presLayoutVars>
      </dgm:prSet>
      <dgm:spPr/>
    </dgm:pt>
    <dgm:pt modelId="{71A8BA4C-5118-4CC4-BF60-0776428C0244}" type="pres">
      <dgm:prSet presAssocID="{55CA4AA1-78F7-40D5-8BF2-5D4F762C4AA6}" presName="childText" presStyleLbl="revTx" presStyleIdx="0" presStyleCnt="1">
        <dgm:presLayoutVars>
          <dgm:bulletEnabled val="1"/>
        </dgm:presLayoutVars>
      </dgm:prSet>
      <dgm:spPr/>
    </dgm:pt>
    <dgm:pt modelId="{8048D625-6EDB-435E-AF1F-C2E35EA68E6D}" type="pres">
      <dgm:prSet presAssocID="{131BAAF4-B681-445C-AF4F-5BDE362EF1A8}" presName="parentText" presStyleLbl="node1" presStyleIdx="3" presStyleCnt="4">
        <dgm:presLayoutVars>
          <dgm:chMax val="0"/>
          <dgm:bulletEnabled val="1"/>
        </dgm:presLayoutVars>
      </dgm:prSet>
      <dgm:spPr/>
    </dgm:pt>
  </dgm:ptLst>
  <dgm:cxnLst>
    <dgm:cxn modelId="{83E13721-2283-41E1-845F-CC16EB8D20AE}" type="presOf" srcId="{769363FF-9464-436D-A688-DFA22054B5E5}" destId="{460612EF-5E5A-4F3E-B18B-A8C50E18ABB2}" srcOrd="0" destOrd="0" presId="urn:microsoft.com/office/officeart/2005/8/layout/vList2"/>
    <dgm:cxn modelId="{F32A9B21-7679-42A3-A370-39303FD753AC}" type="presOf" srcId="{973A2AED-CA71-4D87-AE37-D9164B019C67}" destId="{71A8BA4C-5118-4CC4-BF60-0776428C0244}" srcOrd="0" destOrd="4" presId="urn:microsoft.com/office/officeart/2005/8/layout/vList2"/>
    <dgm:cxn modelId="{F7CCDB27-44D5-4631-A1C3-CBB32FA06D06}" type="presOf" srcId="{4F7CC671-6435-4AA0-9EEF-C72237318A82}" destId="{71A8BA4C-5118-4CC4-BF60-0776428C0244}" srcOrd="0" destOrd="2" presId="urn:microsoft.com/office/officeart/2005/8/layout/vList2"/>
    <dgm:cxn modelId="{6E7F272D-C468-48BE-8795-526F35CF06DD}" srcId="{55CA4AA1-78F7-40D5-8BF2-5D4F762C4AA6}" destId="{973A2AED-CA71-4D87-AE37-D9164B019C67}" srcOrd="1" destOrd="0" parTransId="{A11843DF-DF2B-4A89-B518-7EE66551BD9B}" sibTransId="{FB076701-2E46-4F02-9452-DDACF424E915}"/>
    <dgm:cxn modelId="{9004AF31-065A-4F78-995A-A052A366DB32}" type="presOf" srcId="{CF653FEA-89CA-4D80-8598-FB3AE29EA5DC}" destId="{E54012E8-047E-4613-A73F-4EFBDAEA92FB}" srcOrd="0" destOrd="0" presId="urn:microsoft.com/office/officeart/2005/8/layout/vList2"/>
    <dgm:cxn modelId="{24D0C93D-F246-49C8-B86A-81C28790AF12}" type="presOf" srcId="{F71333A9-2CC5-428D-94E5-C02D103205F3}" destId="{71A8BA4C-5118-4CC4-BF60-0776428C0244}" srcOrd="0" destOrd="1" presId="urn:microsoft.com/office/officeart/2005/8/layout/vList2"/>
    <dgm:cxn modelId="{2F18A840-0FE7-457A-91C0-675C2A25DFBA}" srcId="{7453E1AD-5BE1-442A-B766-3DC4543394C3}" destId="{4F7CC671-6435-4AA0-9EEF-C72237318A82}" srcOrd="1" destOrd="0" parTransId="{C02BF600-B089-4023-A197-84D9ED32344A}" sibTransId="{0042E979-887D-43CA-9ADC-B5228E689F4D}"/>
    <dgm:cxn modelId="{D2FF9E44-DAEF-4E99-9BFF-F53E17943AB7}" srcId="{769363FF-9464-436D-A688-DFA22054B5E5}" destId="{3DE3BA6F-9D2A-4E20-8B40-768A3680129C}" srcOrd="0" destOrd="0" parTransId="{6DEA205D-8CE5-4555-A9B7-FED99B7903F2}" sibTransId="{F441084A-E204-4232-A569-5AAB13F9DFA0}"/>
    <dgm:cxn modelId="{355DB347-E53D-4D2B-9867-48F45325D8CC}" srcId="{7453E1AD-5BE1-442A-B766-3DC4543394C3}" destId="{6D142CE9-3937-4EE6-AE1B-C1F0201838DE}" srcOrd="2" destOrd="0" parTransId="{B9D42ABE-5ED6-416D-961C-A8DFBADB9F38}" sibTransId="{9DA3FD45-A348-40B1-A313-208D7B924472}"/>
    <dgm:cxn modelId="{2D9BE349-A9F1-4537-A1B4-56787976B3CC}" srcId="{769363FF-9464-436D-A688-DFA22054B5E5}" destId="{55CA4AA1-78F7-40D5-8BF2-5D4F762C4AA6}" srcOrd="2" destOrd="0" parTransId="{C3A05B4E-CE64-4561-A4D9-119C144FB751}" sibTransId="{C7C707B8-2846-44F8-8534-BA24F6230543}"/>
    <dgm:cxn modelId="{E6B4EC6B-6406-4BA1-91AB-25F92C3CA066}" type="presOf" srcId="{50F8DCEA-CB4A-4F44-A5C6-E93C3DC363D1}" destId="{71A8BA4C-5118-4CC4-BF60-0776428C0244}" srcOrd="0" destOrd="5" presId="urn:microsoft.com/office/officeart/2005/8/layout/vList2"/>
    <dgm:cxn modelId="{0D94AF73-29CB-41D6-B89B-1BC2732A29A7}" type="presOf" srcId="{6D142CE9-3937-4EE6-AE1B-C1F0201838DE}" destId="{71A8BA4C-5118-4CC4-BF60-0776428C0244}" srcOrd="0" destOrd="3" presId="urn:microsoft.com/office/officeart/2005/8/layout/vList2"/>
    <dgm:cxn modelId="{69D83475-BC4C-4F40-BF91-F27AA4BEF591}" srcId="{55CA4AA1-78F7-40D5-8BF2-5D4F762C4AA6}" destId="{7453E1AD-5BE1-442A-B766-3DC4543394C3}" srcOrd="0" destOrd="0" parTransId="{38AAF862-D3F1-4385-BF5E-022E5E786993}" sibTransId="{4ED780D1-2BAF-4F90-B81B-D078C3B067EA}"/>
    <dgm:cxn modelId="{7DD42F86-A953-4CC6-BE31-94F7BFC54AFE}" type="presOf" srcId="{7453E1AD-5BE1-442A-B766-3DC4543394C3}" destId="{71A8BA4C-5118-4CC4-BF60-0776428C0244}" srcOrd="0" destOrd="0" presId="urn:microsoft.com/office/officeart/2005/8/layout/vList2"/>
    <dgm:cxn modelId="{9B8E0B87-1356-44EE-918A-1755CA0EBCA4}" srcId="{769363FF-9464-436D-A688-DFA22054B5E5}" destId="{CF653FEA-89CA-4D80-8598-FB3AE29EA5DC}" srcOrd="1" destOrd="0" parTransId="{8D02786A-F808-4155-8F15-8D87BFA7A75C}" sibTransId="{DDD994DD-3A2D-4157-8C9F-F134F6A2F7E2}"/>
    <dgm:cxn modelId="{EB9082B9-1B4F-49C5-9FC9-571F3BD22FAA}" srcId="{769363FF-9464-436D-A688-DFA22054B5E5}" destId="{131BAAF4-B681-445C-AF4F-5BDE362EF1A8}" srcOrd="3" destOrd="0" parTransId="{B2F401EA-BC5C-44B6-9B8D-3C8891C789D4}" sibTransId="{0E7DCCE4-AA14-4A42-8B41-03E01B1E3B07}"/>
    <dgm:cxn modelId="{303692BC-55AF-4C41-823C-781E6ADD4F91}" srcId="{973A2AED-CA71-4D87-AE37-D9164B019C67}" destId="{50F8DCEA-CB4A-4F44-A5C6-E93C3DC363D1}" srcOrd="0" destOrd="0" parTransId="{EAA7FC39-8B90-4E2A-9011-4AD649432FB4}" sibTransId="{7C916F8A-985B-49BB-903F-838F371DE7CC}"/>
    <dgm:cxn modelId="{BA897BC2-44AE-4DEB-B413-6E3A67C060BA}" type="presOf" srcId="{3DE3BA6F-9D2A-4E20-8B40-768A3680129C}" destId="{D07B12CC-91F0-4913-8F3C-B745D3482F36}" srcOrd="0" destOrd="0" presId="urn:microsoft.com/office/officeart/2005/8/layout/vList2"/>
    <dgm:cxn modelId="{70B3EDC5-F774-4159-9A32-6EE1A98FE970}" type="presOf" srcId="{85608660-197C-4672-B357-D3919454FEF1}" destId="{71A8BA4C-5118-4CC4-BF60-0776428C0244}" srcOrd="0" destOrd="6" presId="urn:microsoft.com/office/officeart/2005/8/layout/vList2"/>
    <dgm:cxn modelId="{17240DC9-AB8D-4BA6-B04F-E439C145CEB2}" type="presOf" srcId="{131BAAF4-B681-445C-AF4F-5BDE362EF1A8}" destId="{8048D625-6EDB-435E-AF1F-C2E35EA68E6D}" srcOrd="0" destOrd="0" presId="urn:microsoft.com/office/officeart/2005/8/layout/vList2"/>
    <dgm:cxn modelId="{2FD99EEA-2A28-4917-A87B-3DE2BB83CC8D}" type="presOf" srcId="{55CA4AA1-78F7-40D5-8BF2-5D4F762C4AA6}" destId="{F0AD98CB-B0A1-4515-8DB7-C16535D62081}" srcOrd="0" destOrd="0" presId="urn:microsoft.com/office/officeart/2005/8/layout/vList2"/>
    <dgm:cxn modelId="{800A1EF9-6934-49B7-8F53-E160D56F97A9}" srcId="{7453E1AD-5BE1-442A-B766-3DC4543394C3}" destId="{F71333A9-2CC5-428D-94E5-C02D103205F3}" srcOrd="0" destOrd="0" parTransId="{455307CF-1EB9-43F0-BFB7-A7DFF91AEC69}" sibTransId="{A8C84D62-1A19-4DEF-93B5-BA89F6B527BD}"/>
    <dgm:cxn modelId="{3C65E0FC-3D3A-43B2-AD2B-C5BB258332E0}" srcId="{973A2AED-CA71-4D87-AE37-D9164B019C67}" destId="{85608660-197C-4672-B357-D3919454FEF1}" srcOrd="1" destOrd="0" parTransId="{E746FCE7-6641-48E7-8D11-B32D83C10E77}" sibTransId="{FC547DC3-A4F6-4E01-A24E-35BA71BBD718}"/>
    <dgm:cxn modelId="{B3955A2C-6480-477E-A8BC-3F791D64ACF7}" type="presParOf" srcId="{460612EF-5E5A-4F3E-B18B-A8C50E18ABB2}" destId="{D07B12CC-91F0-4913-8F3C-B745D3482F36}" srcOrd="0" destOrd="0" presId="urn:microsoft.com/office/officeart/2005/8/layout/vList2"/>
    <dgm:cxn modelId="{2668D9EC-2260-4A2E-AE03-0F22BCDFC22E}" type="presParOf" srcId="{460612EF-5E5A-4F3E-B18B-A8C50E18ABB2}" destId="{D7755482-C8EC-492A-965C-BFE43B42B5CD}" srcOrd="1" destOrd="0" presId="urn:microsoft.com/office/officeart/2005/8/layout/vList2"/>
    <dgm:cxn modelId="{B95148D9-17CD-44A8-ADBF-DCA7EB83235E}" type="presParOf" srcId="{460612EF-5E5A-4F3E-B18B-A8C50E18ABB2}" destId="{E54012E8-047E-4613-A73F-4EFBDAEA92FB}" srcOrd="2" destOrd="0" presId="urn:microsoft.com/office/officeart/2005/8/layout/vList2"/>
    <dgm:cxn modelId="{7013221B-69E3-40E2-9353-CB113AE0F9C0}" type="presParOf" srcId="{460612EF-5E5A-4F3E-B18B-A8C50E18ABB2}" destId="{7A624BE9-352E-44A2-B364-44A091A71042}" srcOrd="3" destOrd="0" presId="urn:microsoft.com/office/officeart/2005/8/layout/vList2"/>
    <dgm:cxn modelId="{A3EADD69-F0D2-41D3-8B09-BA9B9005E674}" type="presParOf" srcId="{460612EF-5E5A-4F3E-B18B-A8C50E18ABB2}" destId="{F0AD98CB-B0A1-4515-8DB7-C16535D62081}" srcOrd="4" destOrd="0" presId="urn:microsoft.com/office/officeart/2005/8/layout/vList2"/>
    <dgm:cxn modelId="{8C07E410-8BB8-4A21-80C0-BAEF8799F169}" type="presParOf" srcId="{460612EF-5E5A-4F3E-B18B-A8C50E18ABB2}" destId="{71A8BA4C-5118-4CC4-BF60-0776428C0244}" srcOrd="5" destOrd="0" presId="urn:microsoft.com/office/officeart/2005/8/layout/vList2"/>
    <dgm:cxn modelId="{A181282A-6E39-4A10-9205-19F72D5A6311}" type="presParOf" srcId="{460612EF-5E5A-4F3E-B18B-A8C50E18ABB2}" destId="{8048D625-6EDB-435E-AF1F-C2E35EA68E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E07CF5-2732-4359-9935-763FEDF7A33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03A41D4-349F-4CDE-AB05-834D012F25CB}">
      <dgm:prSet/>
      <dgm:spPr/>
      <dgm:t>
        <a:bodyPr/>
        <a:lstStyle/>
        <a:p>
          <a:r>
            <a:rPr lang="en-US"/>
            <a:t>Use case development</a:t>
          </a:r>
        </a:p>
      </dgm:t>
    </dgm:pt>
    <dgm:pt modelId="{04B33D70-014A-49FD-BDDE-2A41CF38B7C4}" type="parTrans" cxnId="{A03C6796-5D8D-4409-A074-76D51433E64A}">
      <dgm:prSet/>
      <dgm:spPr/>
      <dgm:t>
        <a:bodyPr/>
        <a:lstStyle/>
        <a:p>
          <a:endParaRPr lang="en-US"/>
        </a:p>
      </dgm:t>
    </dgm:pt>
    <dgm:pt modelId="{666B984E-474E-46E0-AA1E-A907D753E7C5}" type="sibTrans" cxnId="{A03C6796-5D8D-4409-A074-76D51433E64A}">
      <dgm:prSet/>
      <dgm:spPr/>
      <dgm:t>
        <a:bodyPr/>
        <a:lstStyle/>
        <a:p>
          <a:endParaRPr lang="en-US"/>
        </a:p>
      </dgm:t>
    </dgm:pt>
    <dgm:pt modelId="{6C075D96-B785-4DCF-BBDD-C2DDD3FDDD56}">
      <dgm:prSet/>
      <dgm:spPr/>
      <dgm:t>
        <a:bodyPr/>
        <a:lstStyle/>
        <a:p>
          <a:r>
            <a:rPr lang="en-US"/>
            <a:t>ChatGPT</a:t>
          </a:r>
        </a:p>
      </dgm:t>
    </dgm:pt>
    <dgm:pt modelId="{CE9B2665-3D9F-403C-8751-D8E1865068AF}" type="parTrans" cxnId="{4E8D9328-087A-46FD-A228-3A8076FA839D}">
      <dgm:prSet/>
      <dgm:spPr/>
      <dgm:t>
        <a:bodyPr/>
        <a:lstStyle/>
        <a:p>
          <a:endParaRPr lang="en-US"/>
        </a:p>
      </dgm:t>
    </dgm:pt>
    <dgm:pt modelId="{0E466A48-B60D-4C00-8B9A-9BACE6FE6677}" type="sibTrans" cxnId="{4E8D9328-087A-46FD-A228-3A8076FA839D}">
      <dgm:prSet/>
      <dgm:spPr/>
      <dgm:t>
        <a:bodyPr/>
        <a:lstStyle/>
        <a:p>
          <a:endParaRPr lang="en-US"/>
        </a:p>
      </dgm:t>
    </dgm:pt>
    <dgm:pt modelId="{D3D63B03-3793-4B7A-BFDF-B66217E79AB1}">
      <dgm:prSet/>
      <dgm:spPr/>
      <dgm:t>
        <a:bodyPr/>
        <a:lstStyle/>
        <a:p>
          <a:r>
            <a:rPr lang="en-US"/>
            <a:t>Cognitive warfare vs talents</a:t>
          </a:r>
        </a:p>
      </dgm:t>
    </dgm:pt>
    <dgm:pt modelId="{C5CF62C8-26DE-44B9-8523-2BB8C050AA4B}" type="parTrans" cxnId="{EC03DE2A-DA8D-4FA9-8644-E0BA88A90A18}">
      <dgm:prSet/>
      <dgm:spPr/>
      <dgm:t>
        <a:bodyPr/>
        <a:lstStyle/>
        <a:p>
          <a:endParaRPr lang="en-US"/>
        </a:p>
      </dgm:t>
    </dgm:pt>
    <dgm:pt modelId="{590197FD-6D8C-465C-AB86-432256F9E91E}" type="sibTrans" cxnId="{EC03DE2A-DA8D-4FA9-8644-E0BA88A90A18}">
      <dgm:prSet/>
      <dgm:spPr/>
      <dgm:t>
        <a:bodyPr/>
        <a:lstStyle/>
        <a:p>
          <a:endParaRPr lang="en-US"/>
        </a:p>
      </dgm:t>
    </dgm:pt>
    <dgm:pt modelId="{BB7CD855-6FE3-4259-A3B3-7DDA54A7BF8A}">
      <dgm:prSet/>
      <dgm:spPr/>
      <dgm:t>
        <a:bodyPr/>
        <a:lstStyle/>
        <a:p>
          <a:r>
            <a:rPr lang="en-US"/>
            <a:t>Explore hybrid methods and models</a:t>
          </a:r>
        </a:p>
      </dgm:t>
    </dgm:pt>
    <dgm:pt modelId="{EBBC3D96-F5BA-44B9-B75F-5098142BF9B3}" type="parTrans" cxnId="{B3D817DD-2872-4186-8DC4-AEBC1FC5CB92}">
      <dgm:prSet/>
      <dgm:spPr/>
      <dgm:t>
        <a:bodyPr/>
        <a:lstStyle/>
        <a:p>
          <a:endParaRPr lang="en-US"/>
        </a:p>
      </dgm:t>
    </dgm:pt>
    <dgm:pt modelId="{90907F03-9A54-4796-AD0A-E5D61C09D146}" type="sibTrans" cxnId="{B3D817DD-2872-4186-8DC4-AEBC1FC5CB92}">
      <dgm:prSet/>
      <dgm:spPr/>
      <dgm:t>
        <a:bodyPr/>
        <a:lstStyle/>
        <a:p>
          <a:endParaRPr lang="en-US"/>
        </a:p>
      </dgm:t>
    </dgm:pt>
    <dgm:pt modelId="{83EBF30A-8117-4B8D-ABB8-07F9033DB46B}">
      <dgm:prSet/>
      <dgm:spPr/>
      <dgm:t>
        <a:bodyPr/>
        <a:lstStyle/>
        <a:p>
          <a:r>
            <a:rPr lang="en-US"/>
            <a:t>Factors and considerations</a:t>
          </a:r>
        </a:p>
      </dgm:t>
    </dgm:pt>
    <dgm:pt modelId="{093DF18D-A46A-447C-A773-F5311BF5A429}" type="parTrans" cxnId="{770FCE3F-4AB1-4C5B-BF8C-D360415AEA91}">
      <dgm:prSet/>
      <dgm:spPr/>
      <dgm:t>
        <a:bodyPr/>
        <a:lstStyle/>
        <a:p>
          <a:endParaRPr lang="en-US"/>
        </a:p>
      </dgm:t>
    </dgm:pt>
    <dgm:pt modelId="{4A54BE0E-AFB9-43B3-A4C0-09E37AB3866E}" type="sibTrans" cxnId="{770FCE3F-4AB1-4C5B-BF8C-D360415AEA91}">
      <dgm:prSet/>
      <dgm:spPr/>
      <dgm:t>
        <a:bodyPr/>
        <a:lstStyle/>
        <a:p>
          <a:endParaRPr lang="en-US"/>
        </a:p>
      </dgm:t>
    </dgm:pt>
    <dgm:pt modelId="{F7EA4DEE-0F7B-4F75-AAD1-41FF4084CF5B}">
      <dgm:prSet/>
      <dgm:spPr/>
      <dgm:t>
        <a:bodyPr/>
        <a:lstStyle/>
        <a:p>
          <a:r>
            <a:rPr lang="en-US"/>
            <a:t>Privacy and HIPA issues</a:t>
          </a:r>
        </a:p>
      </dgm:t>
    </dgm:pt>
    <dgm:pt modelId="{0EA56BAE-7F38-4603-BD9C-A2D007146BBF}" type="parTrans" cxnId="{80065146-A641-4923-A8B7-232133EB4D5F}">
      <dgm:prSet/>
      <dgm:spPr/>
      <dgm:t>
        <a:bodyPr/>
        <a:lstStyle/>
        <a:p>
          <a:endParaRPr lang="en-US"/>
        </a:p>
      </dgm:t>
    </dgm:pt>
    <dgm:pt modelId="{F60B1356-6F87-4606-A5A4-78044D990413}" type="sibTrans" cxnId="{80065146-A641-4923-A8B7-232133EB4D5F}">
      <dgm:prSet/>
      <dgm:spPr/>
      <dgm:t>
        <a:bodyPr/>
        <a:lstStyle/>
        <a:p>
          <a:endParaRPr lang="en-US"/>
        </a:p>
      </dgm:t>
    </dgm:pt>
    <dgm:pt modelId="{944EC6A1-FAC5-42C5-BE62-B81F35A45A53}">
      <dgm:prSet/>
      <dgm:spPr/>
      <dgm:t>
        <a:bodyPr/>
        <a:lstStyle/>
        <a:p>
          <a:r>
            <a:rPr lang="en-US"/>
            <a:t>Data standards and integrity</a:t>
          </a:r>
        </a:p>
      </dgm:t>
    </dgm:pt>
    <dgm:pt modelId="{9E6B63B1-FC12-4B7D-ACD9-CDC09D047BA1}" type="parTrans" cxnId="{8132DAA5-0B15-4123-B949-BEDD2AA80D11}">
      <dgm:prSet/>
      <dgm:spPr/>
      <dgm:t>
        <a:bodyPr/>
        <a:lstStyle/>
        <a:p>
          <a:endParaRPr lang="en-US"/>
        </a:p>
      </dgm:t>
    </dgm:pt>
    <dgm:pt modelId="{AA37F7A2-214A-412A-A088-11C4ED5939A0}" type="sibTrans" cxnId="{8132DAA5-0B15-4123-B949-BEDD2AA80D11}">
      <dgm:prSet/>
      <dgm:spPr/>
      <dgm:t>
        <a:bodyPr/>
        <a:lstStyle/>
        <a:p>
          <a:endParaRPr lang="en-US"/>
        </a:p>
      </dgm:t>
    </dgm:pt>
    <dgm:pt modelId="{D1708E31-F352-46E6-9DC3-9194E8B8490B}">
      <dgm:prSet/>
      <dgm:spPr/>
      <dgm:t>
        <a:bodyPr/>
        <a:lstStyle/>
        <a:p>
          <a:r>
            <a:rPr lang="en-US"/>
            <a:t>Validation of models (Bias coding, ethical standards/policies)</a:t>
          </a:r>
        </a:p>
      </dgm:t>
    </dgm:pt>
    <dgm:pt modelId="{1E303EFD-DCBF-4D9E-98FD-46C4857880E3}" type="parTrans" cxnId="{52856AD3-FEC5-4291-8530-B4DB27CD2C7E}">
      <dgm:prSet/>
      <dgm:spPr/>
      <dgm:t>
        <a:bodyPr/>
        <a:lstStyle/>
        <a:p>
          <a:endParaRPr lang="en-US"/>
        </a:p>
      </dgm:t>
    </dgm:pt>
    <dgm:pt modelId="{EB30BEC8-10EA-41F2-81BC-D3FA8B59BA59}" type="sibTrans" cxnId="{52856AD3-FEC5-4291-8530-B4DB27CD2C7E}">
      <dgm:prSet/>
      <dgm:spPr/>
      <dgm:t>
        <a:bodyPr/>
        <a:lstStyle/>
        <a:p>
          <a:endParaRPr lang="en-US"/>
        </a:p>
      </dgm:t>
    </dgm:pt>
    <dgm:pt modelId="{801553F3-8765-4B19-815E-C794C1E3D3F0}">
      <dgm:prSet/>
      <dgm:spPr/>
      <dgm:t>
        <a:bodyPr/>
        <a:lstStyle/>
        <a:p>
          <a:r>
            <a:rPr lang="en-US"/>
            <a:t>Continuous assessments</a:t>
          </a:r>
        </a:p>
      </dgm:t>
    </dgm:pt>
    <dgm:pt modelId="{48D1CE4F-09BD-4B80-B043-E522031855D5}" type="parTrans" cxnId="{F091A372-7B98-4EC2-B339-DC4510D848FF}">
      <dgm:prSet/>
      <dgm:spPr/>
      <dgm:t>
        <a:bodyPr/>
        <a:lstStyle/>
        <a:p>
          <a:endParaRPr lang="en-US"/>
        </a:p>
      </dgm:t>
    </dgm:pt>
    <dgm:pt modelId="{5904C008-4769-4CC2-9C87-9C8E81D97D76}" type="sibTrans" cxnId="{F091A372-7B98-4EC2-B339-DC4510D848FF}">
      <dgm:prSet/>
      <dgm:spPr/>
      <dgm:t>
        <a:bodyPr/>
        <a:lstStyle/>
        <a:p>
          <a:endParaRPr lang="en-US"/>
        </a:p>
      </dgm:t>
    </dgm:pt>
    <dgm:pt modelId="{2098BF9D-3149-4A05-B8B7-68A3338D985E}">
      <dgm:prSet/>
      <dgm:spPr/>
      <dgm:t>
        <a:bodyPr/>
        <a:lstStyle/>
        <a:p>
          <a:r>
            <a:rPr lang="en-US"/>
            <a:t>Cultural and moral measures</a:t>
          </a:r>
        </a:p>
      </dgm:t>
    </dgm:pt>
    <dgm:pt modelId="{A6E7942C-69F5-4276-BBE9-FDABDE31F02B}" type="parTrans" cxnId="{6C06F1E3-6678-4308-B915-D28532DCECCC}">
      <dgm:prSet/>
      <dgm:spPr/>
      <dgm:t>
        <a:bodyPr/>
        <a:lstStyle/>
        <a:p>
          <a:endParaRPr lang="en-US"/>
        </a:p>
      </dgm:t>
    </dgm:pt>
    <dgm:pt modelId="{366A4CAF-4884-47BE-9439-19DFE4AA5A5B}" type="sibTrans" cxnId="{6C06F1E3-6678-4308-B915-D28532DCECCC}">
      <dgm:prSet/>
      <dgm:spPr/>
      <dgm:t>
        <a:bodyPr/>
        <a:lstStyle/>
        <a:p>
          <a:endParaRPr lang="en-US"/>
        </a:p>
      </dgm:t>
    </dgm:pt>
    <dgm:pt modelId="{AE471F5B-4B0B-490F-BFE7-B4C05C096A4F}">
      <dgm:prSet/>
      <dgm:spPr/>
      <dgm:t>
        <a:bodyPr/>
        <a:lstStyle/>
        <a:p>
          <a:r>
            <a:rPr lang="en-US"/>
            <a:t>What is success in recruitment “today” vs “to be”</a:t>
          </a:r>
        </a:p>
      </dgm:t>
    </dgm:pt>
    <dgm:pt modelId="{455BA7CD-4F66-4F78-99D5-C3FC2B10F725}" type="parTrans" cxnId="{F1063F0E-D8B7-4A72-A077-58AA8DCC655C}">
      <dgm:prSet/>
      <dgm:spPr/>
      <dgm:t>
        <a:bodyPr/>
        <a:lstStyle/>
        <a:p>
          <a:endParaRPr lang="en-US"/>
        </a:p>
      </dgm:t>
    </dgm:pt>
    <dgm:pt modelId="{9138BDC1-C41E-41EF-8701-13FDAA888D4C}" type="sibTrans" cxnId="{F1063F0E-D8B7-4A72-A077-58AA8DCC655C}">
      <dgm:prSet/>
      <dgm:spPr/>
      <dgm:t>
        <a:bodyPr/>
        <a:lstStyle/>
        <a:p>
          <a:endParaRPr lang="en-US"/>
        </a:p>
      </dgm:t>
    </dgm:pt>
    <dgm:pt modelId="{83955E87-3111-4732-B26D-AD87E2156694}" type="pres">
      <dgm:prSet presAssocID="{BDE07CF5-2732-4359-9935-763FEDF7A337}" presName="linear" presStyleCnt="0">
        <dgm:presLayoutVars>
          <dgm:animLvl val="lvl"/>
          <dgm:resizeHandles val="exact"/>
        </dgm:presLayoutVars>
      </dgm:prSet>
      <dgm:spPr/>
    </dgm:pt>
    <dgm:pt modelId="{44CA26B8-A815-4A20-B8BB-A5748D899DC0}" type="pres">
      <dgm:prSet presAssocID="{103A41D4-349F-4CDE-AB05-834D012F25CB}" presName="parentText" presStyleLbl="node1" presStyleIdx="0" presStyleCnt="4">
        <dgm:presLayoutVars>
          <dgm:chMax val="0"/>
          <dgm:bulletEnabled val="1"/>
        </dgm:presLayoutVars>
      </dgm:prSet>
      <dgm:spPr/>
    </dgm:pt>
    <dgm:pt modelId="{C8EF0A39-52F1-4302-8A8D-030572A74B56}" type="pres">
      <dgm:prSet presAssocID="{103A41D4-349F-4CDE-AB05-834D012F25CB}" presName="childText" presStyleLbl="revTx" presStyleIdx="0" presStyleCnt="2">
        <dgm:presLayoutVars>
          <dgm:bulletEnabled val="1"/>
        </dgm:presLayoutVars>
      </dgm:prSet>
      <dgm:spPr/>
    </dgm:pt>
    <dgm:pt modelId="{68A4A1EC-4FE7-4C62-8FB4-5A915AABA579}" type="pres">
      <dgm:prSet presAssocID="{BB7CD855-6FE3-4259-A3B3-7DDA54A7BF8A}" presName="parentText" presStyleLbl="node1" presStyleIdx="1" presStyleCnt="4">
        <dgm:presLayoutVars>
          <dgm:chMax val="0"/>
          <dgm:bulletEnabled val="1"/>
        </dgm:presLayoutVars>
      </dgm:prSet>
      <dgm:spPr/>
    </dgm:pt>
    <dgm:pt modelId="{B97D0102-47A0-4F4D-A3EE-8B1718E83CD4}" type="pres">
      <dgm:prSet presAssocID="{BB7CD855-6FE3-4259-A3B3-7DDA54A7BF8A}" presName="childText" presStyleLbl="revTx" presStyleIdx="1" presStyleCnt="2">
        <dgm:presLayoutVars>
          <dgm:bulletEnabled val="1"/>
        </dgm:presLayoutVars>
      </dgm:prSet>
      <dgm:spPr/>
    </dgm:pt>
    <dgm:pt modelId="{99744CE3-0EF0-4BF4-93AD-7A6CD277FC68}" type="pres">
      <dgm:prSet presAssocID="{2098BF9D-3149-4A05-B8B7-68A3338D985E}" presName="parentText" presStyleLbl="node1" presStyleIdx="2" presStyleCnt="4">
        <dgm:presLayoutVars>
          <dgm:chMax val="0"/>
          <dgm:bulletEnabled val="1"/>
        </dgm:presLayoutVars>
      </dgm:prSet>
      <dgm:spPr/>
    </dgm:pt>
    <dgm:pt modelId="{8A5B12F5-209A-4022-92B2-F86F6571540A}" type="pres">
      <dgm:prSet presAssocID="{366A4CAF-4884-47BE-9439-19DFE4AA5A5B}" presName="spacer" presStyleCnt="0"/>
      <dgm:spPr/>
    </dgm:pt>
    <dgm:pt modelId="{5CF36B23-1D93-469F-8C1A-524FF274294D}" type="pres">
      <dgm:prSet presAssocID="{AE471F5B-4B0B-490F-BFE7-B4C05C096A4F}" presName="parentText" presStyleLbl="node1" presStyleIdx="3" presStyleCnt="4">
        <dgm:presLayoutVars>
          <dgm:chMax val="0"/>
          <dgm:bulletEnabled val="1"/>
        </dgm:presLayoutVars>
      </dgm:prSet>
      <dgm:spPr/>
    </dgm:pt>
  </dgm:ptLst>
  <dgm:cxnLst>
    <dgm:cxn modelId="{F1063F0E-D8B7-4A72-A077-58AA8DCC655C}" srcId="{BDE07CF5-2732-4359-9935-763FEDF7A337}" destId="{AE471F5B-4B0B-490F-BFE7-B4C05C096A4F}" srcOrd="3" destOrd="0" parTransId="{455BA7CD-4F66-4F78-99D5-C3FC2B10F725}" sibTransId="{9138BDC1-C41E-41EF-8701-13FDAA888D4C}"/>
    <dgm:cxn modelId="{FA4BB510-415F-4C2F-822E-1D3A0EA3FD68}" type="presOf" srcId="{F7EA4DEE-0F7B-4F75-AAD1-41FF4084CF5B}" destId="{B97D0102-47A0-4F4D-A3EE-8B1718E83CD4}" srcOrd="0" destOrd="1" presId="urn:microsoft.com/office/officeart/2005/8/layout/vList2"/>
    <dgm:cxn modelId="{4E8D9328-087A-46FD-A228-3A8076FA839D}" srcId="{103A41D4-349F-4CDE-AB05-834D012F25CB}" destId="{6C075D96-B785-4DCF-BBDD-C2DDD3FDDD56}" srcOrd="0" destOrd="0" parTransId="{CE9B2665-3D9F-403C-8751-D8E1865068AF}" sibTransId="{0E466A48-B60D-4C00-8B9A-9BACE6FE6677}"/>
    <dgm:cxn modelId="{EC03DE2A-DA8D-4FA9-8644-E0BA88A90A18}" srcId="{103A41D4-349F-4CDE-AB05-834D012F25CB}" destId="{D3D63B03-3793-4B7A-BFDF-B66217E79AB1}" srcOrd="1" destOrd="0" parTransId="{C5CF62C8-26DE-44B9-8523-2BB8C050AA4B}" sibTransId="{590197FD-6D8C-465C-AB86-432256F9E91E}"/>
    <dgm:cxn modelId="{BEC51C3C-9064-4ED4-A258-88B27DFFBBE8}" type="presOf" srcId="{6C075D96-B785-4DCF-BBDD-C2DDD3FDDD56}" destId="{C8EF0A39-52F1-4302-8A8D-030572A74B56}" srcOrd="0" destOrd="0" presId="urn:microsoft.com/office/officeart/2005/8/layout/vList2"/>
    <dgm:cxn modelId="{770FCE3F-4AB1-4C5B-BF8C-D360415AEA91}" srcId="{BB7CD855-6FE3-4259-A3B3-7DDA54A7BF8A}" destId="{83EBF30A-8117-4B8D-ABB8-07F9033DB46B}" srcOrd="0" destOrd="0" parTransId="{093DF18D-A46A-447C-A773-F5311BF5A429}" sibTransId="{4A54BE0E-AFB9-43B3-A4C0-09E37AB3866E}"/>
    <dgm:cxn modelId="{BD818843-D47C-43C0-955A-DCEB597D37AB}" type="presOf" srcId="{2098BF9D-3149-4A05-B8B7-68A3338D985E}" destId="{99744CE3-0EF0-4BF4-93AD-7A6CD277FC68}" srcOrd="0" destOrd="0" presId="urn:microsoft.com/office/officeart/2005/8/layout/vList2"/>
    <dgm:cxn modelId="{80065146-A641-4923-A8B7-232133EB4D5F}" srcId="{BB7CD855-6FE3-4259-A3B3-7DDA54A7BF8A}" destId="{F7EA4DEE-0F7B-4F75-AAD1-41FF4084CF5B}" srcOrd="1" destOrd="0" parTransId="{0EA56BAE-7F38-4603-BD9C-A2D007146BBF}" sibTransId="{F60B1356-6F87-4606-A5A4-78044D990413}"/>
    <dgm:cxn modelId="{F091A372-7B98-4EC2-B339-DC4510D848FF}" srcId="{BB7CD855-6FE3-4259-A3B3-7DDA54A7BF8A}" destId="{801553F3-8765-4B19-815E-C794C1E3D3F0}" srcOrd="4" destOrd="0" parTransId="{48D1CE4F-09BD-4B80-B043-E522031855D5}" sibTransId="{5904C008-4769-4CC2-9C87-9C8E81D97D76}"/>
    <dgm:cxn modelId="{1FDCB074-C85B-4C22-8C16-1A9685E10F3B}" type="presOf" srcId="{83EBF30A-8117-4B8D-ABB8-07F9033DB46B}" destId="{B97D0102-47A0-4F4D-A3EE-8B1718E83CD4}" srcOrd="0" destOrd="0" presId="urn:microsoft.com/office/officeart/2005/8/layout/vList2"/>
    <dgm:cxn modelId="{7CA0EC7C-CC6B-47BE-A2A6-0052CB9C94EB}" type="presOf" srcId="{103A41D4-349F-4CDE-AB05-834D012F25CB}" destId="{44CA26B8-A815-4A20-B8BB-A5748D899DC0}" srcOrd="0" destOrd="0" presId="urn:microsoft.com/office/officeart/2005/8/layout/vList2"/>
    <dgm:cxn modelId="{BC060A87-D4F5-4975-B41D-530BDF49690D}" type="presOf" srcId="{801553F3-8765-4B19-815E-C794C1E3D3F0}" destId="{B97D0102-47A0-4F4D-A3EE-8B1718E83CD4}" srcOrd="0" destOrd="4" presId="urn:microsoft.com/office/officeart/2005/8/layout/vList2"/>
    <dgm:cxn modelId="{803F418E-2926-467E-B98B-71298839C712}" type="presOf" srcId="{D1708E31-F352-46E6-9DC3-9194E8B8490B}" destId="{B97D0102-47A0-4F4D-A3EE-8B1718E83CD4}" srcOrd="0" destOrd="3" presId="urn:microsoft.com/office/officeart/2005/8/layout/vList2"/>
    <dgm:cxn modelId="{A03C6796-5D8D-4409-A074-76D51433E64A}" srcId="{BDE07CF5-2732-4359-9935-763FEDF7A337}" destId="{103A41D4-349F-4CDE-AB05-834D012F25CB}" srcOrd="0" destOrd="0" parTransId="{04B33D70-014A-49FD-BDDE-2A41CF38B7C4}" sibTransId="{666B984E-474E-46E0-AA1E-A907D753E7C5}"/>
    <dgm:cxn modelId="{8132DAA5-0B15-4123-B949-BEDD2AA80D11}" srcId="{BB7CD855-6FE3-4259-A3B3-7DDA54A7BF8A}" destId="{944EC6A1-FAC5-42C5-BE62-B81F35A45A53}" srcOrd="2" destOrd="0" parTransId="{9E6B63B1-FC12-4B7D-ACD9-CDC09D047BA1}" sibTransId="{AA37F7A2-214A-412A-A088-11C4ED5939A0}"/>
    <dgm:cxn modelId="{E12A2AA8-B0DA-42D4-9B8F-B15B133F23DE}" type="presOf" srcId="{944EC6A1-FAC5-42C5-BE62-B81F35A45A53}" destId="{B97D0102-47A0-4F4D-A3EE-8B1718E83CD4}" srcOrd="0" destOrd="2" presId="urn:microsoft.com/office/officeart/2005/8/layout/vList2"/>
    <dgm:cxn modelId="{BD68FBB7-3927-4483-A7E3-41EEB3DB2B73}" type="presOf" srcId="{D3D63B03-3793-4B7A-BFDF-B66217E79AB1}" destId="{C8EF0A39-52F1-4302-8A8D-030572A74B56}" srcOrd="0" destOrd="1" presId="urn:microsoft.com/office/officeart/2005/8/layout/vList2"/>
    <dgm:cxn modelId="{52856AD3-FEC5-4291-8530-B4DB27CD2C7E}" srcId="{BB7CD855-6FE3-4259-A3B3-7DDA54A7BF8A}" destId="{D1708E31-F352-46E6-9DC3-9194E8B8490B}" srcOrd="3" destOrd="0" parTransId="{1E303EFD-DCBF-4D9E-98FD-46C4857880E3}" sibTransId="{EB30BEC8-10EA-41F2-81BC-D3FA8B59BA59}"/>
    <dgm:cxn modelId="{B3D817DD-2872-4186-8DC4-AEBC1FC5CB92}" srcId="{BDE07CF5-2732-4359-9935-763FEDF7A337}" destId="{BB7CD855-6FE3-4259-A3B3-7DDA54A7BF8A}" srcOrd="1" destOrd="0" parTransId="{EBBC3D96-F5BA-44B9-B75F-5098142BF9B3}" sibTransId="{90907F03-9A54-4796-AD0A-E5D61C09D146}"/>
    <dgm:cxn modelId="{6C06F1E3-6678-4308-B915-D28532DCECCC}" srcId="{BDE07CF5-2732-4359-9935-763FEDF7A337}" destId="{2098BF9D-3149-4A05-B8B7-68A3338D985E}" srcOrd="2" destOrd="0" parTransId="{A6E7942C-69F5-4276-BBE9-FDABDE31F02B}" sibTransId="{366A4CAF-4884-47BE-9439-19DFE4AA5A5B}"/>
    <dgm:cxn modelId="{2C8FB8F4-7202-403E-B652-AC4785EC26F4}" type="presOf" srcId="{AE471F5B-4B0B-490F-BFE7-B4C05C096A4F}" destId="{5CF36B23-1D93-469F-8C1A-524FF274294D}" srcOrd="0" destOrd="0" presId="urn:microsoft.com/office/officeart/2005/8/layout/vList2"/>
    <dgm:cxn modelId="{6081E2FB-683F-4A8B-A401-C34DF0DD68BF}" type="presOf" srcId="{BB7CD855-6FE3-4259-A3B3-7DDA54A7BF8A}" destId="{68A4A1EC-4FE7-4C62-8FB4-5A915AABA579}" srcOrd="0" destOrd="0" presId="urn:microsoft.com/office/officeart/2005/8/layout/vList2"/>
    <dgm:cxn modelId="{120DCEFF-E13C-496B-B63A-4EEC1F010290}" type="presOf" srcId="{BDE07CF5-2732-4359-9935-763FEDF7A337}" destId="{83955E87-3111-4732-B26D-AD87E2156694}" srcOrd="0" destOrd="0" presId="urn:microsoft.com/office/officeart/2005/8/layout/vList2"/>
    <dgm:cxn modelId="{DB852C4D-68E9-4FB0-AE04-3B9E8555DF8D}" type="presParOf" srcId="{83955E87-3111-4732-B26D-AD87E2156694}" destId="{44CA26B8-A815-4A20-B8BB-A5748D899DC0}" srcOrd="0" destOrd="0" presId="urn:microsoft.com/office/officeart/2005/8/layout/vList2"/>
    <dgm:cxn modelId="{EF6E5631-9871-45AB-99E9-A47B85D9A187}" type="presParOf" srcId="{83955E87-3111-4732-B26D-AD87E2156694}" destId="{C8EF0A39-52F1-4302-8A8D-030572A74B56}" srcOrd="1" destOrd="0" presId="urn:microsoft.com/office/officeart/2005/8/layout/vList2"/>
    <dgm:cxn modelId="{2EA25368-6030-4D44-92FC-62C052B558BE}" type="presParOf" srcId="{83955E87-3111-4732-B26D-AD87E2156694}" destId="{68A4A1EC-4FE7-4C62-8FB4-5A915AABA579}" srcOrd="2" destOrd="0" presId="urn:microsoft.com/office/officeart/2005/8/layout/vList2"/>
    <dgm:cxn modelId="{4F0A8D63-9F75-4880-84E8-DF362CBEF58B}" type="presParOf" srcId="{83955E87-3111-4732-B26D-AD87E2156694}" destId="{B97D0102-47A0-4F4D-A3EE-8B1718E83CD4}" srcOrd="3" destOrd="0" presId="urn:microsoft.com/office/officeart/2005/8/layout/vList2"/>
    <dgm:cxn modelId="{DAE9EE1C-2684-4C7A-BC7D-A3BAC35FD76C}" type="presParOf" srcId="{83955E87-3111-4732-B26D-AD87E2156694}" destId="{99744CE3-0EF0-4BF4-93AD-7A6CD277FC68}" srcOrd="4" destOrd="0" presId="urn:microsoft.com/office/officeart/2005/8/layout/vList2"/>
    <dgm:cxn modelId="{BFF20A53-9D0D-4E3A-862F-6550C46800CA}" type="presParOf" srcId="{83955E87-3111-4732-B26D-AD87E2156694}" destId="{8A5B12F5-209A-4022-92B2-F86F6571540A}" srcOrd="5" destOrd="0" presId="urn:microsoft.com/office/officeart/2005/8/layout/vList2"/>
    <dgm:cxn modelId="{62CDF1A4-045D-48E1-98C5-F4B3050D6B0D}" type="presParOf" srcId="{83955E87-3111-4732-B26D-AD87E2156694}" destId="{5CF36B23-1D93-469F-8C1A-524FF274294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4C279-1D30-45B7-9C02-3744E2F5245C}">
      <dsp:nvSpPr>
        <dsp:cNvPr id="0" name=""/>
        <dsp:cNvSpPr/>
      </dsp:nvSpPr>
      <dsp:spPr>
        <a:xfrm>
          <a:off x="0" y="0"/>
          <a:ext cx="471878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6E0AA8-2CB7-4166-A9DD-19F93EEE2806}">
      <dsp:nvSpPr>
        <dsp:cNvPr id="0" name=""/>
        <dsp:cNvSpPr/>
      </dsp:nvSpPr>
      <dsp:spPr>
        <a:xfrm>
          <a:off x="0" y="0"/>
          <a:ext cx="4718785"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AFQT scores are used to determined enlisted recruitment eligibility in the Armed Services.</a:t>
          </a:r>
        </a:p>
      </dsp:txBody>
      <dsp:txXfrm>
        <a:off x="0" y="0"/>
        <a:ext cx="4718785" cy="1382683"/>
      </dsp:txXfrm>
    </dsp:sp>
    <dsp:sp modelId="{81A19BF0-7353-4E39-B188-CB4C153C1FE2}">
      <dsp:nvSpPr>
        <dsp:cNvPr id="0" name=""/>
        <dsp:cNvSpPr/>
      </dsp:nvSpPr>
      <dsp:spPr>
        <a:xfrm>
          <a:off x="0" y="1382683"/>
          <a:ext cx="471878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DF463-49DB-4A4E-9B5F-DE9B2B86D65B}">
      <dsp:nvSpPr>
        <dsp:cNvPr id="0" name=""/>
        <dsp:cNvSpPr/>
      </dsp:nvSpPr>
      <dsp:spPr>
        <a:xfrm>
          <a:off x="0" y="1382683"/>
          <a:ext cx="4718785"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AFQT is derived from four ASVAB subsets (PC, WK, AR &amp; MK) </a:t>
          </a:r>
        </a:p>
      </dsp:txBody>
      <dsp:txXfrm>
        <a:off x="0" y="1382683"/>
        <a:ext cx="4718785" cy="1382683"/>
      </dsp:txXfrm>
    </dsp:sp>
    <dsp:sp modelId="{E50A11C1-7074-4193-BA8F-812E81BF4792}">
      <dsp:nvSpPr>
        <dsp:cNvPr id="0" name=""/>
        <dsp:cNvSpPr/>
      </dsp:nvSpPr>
      <dsp:spPr>
        <a:xfrm>
          <a:off x="0" y="2765367"/>
          <a:ext cx="471878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6574F8-E5A7-4D2A-A6EE-AE209EA51BA8}">
      <dsp:nvSpPr>
        <dsp:cNvPr id="0" name=""/>
        <dsp:cNvSpPr/>
      </dsp:nvSpPr>
      <dsp:spPr>
        <a:xfrm>
          <a:off x="0" y="2765367"/>
          <a:ext cx="4718785"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ASVAB subsets are used to create minimum composite scores in order to qualify for rate classification &amp; training</a:t>
          </a:r>
        </a:p>
      </dsp:txBody>
      <dsp:txXfrm>
        <a:off x="0" y="2765367"/>
        <a:ext cx="4718785" cy="1382683"/>
      </dsp:txXfrm>
    </dsp:sp>
    <dsp:sp modelId="{90BADA68-85B2-4CEF-BEB1-91BD429591D2}">
      <dsp:nvSpPr>
        <dsp:cNvPr id="0" name=""/>
        <dsp:cNvSpPr/>
      </dsp:nvSpPr>
      <dsp:spPr>
        <a:xfrm>
          <a:off x="0" y="4148051"/>
          <a:ext cx="471878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4A22B-CDBA-4291-BD9E-48BCB50ACACA}">
      <dsp:nvSpPr>
        <dsp:cNvPr id="0" name=""/>
        <dsp:cNvSpPr/>
      </dsp:nvSpPr>
      <dsp:spPr>
        <a:xfrm>
          <a:off x="0" y="4148051"/>
          <a:ext cx="4718785"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Expanded use of Waivers &amp; minimums changed  </a:t>
          </a:r>
        </a:p>
      </dsp:txBody>
      <dsp:txXfrm>
        <a:off x="0" y="4148051"/>
        <a:ext cx="4718785" cy="1382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75A68-3DA0-4D59-A207-A3BE4082E58B}">
      <dsp:nvSpPr>
        <dsp:cNvPr id="0" name=""/>
        <dsp:cNvSpPr/>
      </dsp:nvSpPr>
      <dsp:spPr>
        <a:xfrm>
          <a:off x="1577340" y="531"/>
          <a:ext cx="6309360" cy="69051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175392" rIns="122419" bIns="175392" numCol="1" spcCol="1270" anchor="ctr" anchorCtr="0">
          <a:noAutofit/>
        </a:bodyPr>
        <a:lstStyle/>
        <a:p>
          <a:pPr marL="0" lvl="0" indent="0" algn="l" defTabSz="533400">
            <a:lnSpc>
              <a:spcPct val="90000"/>
            </a:lnSpc>
            <a:spcBef>
              <a:spcPct val="0"/>
            </a:spcBef>
            <a:spcAft>
              <a:spcPct val="35000"/>
            </a:spcAft>
            <a:buNone/>
          </a:pPr>
          <a:r>
            <a:rPr lang="en-US" sz="1200" kern="1200"/>
            <a:t>Bridge the gap between open source information about potential recruits and DoD services recruitment database </a:t>
          </a:r>
        </a:p>
      </dsp:txBody>
      <dsp:txXfrm>
        <a:off x="1577340" y="531"/>
        <a:ext cx="6309360" cy="690519"/>
      </dsp:txXfrm>
    </dsp:sp>
    <dsp:sp modelId="{5A1422BB-7E55-45E8-BE7C-68FBAD64CF55}">
      <dsp:nvSpPr>
        <dsp:cNvPr id="0" name=""/>
        <dsp:cNvSpPr/>
      </dsp:nvSpPr>
      <dsp:spPr>
        <a:xfrm>
          <a:off x="0" y="531"/>
          <a:ext cx="1577340" cy="69051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3468" tIns="68208" rIns="83468" bIns="68208" numCol="1" spcCol="1270" anchor="ctr" anchorCtr="0">
          <a:noAutofit/>
        </a:bodyPr>
        <a:lstStyle/>
        <a:p>
          <a:pPr marL="0" lvl="0" indent="0" algn="ctr" defTabSz="666750">
            <a:lnSpc>
              <a:spcPct val="90000"/>
            </a:lnSpc>
            <a:spcBef>
              <a:spcPct val="0"/>
            </a:spcBef>
            <a:spcAft>
              <a:spcPct val="35000"/>
            </a:spcAft>
            <a:buNone/>
          </a:pPr>
          <a:r>
            <a:rPr lang="en-US" sz="1500" kern="1200"/>
            <a:t>Bridge</a:t>
          </a:r>
        </a:p>
      </dsp:txBody>
      <dsp:txXfrm>
        <a:off x="0" y="531"/>
        <a:ext cx="1577340" cy="690519"/>
      </dsp:txXfrm>
    </dsp:sp>
    <dsp:sp modelId="{B8576456-0AEE-4FC4-B6B5-0593170009CD}">
      <dsp:nvSpPr>
        <dsp:cNvPr id="0" name=""/>
        <dsp:cNvSpPr/>
      </dsp:nvSpPr>
      <dsp:spPr>
        <a:xfrm>
          <a:off x="1577340" y="732482"/>
          <a:ext cx="6309360" cy="69051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175392" rIns="122419" bIns="175392" numCol="1" spcCol="1270" anchor="ctr" anchorCtr="0">
          <a:noAutofit/>
        </a:bodyPr>
        <a:lstStyle/>
        <a:p>
          <a:pPr marL="0" lvl="0" indent="0" algn="l" defTabSz="533400">
            <a:lnSpc>
              <a:spcPct val="90000"/>
            </a:lnSpc>
            <a:spcBef>
              <a:spcPct val="0"/>
            </a:spcBef>
            <a:spcAft>
              <a:spcPct val="35000"/>
            </a:spcAft>
            <a:buNone/>
          </a:pPr>
          <a:r>
            <a:rPr lang="en-US" sz="1200" kern="1200"/>
            <a:t>Evaluate current lateral change in rating and lateral entry requirements</a:t>
          </a:r>
        </a:p>
      </dsp:txBody>
      <dsp:txXfrm>
        <a:off x="1577340" y="732482"/>
        <a:ext cx="6309360" cy="690519"/>
      </dsp:txXfrm>
    </dsp:sp>
    <dsp:sp modelId="{AB4DC844-D09E-45FB-BE2B-BD11C21C083A}">
      <dsp:nvSpPr>
        <dsp:cNvPr id="0" name=""/>
        <dsp:cNvSpPr/>
      </dsp:nvSpPr>
      <dsp:spPr>
        <a:xfrm>
          <a:off x="0" y="732482"/>
          <a:ext cx="1577340" cy="69051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3468" tIns="68208" rIns="83468" bIns="68208" numCol="1" spcCol="1270" anchor="ctr" anchorCtr="0">
          <a:noAutofit/>
        </a:bodyPr>
        <a:lstStyle/>
        <a:p>
          <a:pPr marL="0" lvl="0" indent="0" algn="ctr" defTabSz="666750">
            <a:lnSpc>
              <a:spcPct val="90000"/>
            </a:lnSpc>
            <a:spcBef>
              <a:spcPct val="0"/>
            </a:spcBef>
            <a:spcAft>
              <a:spcPct val="35000"/>
            </a:spcAft>
            <a:buNone/>
          </a:pPr>
          <a:r>
            <a:rPr lang="en-US" sz="1500" kern="1200"/>
            <a:t>Evaluate</a:t>
          </a:r>
        </a:p>
      </dsp:txBody>
      <dsp:txXfrm>
        <a:off x="0" y="732482"/>
        <a:ext cx="1577340" cy="690519"/>
      </dsp:txXfrm>
    </dsp:sp>
    <dsp:sp modelId="{71830920-0EE1-4FD2-B885-9DCBD898D209}">
      <dsp:nvSpPr>
        <dsp:cNvPr id="0" name=""/>
        <dsp:cNvSpPr/>
      </dsp:nvSpPr>
      <dsp:spPr>
        <a:xfrm>
          <a:off x="1577340" y="1464433"/>
          <a:ext cx="6309360" cy="69051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175392" rIns="122419" bIns="175392" numCol="1" spcCol="1270" anchor="ctr" anchorCtr="0">
          <a:noAutofit/>
        </a:bodyPr>
        <a:lstStyle/>
        <a:p>
          <a:pPr marL="0" lvl="0" indent="0" algn="l" defTabSz="533400">
            <a:lnSpc>
              <a:spcPct val="90000"/>
            </a:lnSpc>
            <a:spcBef>
              <a:spcPct val="0"/>
            </a:spcBef>
            <a:spcAft>
              <a:spcPct val="35000"/>
            </a:spcAft>
            <a:buNone/>
          </a:pPr>
          <a:r>
            <a:rPr lang="en-US" sz="1200" kern="1200"/>
            <a:t>Provide insights on the effectiveness of aptitude testing and professional development of military members</a:t>
          </a:r>
        </a:p>
      </dsp:txBody>
      <dsp:txXfrm>
        <a:off x="1577340" y="1464433"/>
        <a:ext cx="6309360" cy="690519"/>
      </dsp:txXfrm>
    </dsp:sp>
    <dsp:sp modelId="{C7642484-37D1-49F8-9844-68C531C4F8D4}">
      <dsp:nvSpPr>
        <dsp:cNvPr id="0" name=""/>
        <dsp:cNvSpPr/>
      </dsp:nvSpPr>
      <dsp:spPr>
        <a:xfrm>
          <a:off x="0" y="1464433"/>
          <a:ext cx="1577340" cy="69051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3468" tIns="68208" rIns="83468" bIns="68208"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1464433"/>
        <a:ext cx="1577340" cy="690519"/>
      </dsp:txXfrm>
    </dsp:sp>
    <dsp:sp modelId="{F6BCB948-7AC2-47BA-9978-611B0750BAE8}">
      <dsp:nvSpPr>
        <dsp:cNvPr id="0" name=""/>
        <dsp:cNvSpPr/>
      </dsp:nvSpPr>
      <dsp:spPr>
        <a:xfrm>
          <a:off x="1577340" y="2196384"/>
          <a:ext cx="6309360" cy="69051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175392" rIns="122419" bIns="175392" numCol="1" spcCol="1270" anchor="ctr" anchorCtr="0">
          <a:noAutofit/>
        </a:bodyPr>
        <a:lstStyle/>
        <a:p>
          <a:pPr marL="0" lvl="0" indent="0" algn="l" defTabSz="533400">
            <a:lnSpc>
              <a:spcPct val="90000"/>
            </a:lnSpc>
            <a:spcBef>
              <a:spcPct val="0"/>
            </a:spcBef>
            <a:spcAft>
              <a:spcPct val="35000"/>
            </a:spcAft>
            <a:buNone/>
          </a:pPr>
          <a:r>
            <a:rPr lang="en-US" sz="1200" kern="1200"/>
            <a:t>Modernize testing of recruits and military members for continued educational opportunities</a:t>
          </a:r>
        </a:p>
      </dsp:txBody>
      <dsp:txXfrm>
        <a:off x="1577340" y="2196384"/>
        <a:ext cx="6309360" cy="690519"/>
      </dsp:txXfrm>
    </dsp:sp>
    <dsp:sp modelId="{DE7150BA-BF5C-426E-8799-DF466C4F6580}">
      <dsp:nvSpPr>
        <dsp:cNvPr id="0" name=""/>
        <dsp:cNvSpPr/>
      </dsp:nvSpPr>
      <dsp:spPr>
        <a:xfrm>
          <a:off x="0" y="2196384"/>
          <a:ext cx="1577340" cy="69051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3468" tIns="68208" rIns="83468" bIns="68208" numCol="1" spcCol="1270" anchor="ctr" anchorCtr="0">
          <a:noAutofit/>
        </a:bodyPr>
        <a:lstStyle/>
        <a:p>
          <a:pPr marL="0" lvl="0" indent="0" algn="ctr" defTabSz="666750">
            <a:lnSpc>
              <a:spcPct val="90000"/>
            </a:lnSpc>
            <a:spcBef>
              <a:spcPct val="0"/>
            </a:spcBef>
            <a:spcAft>
              <a:spcPct val="35000"/>
            </a:spcAft>
            <a:buNone/>
          </a:pPr>
          <a:r>
            <a:rPr lang="en-US" sz="1500" kern="1200"/>
            <a:t>Modernize</a:t>
          </a:r>
        </a:p>
      </dsp:txBody>
      <dsp:txXfrm>
        <a:off x="0" y="2196384"/>
        <a:ext cx="1577340" cy="690519"/>
      </dsp:txXfrm>
    </dsp:sp>
    <dsp:sp modelId="{E766DE3D-C032-4EEC-8FB9-CF7DA8A82D73}">
      <dsp:nvSpPr>
        <dsp:cNvPr id="0" name=""/>
        <dsp:cNvSpPr/>
      </dsp:nvSpPr>
      <dsp:spPr>
        <a:xfrm>
          <a:off x="1577340" y="2928335"/>
          <a:ext cx="6309360" cy="690519"/>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175392" rIns="122419" bIns="175392" numCol="1" spcCol="1270" anchor="ctr" anchorCtr="0">
          <a:noAutofit/>
        </a:bodyPr>
        <a:lstStyle/>
        <a:p>
          <a:pPr marL="0" lvl="0" indent="0" algn="l" defTabSz="533400">
            <a:lnSpc>
              <a:spcPct val="90000"/>
            </a:lnSpc>
            <a:spcBef>
              <a:spcPct val="0"/>
            </a:spcBef>
            <a:spcAft>
              <a:spcPct val="35000"/>
            </a:spcAft>
            <a:buNone/>
          </a:pPr>
          <a:r>
            <a:rPr lang="en-US" sz="1200" kern="1200"/>
            <a:t>Assess ASVAB test scores, retesting and learning capacity advantages</a:t>
          </a:r>
        </a:p>
      </dsp:txBody>
      <dsp:txXfrm>
        <a:off x="1577340" y="2928335"/>
        <a:ext cx="6309360" cy="690519"/>
      </dsp:txXfrm>
    </dsp:sp>
    <dsp:sp modelId="{46E36120-AD5E-4EF0-8BB5-97B16E6AE2D1}">
      <dsp:nvSpPr>
        <dsp:cNvPr id="0" name=""/>
        <dsp:cNvSpPr/>
      </dsp:nvSpPr>
      <dsp:spPr>
        <a:xfrm>
          <a:off x="0" y="2928335"/>
          <a:ext cx="1577340" cy="69051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3468" tIns="68208" rIns="83468" bIns="68208" numCol="1" spcCol="1270" anchor="ctr" anchorCtr="0">
          <a:noAutofit/>
        </a:bodyPr>
        <a:lstStyle/>
        <a:p>
          <a:pPr marL="0" lvl="0" indent="0" algn="ctr" defTabSz="666750">
            <a:lnSpc>
              <a:spcPct val="90000"/>
            </a:lnSpc>
            <a:spcBef>
              <a:spcPct val="0"/>
            </a:spcBef>
            <a:spcAft>
              <a:spcPct val="35000"/>
            </a:spcAft>
            <a:buNone/>
          </a:pPr>
          <a:r>
            <a:rPr lang="en-US" sz="1500" kern="1200"/>
            <a:t>Assess</a:t>
          </a:r>
        </a:p>
      </dsp:txBody>
      <dsp:txXfrm>
        <a:off x="0" y="2928335"/>
        <a:ext cx="1577340" cy="690519"/>
      </dsp:txXfrm>
    </dsp:sp>
    <dsp:sp modelId="{E288A94F-737A-444C-B6B4-0803E55B26BF}">
      <dsp:nvSpPr>
        <dsp:cNvPr id="0" name=""/>
        <dsp:cNvSpPr/>
      </dsp:nvSpPr>
      <dsp:spPr>
        <a:xfrm>
          <a:off x="1577340" y="3660286"/>
          <a:ext cx="6309360" cy="69051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175392" rIns="122419" bIns="175392" numCol="1" spcCol="1270" anchor="ctr" anchorCtr="0">
          <a:noAutofit/>
        </a:bodyPr>
        <a:lstStyle/>
        <a:p>
          <a:pPr marL="0" lvl="0" indent="0" algn="l" defTabSz="533400">
            <a:lnSpc>
              <a:spcPct val="90000"/>
            </a:lnSpc>
            <a:spcBef>
              <a:spcPct val="0"/>
            </a:spcBef>
            <a:spcAft>
              <a:spcPct val="35000"/>
            </a:spcAft>
            <a:buNone/>
          </a:pPr>
          <a:r>
            <a:rPr lang="en-US" sz="1200" kern="1200"/>
            <a:t>*Validate Donna’s presentation on Dynamic Measurement Modeling (DMM) and learning capacity assessment</a:t>
          </a:r>
        </a:p>
      </dsp:txBody>
      <dsp:txXfrm>
        <a:off x="1577340" y="3660286"/>
        <a:ext cx="6309360" cy="690519"/>
      </dsp:txXfrm>
    </dsp:sp>
    <dsp:sp modelId="{168CF2D6-FC91-4DEE-ADBD-CCE86580474B}">
      <dsp:nvSpPr>
        <dsp:cNvPr id="0" name=""/>
        <dsp:cNvSpPr/>
      </dsp:nvSpPr>
      <dsp:spPr>
        <a:xfrm>
          <a:off x="0" y="3660286"/>
          <a:ext cx="1577340" cy="69051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3468" tIns="68208" rIns="83468" bIns="68208" numCol="1" spcCol="1270" anchor="ctr" anchorCtr="0">
          <a:noAutofit/>
        </a:bodyPr>
        <a:lstStyle/>
        <a:p>
          <a:pPr marL="0" lvl="0" indent="0" algn="ctr" defTabSz="666750">
            <a:lnSpc>
              <a:spcPct val="90000"/>
            </a:lnSpc>
            <a:spcBef>
              <a:spcPct val="0"/>
            </a:spcBef>
            <a:spcAft>
              <a:spcPct val="35000"/>
            </a:spcAft>
            <a:buNone/>
          </a:pPr>
          <a:r>
            <a:rPr lang="en-US" sz="1500" kern="1200"/>
            <a:t>Validate</a:t>
          </a:r>
        </a:p>
      </dsp:txBody>
      <dsp:txXfrm>
        <a:off x="0" y="3660286"/>
        <a:ext cx="1577340" cy="690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B12CC-91F0-4913-8F3C-B745D3482F36}">
      <dsp:nvSpPr>
        <dsp:cNvPr id="0" name=""/>
        <dsp:cNvSpPr/>
      </dsp:nvSpPr>
      <dsp:spPr>
        <a:xfrm>
          <a:off x="0" y="322865"/>
          <a:ext cx="4773168"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How to bridge the gap between diversity and organizational effectiveness?</a:t>
          </a:r>
        </a:p>
      </dsp:txBody>
      <dsp:txXfrm>
        <a:off x="34954" y="357819"/>
        <a:ext cx="4703260" cy="646132"/>
      </dsp:txXfrm>
    </dsp:sp>
    <dsp:sp modelId="{E54012E8-047E-4613-A73F-4EFBDAEA92FB}">
      <dsp:nvSpPr>
        <dsp:cNvPr id="0" name=""/>
        <dsp:cNvSpPr/>
      </dsp:nvSpPr>
      <dsp:spPr>
        <a:xfrm>
          <a:off x="0" y="1090745"/>
          <a:ext cx="4773168" cy="7160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Diverse demographics vs diverse skills, capabilities &amp; competencies</a:t>
          </a:r>
        </a:p>
      </dsp:txBody>
      <dsp:txXfrm>
        <a:off x="34954" y="1125699"/>
        <a:ext cx="4703260" cy="646132"/>
      </dsp:txXfrm>
    </dsp:sp>
    <dsp:sp modelId="{F0AD98CB-B0A1-4515-8DB7-C16535D62081}">
      <dsp:nvSpPr>
        <dsp:cNvPr id="0" name=""/>
        <dsp:cNvSpPr/>
      </dsp:nvSpPr>
      <dsp:spPr>
        <a:xfrm>
          <a:off x="0" y="1858625"/>
          <a:ext cx="4773168" cy="7160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Enhance military effectiveness</a:t>
          </a:r>
        </a:p>
      </dsp:txBody>
      <dsp:txXfrm>
        <a:off x="34954" y="1893579"/>
        <a:ext cx="4703260" cy="646132"/>
      </dsp:txXfrm>
    </dsp:sp>
    <dsp:sp modelId="{71A8BA4C-5118-4CC4-BF60-0776428C0244}">
      <dsp:nvSpPr>
        <dsp:cNvPr id="0" name=""/>
        <dsp:cNvSpPr/>
      </dsp:nvSpPr>
      <dsp:spPr>
        <a:xfrm>
          <a:off x="0" y="2574665"/>
          <a:ext cx="4773168" cy="190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4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Significant opportunities for leveraging workforce diversity</a:t>
          </a:r>
        </a:p>
        <a:p>
          <a:pPr marL="228600" lvl="2" indent="-114300" algn="l" defTabSz="622300">
            <a:lnSpc>
              <a:spcPct val="90000"/>
            </a:lnSpc>
            <a:spcBef>
              <a:spcPct val="0"/>
            </a:spcBef>
            <a:spcAft>
              <a:spcPct val="20000"/>
            </a:spcAft>
            <a:buChar char="•"/>
          </a:pPr>
          <a:r>
            <a:rPr lang="en-US" sz="1400" kern="1200"/>
            <a:t>Enhance capacity for innovation and quality of decision-making</a:t>
          </a:r>
        </a:p>
        <a:p>
          <a:pPr marL="228600" lvl="2" indent="-114300" algn="l" defTabSz="622300">
            <a:lnSpc>
              <a:spcPct val="90000"/>
            </a:lnSpc>
            <a:spcBef>
              <a:spcPct val="0"/>
            </a:spcBef>
            <a:spcAft>
              <a:spcPct val="20000"/>
            </a:spcAft>
            <a:buChar char="•"/>
          </a:pPr>
          <a:r>
            <a:rPr lang="en-US" sz="1400" kern="1200"/>
            <a:t>Improve engagement with partners and allies</a:t>
          </a:r>
        </a:p>
        <a:p>
          <a:pPr marL="228600" lvl="2" indent="-114300" algn="l" defTabSz="622300">
            <a:lnSpc>
              <a:spcPct val="90000"/>
            </a:lnSpc>
            <a:spcBef>
              <a:spcPct val="0"/>
            </a:spcBef>
            <a:spcAft>
              <a:spcPct val="20000"/>
            </a:spcAft>
            <a:buChar char="•"/>
          </a:pPr>
          <a:r>
            <a:rPr lang="en-US" sz="1400" kern="1200"/>
            <a:t>Improve ability to attract, retain and foster skills needed</a:t>
          </a:r>
        </a:p>
        <a:p>
          <a:pPr marL="114300" lvl="1" indent="-114300" algn="l" defTabSz="622300">
            <a:lnSpc>
              <a:spcPct val="90000"/>
            </a:lnSpc>
            <a:spcBef>
              <a:spcPct val="0"/>
            </a:spcBef>
            <a:spcAft>
              <a:spcPct val="20000"/>
            </a:spcAft>
            <a:buChar char="•"/>
          </a:pPr>
          <a:r>
            <a:rPr lang="en-US" sz="1400" kern="1200"/>
            <a:t>Strategic enabler</a:t>
          </a:r>
        </a:p>
        <a:p>
          <a:pPr marL="228600" lvl="2" indent="-114300" algn="l" defTabSz="622300">
            <a:lnSpc>
              <a:spcPct val="90000"/>
            </a:lnSpc>
            <a:spcBef>
              <a:spcPct val="0"/>
            </a:spcBef>
            <a:spcAft>
              <a:spcPct val="20000"/>
            </a:spcAft>
            <a:buChar char="•"/>
          </a:pPr>
          <a:r>
            <a:rPr lang="en-US" sz="1400" kern="1200"/>
            <a:t>Recruit, manage and reward</a:t>
          </a:r>
        </a:p>
        <a:p>
          <a:pPr marL="228600" lvl="2" indent="-114300" algn="l" defTabSz="622300">
            <a:lnSpc>
              <a:spcPct val="90000"/>
            </a:lnSpc>
            <a:spcBef>
              <a:spcPct val="0"/>
            </a:spcBef>
            <a:spcAft>
              <a:spcPct val="20000"/>
            </a:spcAft>
            <a:buChar char="•"/>
          </a:pPr>
          <a:r>
            <a:rPr lang="en-US" sz="1400" kern="1200"/>
            <a:t>Increase organizational capability</a:t>
          </a:r>
        </a:p>
      </dsp:txBody>
      <dsp:txXfrm>
        <a:off x="0" y="2574665"/>
        <a:ext cx="4773168" cy="1900260"/>
      </dsp:txXfrm>
    </dsp:sp>
    <dsp:sp modelId="{8048D625-6EDB-435E-AF1F-C2E35EA68E6D}">
      <dsp:nvSpPr>
        <dsp:cNvPr id="0" name=""/>
        <dsp:cNvSpPr/>
      </dsp:nvSpPr>
      <dsp:spPr>
        <a:xfrm>
          <a:off x="0" y="4474926"/>
          <a:ext cx="4773168" cy="7160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Neurodiversity – common strengths valued but not accommodated </a:t>
          </a:r>
        </a:p>
      </dsp:txBody>
      <dsp:txXfrm>
        <a:off x="34954" y="4509880"/>
        <a:ext cx="4703260" cy="646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A26B8-A815-4A20-B8BB-A5748D899DC0}">
      <dsp:nvSpPr>
        <dsp:cNvPr id="0" name=""/>
        <dsp:cNvSpPr/>
      </dsp:nvSpPr>
      <dsp:spPr>
        <a:xfrm>
          <a:off x="0" y="27578"/>
          <a:ext cx="5000124" cy="79450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Use case development</a:t>
          </a:r>
        </a:p>
      </dsp:txBody>
      <dsp:txXfrm>
        <a:off x="38784" y="66362"/>
        <a:ext cx="4922556" cy="716935"/>
      </dsp:txXfrm>
    </dsp:sp>
    <dsp:sp modelId="{C8EF0A39-52F1-4302-8A8D-030572A74B56}">
      <dsp:nvSpPr>
        <dsp:cNvPr id="0" name=""/>
        <dsp:cNvSpPr/>
      </dsp:nvSpPr>
      <dsp:spPr>
        <a:xfrm>
          <a:off x="0" y="822081"/>
          <a:ext cx="5000124" cy="54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ChatGPT</a:t>
          </a:r>
        </a:p>
        <a:p>
          <a:pPr marL="171450" lvl="1" indent="-171450" algn="l" defTabSz="711200">
            <a:lnSpc>
              <a:spcPct val="90000"/>
            </a:lnSpc>
            <a:spcBef>
              <a:spcPct val="0"/>
            </a:spcBef>
            <a:spcAft>
              <a:spcPct val="20000"/>
            </a:spcAft>
            <a:buChar char="•"/>
          </a:pPr>
          <a:r>
            <a:rPr lang="en-US" sz="1600" kern="1200"/>
            <a:t>Cognitive warfare vs talents</a:t>
          </a:r>
        </a:p>
      </dsp:txBody>
      <dsp:txXfrm>
        <a:off x="0" y="822081"/>
        <a:ext cx="5000124" cy="548550"/>
      </dsp:txXfrm>
    </dsp:sp>
    <dsp:sp modelId="{68A4A1EC-4FE7-4C62-8FB4-5A915AABA579}">
      <dsp:nvSpPr>
        <dsp:cNvPr id="0" name=""/>
        <dsp:cNvSpPr/>
      </dsp:nvSpPr>
      <dsp:spPr>
        <a:xfrm>
          <a:off x="0" y="1370631"/>
          <a:ext cx="5000124" cy="794503"/>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Explore hybrid methods and models</a:t>
          </a:r>
        </a:p>
      </dsp:txBody>
      <dsp:txXfrm>
        <a:off x="38784" y="1409415"/>
        <a:ext cx="4922556" cy="716935"/>
      </dsp:txXfrm>
    </dsp:sp>
    <dsp:sp modelId="{B97D0102-47A0-4F4D-A3EE-8B1718E83CD4}">
      <dsp:nvSpPr>
        <dsp:cNvPr id="0" name=""/>
        <dsp:cNvSpPr/>
      </dsp:nvSpPr>
      <dsp:spPr>
        <a:xfrm>
          <a:off x="0" y="2165135"/>
          <a:ext cx="5000124" cy="161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Factors and considerations</a:t>
          </a:r>
        </a:p>
        <a:p>
          <a:pPr marL="171450" lvl="1" indent="-171450" algn="l" defTabSz="711200">
            <a:lnSpc>
              <a:spcPct val="90000"/>
            </a:lnSpc>
            <a:spcBef>
              <a:spcPct val="0"/>
            </a:spcBef>
            <a:spcAft>
              <a:spcPct val="20000"/>
            </a:spcAft>
            <a:buChar char="•"/>
          </a:pPr>
          <a:r>
            <a:rPr lang="en-US" sz="1600" kern="1200"/>
            <a:t>Privacy and HIPA issues</a:t>
          </a:r>
        </a:p>
        <a:p>
          <a:pPr marL="171450" lvl="1" indent="-171450" algn="l" defTabSz="711200">
            <a:lnSpc>
              <a:spcPct val="90000"/>
            </a:lnSpc>
            <a:spcBef>
              <a:spcPct val="0"/>
            </a:spcBef>
            <a:spcAft>
              <a:spcPct val="20000"/>
            </a:spcAft>
            <a:buChar char="•"/>
          </a:pPr>
          <a:r>
            <a:rPr lang="en-US" sz="1600" kern="1200"/>
            <a:t>Data standards and integrity</a:t>
          </a:r>
        </a:p>
        <a:p>
          <a:pPr marL="171450" lvl="1" indent="-171450" algn="l" defTabSz="711200">
            <a:lnSpc>
              <a:spcPct val="90000"/>
            </a:lnSpc>
            <a:spcBef>
              <a:spcPct val="0"/>
            </a:spcBef>
            <a:spcAft>
              <a:spcPct val="20000"/>
            </a:spcAft>
            <a:buChar char="•"/>
          </a:pPr>
          <a:r>
            <a:rPr lang="en-US" sz="1600" kern="1200"/>
            <a:t>Validation of models (Bias coding, ethical standards/policies)</a:t>
          </a:r>
        </a:p>
        <a:p>
          <a:pPr marL="171450" lvl="1" indent="-171450" algn="l" defTabSz="711200">
            <a:lnSpc>
              <a:spcPct val="90000"/>
            </a:lnSpc>
            <a:spcBef>
              <a:spcPct val="0"/>
            </a:spcBef>
            <a:spcAft>
              <a:spcPct val="20000"/>
            </a:spcAft>
            <a:buChar char="•"/>
          </a:pPr>
          <a:r>
            <a:rPr lang="en-US" sz="1600" kern="1200"/>
            <a:t>Continuous assessments</a:t>
          </a:r>
        </a:p>
      </dsp:txBody>
      <dsp:txXfrm>
        <a:off x="0" y="2165135"/>
        <a:ext cx="5000124" cy="1614599"/>
      </dsp:txXfrm>
    </dsp:sp>
    <dsp:sp modelId="{99744CE3-0EF0-4BF4-93AD-7A6CD277FC68}">
      <dsp:nvSpPr>
        <dsp:cNvPr id="0" name=""/>
        <dsp:cNvSpPr/>
      </dsp:nvSpPr>
      <dsp:spPr>
        <a:xfrm>
          <a:off x="0" y="3779735"/>
          <a:ext cx="5000124" cy="794503"/>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Cultural and moral measures</a:t>
          </a:r>
        </a:p>
      </dsp:txBody>
      <dsp:txXfrm>
        <a:off x="38784" y="3818519"/>
        <a:ext cx="4922556" cy="716935"/>
      </dsp:txXfrm>
    </dsp:sp>
    <dsp:sp modelId="{5CF36B23-1D93-469F-8C1A-524FF274294D}">
      <dsp:nvSpPr>
        <dsp:cNvPr id="0" name=""/>
        <dsp:cNvSpPr/>
      </dsp:nvSpPr>
      <dsp:spPr>
        <a:xfrm>
          <a:off x="0" y="4631838"/>
          <a:ext cx="5000124" cy="79450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What is success in recruitment “today” vs “to be”</a:t>
          </a:r>
        </a:p>
      </dsp:txBody>
      <dsp:txXfrm>
        <a:off x="38784" y="4670622"/>
        <a:ext cx="4922556" cy="7169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E4523-C4B4-4C0A-BD5D-BBDA1AF9828E}" type="datetimeFigureOut">
              <a:rPr lang="en-US" smtClean="0"/>
              <a:t>4/13/2023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3A5D5-3B30-4A5A-9E71-32197DF9CC0A}" type="slidenum">
              <a:rPr lang="en-US" smtClean="0"/>
              <a:t>‹#›</a:t>
            </a:fld>
            <a:endParaRPr lang="en-US"/>
          </a:p>
        </p:txBody>
      </p:sp>
    </p:spTree>
    <p:extLst>
      <p:ext uri="{BB962C8B-B14F-4D97-AF65-F5344CB8AC3E}">
        <p14:creationId xmlns:p14="http://schemas.microsoft.com/office/powerpoint/2010/main" val="6603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AFQT –  Armed Forces Qualification Test (formula AFQT = 2VE +AR+MK)</a:t>
            </a:r>
          </a:p>
          <a:p>
            <a:r>
              <a:rPr lang="en-US" dirty="0"/>
              <a:t>ASVAB – Armed Service Vocational Aptitude Battery</a:t>
            </a:r>
          </a:p>
          <a:p>
            <a:endParaRPr lang="en-US" dirty="0"/>
          </a:p>
          <a:p>
            <a:r>
              <a:rPr lang="en-US" dirty="0"/>
              <a:t>History:  Military used Aptitude Testing since WWI – Alpha and Beta Tests to help screen recruits.   These tests were designed to assess verbal, numeric, follow directions, general knowledge info.</a:t>
            </a:r>
          </a:p>
          <a:p>
            <a:r>
              <a:rPr lang="en-US" dirty="0"/>
              <a:t>WWII modification made to test over 12M recruits…Army/Navy General Classification Tests plus supplemental tests </a:t>
            </a:r>
          </a:p>
          <a:p>
            <a:r>
              <a:rPr lang="en-US" dirty="0"/>
              <a:t>50’s – AFQT developed for a single use joint test; supplemented by classification test (test batteries)</a:t>
            </a:r>
          </a:p>
          <a:p>
            <a:r>
              <a:rPr lang="en-US" dirty="0"/>
              <a:t>1974 – ASVAB adopted.  One test is now used for both screening and classification </a:t>
            </a:r>
          </a:p>
        </p:txBody>
      </p:sp>
      <p:sp>
        <p:nvSpPr>
          <p:cNvPr id="4" name="Slide Number Placeholder 3"/>
          <p:cNvSpPr>
            <a:spLocks noGrp="1"/>
          </p:cNvSpPr>
          <p:nvPr>
            <p:ph type="sldNum" sz="quarter" idx="5"/>
          </p:nvPr>
        </p:nvSpPr>
        <p:spPr/>
        <p:txBody>
          <a:bodyPr/>
          <a:lstStyle/>
          <a:p>
            <a:fld id="{C753A5D5-3B30-4A5A-9E71-32197DF9CC0A}" type="slidenum">
              <a:rPr lang="en-US" smtClean="0"/>
              <a:t>2</a:t>
            </a:fld>
            <a:endParaRPr lang="en-US"/>
          </a:p>
        </p:txBody>
      </p:sp>
    </p:spTree>
    <p:extLst>
      <p:ext uri="{BB962C8B-B14F-4D97-AF65-F5344CB8AC3E}">
        <p14:creationId xmlns:p14="http://schemas.microsoft.com/office/powerpoint/2010/main" val="419488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a:t>
            </a:r>
            <a:r>
              <a:rPr lang="en-US" baseline="0" dirty="0"/>
              <a:t> RAND study, “What Happened to Military Recruiting and Retention of Enlisted Personnel in 2020 During the COVID-19 Pandemic?” </a:t>
            </a:r>
          </a:p>
          <a:p>
            <a:r>
              <a:rPr lang="en-US" dirty="0"/>
              <a:t>https://www.rand.org/pubs/research_reports/RRA1092-1.html</a:t>
            </a:r>
          </a:p>
          <a:p>
            <a:endParaRPr lang="en-US" dirty="0"/>
          </a:p>
          <a:p>
            <a:r>
              <a:rPr lang="en-US" dirty="0"/>
              <a:t>2020</a:t>
            </a:r>
            <a:r>
              <a:rPr lang="en-US" baseline="0" dirty="0"/>
              <a:t> CNA study, “The Impact of COVID-19 on Military Recruiting”</a:t>
            </a:r>
          </a:p>
          <a:p>
            <a:r>
              <a:rPr lang="en-US" dirty="0"/>
              <a:t>https://www.cna.org/our-media/indepth/2020/07/the-impact-of-covid-19-on-military-recruiting</a:t>
            </a:r>
          </a:p>
          <a:p>
            <a:endParaRPr lang="en-US" dirty="0"/>
          </a:p>
          <a:p>
            <a:r>
              <a:rPr lang="en-US" dirty="0"/>
              <a:t>https://time.com/6260526/army-recruitment-problem-us/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753A5D5-3B30-4A5A-9E71-32197DF9CC0A}" type="slidenum">
              <a:rPr lang="en-US" smtClean="0"/>
              <a:t>13</a:t>
            </a:fld>
            <a:endParaRPr lang="en-US"/>
          </a:p>
        </p:txBody>
      </p:sp>
    </p:spTree>
    <p:extLst>
      <p:ext uri="{BB962C8B-B14F-4D97-AF65-F5344CB8AC3E}">
        <p14:creationId xmlns:p14="http://schemas.microsoft.com/office/powerpoint/2010/main" val="64506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Communities</a:t>
            </a:r>
            <a:r>
              <a:rPr lang="en-US" baseline="0" dirty="0"/>
              <a:t> that are deprived from and/or have significant differences in meeting high school academic standards along with access to healthy products via food supply chain (what’s served/food options in public versus private schools?)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C753A5D5-3B30-4A5A-9E71-32197DF9CC0A}" type="slidenum">
              <a:rPr lang="en-US" smtClean="0"/>
              <a:t>14</a:t>
            </a:fld>
            <a:endParaRPr lang="en-US"/>
          </a:p>
        </p:txBody>
      </p:sp>
    </p:spTree>
    <p:extLst>
      <p:ext uri="{BB962C8B-B14F-4D97-AF65-F5344CB8AC3E}">
        <p14:creationId xmlns:p14="http://schemas.microsoft.com/office/powerpoint/2010/main" val="330526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Donna’s Learning Capacity Advantages recommendation to </a:t>
            </a:r>
            <a:r>
              <a:rPr lang="en-US" sz="1400" b="1" dirty="0"/>
              <a:t>“Retesting &amp; dynamic measurement is the recommended path to improving inclusivity and diversity in recruiting and selection.”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Lateral</a:t>
            </a:r>
            <a:r>
              <a:rPr lang="en-US" sz="1400" b="0" baseline="0" dirty="0"/>
              <a:t> rate change/entry – Dive rating, investigative rating (dive experience / detective experience) </a:t>
            </a:r>
            <a:endParaRPr lang="en-US" sz="1400" b="0" dirty="0"/>
          </a:p>
          <a:p>
            <a:endParaRPr lang="en-US" dirty="0"/>
          </a:p>
        </p:txBody>
      </p:sp>
      <p:sp>
        <p:nvSpPr>
          <p:cNvPr id="4" name="Slide Number Placeholder 3"/>
          <p:cNvSpPr>
            <a:spLocks noGrp="1"/>
          </p:cNvSpPr>
          <p:nvPr>
            <p:ph type="sldNum" sz="quarter" idx="5"/>
          </p:nvPr>
        </p:nvSpPr>
        <p:spPr/>
        <p:txBody>
          <a:bodyPr/>
          <a:lstStyle/>
          <a:p>
            <a:fld id="{C753A5D5-3B30-4A5A-9E71-32197DF9CC0A}" type="slidenum">
              <a:rPr lang="en-US" smtClean="0"/>
              <a:t>15</a:t>
            </a:fld>
            <a:endParaRPr lang="en-US"/>
          </a:p>
        </p:txBody>
      </p:sp>
    </p:spTree>
    <p:extLst>
      <p:ext uri="{BB962C8B-B14F-4D97-AF65-F5344CB8AC3E}">
        <p14:creationId xmlns:p14="http://schemas.microsoft.com/office/powerpoint/2010/main" val="229529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https://www.rand.org/blog/2022/08/removing-barriers-to-diversity-and-inclusion-in-the.html</a:t>
            </a:r>
          </a:p>
          <a:p>
            <a:endParaRPr lang="en-US" dirty="0"/>
          </a:p>
          <a:p>
            <a:r>
              <a:rPr lang="en-US" dirty="0"/>
              <a:t>https://www.rand.org/pubs/research_reports/RRA1026-1.html</a:t>
            </a:r>
          </a:p>
          <a:p>
            <a:endParaRPr lang="en-US" dirty="0"/>
          </a:p>
          <a:p>
            <a:r>
              <a:rPr lang="en-US" dirty="0"/>
              <a:t>https://www.rand.org/pubs/research_reports/RRA1875-1.html</a:t>
            </a:r>
          </a:p>
          <a:p>
            <a:pPr algn="l"/>
            <a:r>
              <a:rPr lang="en-US" b="1" i="0" dirty="0">
                <a:solidFill>
                  <a:srgbClr val="666666"/>
                </a:solidFill>
                <a:effectLst/>
                <a:latin typeface="franklin-gothic-urw"/>
              </a:rPr>
              <a:t>Neurodiversity, like other forms of diversity, can strengthen a national security organization</a:t>
            </a:r>
          </a:p>
          <a:p>
            <a:pPr algn="l">
              <a:buFont typeface="Arial" panose="020B0604020202020204" pitchFamily="34" charset="0"/>
              <a:buChar char="•"/>
            </a:pPr>
            <a:r>
              <a:rPr lang="en-US" b="0" i="0" dirty="0">
                <a:solidFill>
                  <a:srgbClr val="333333"/>
                </a:solidFill>
                <a:effectLst/>
                <a:latin typeface="adelle"/>
              </a:rPr>
              <a:t>Common strengths among the neurodivergent population include pattern recognition, analysis, visualization, problem-solving, memory, and achieving a state of hyperfocus to complete a project—skills that can be beneficial in many fields of interest to national security.</a:t>
            </a:r>
          </a:p>
          <a:p>
            <a:endParaRPr lang="en-US" dirty="0"/>
          </a:p>
        </p:txBody>
      </p:sp>
      <p:sp>
        <p:nvSpPr>
          <p:cNvPr id="4" name="Slide Number Placeholder 3"/>
          <p:cNvSpPr>
            <a:spLocks noGrp="1"/>
          </p:cNvSpPr>
          <p:nvPr>
            <p:ph type="sldNum" sz="quarter" idx="5"/>
          </p:nvPr>
        </p:nvSpPr>
        <p:spPr/>
        <p:txBody>
          <a:bodyPr/>
          <a:lstStyle/>
          <a:p>
            <a:fld id="{C753A5D5-3B30-4A5A-9E71-32197DF9CC0A}" type="slidenum">
              <a:rPr lang="en-US" smtClean="0"/>
              <a:t>17</a:t>
            </a:fld>
            <a:endParaRPr lang="en-US"/>
          </a:p>
        </p:txBody>
      </p:sp>
    </p:spTree>
    <p:extLst>
      <p:ext uri="{BB962C8B-B14F-4D97-AF65-F5344CB8AC3E}">
        <p14:creationId xmlns:p14="http://schemas.microsoft.com/office/powerpoint/2010/main" val="120845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of the U.S. population is a military member,</a:t>
            </a:r>
            <a:r>
              <a:rPr lang="en-US" baseline="0" dirty="0"/>
              <a:t> hence, no personal connections to understand military life and its opportunities (survey&gt;barrier).</a:t>
            </a:r>
          </a:p>
          <a:p>
            <a:r>
              <a:rPr lang="en-US" dirty="0"/>
              <a:t>https://time.com/6260526/army-recruitment-problem-us/</a:t>
            </a:r>
          </a:p>
        </p:txBody>
      </p:sp>
      <p:sp>
        <p:nvSpPr>
          <p:cNvPr id="4" name="Slide Number Placeholder 3"/>
          <p:cNvSpPr>
            <a:spLocks noGrp="1"/>
          </p:cNvSpPr>
          <p:nvPr>
            <p:ph type="sldNum" sz="quarter" idx="5"/>
          </p:nvPr>
        </p:nvSpPr>
        <p:spPr/>
        <p:txBody>
          <a:bodyPr/>
          <a:lstStyle/>
          <a:p>
            <a:fld id="{C753A5D5-3B30-4A5A-9E71-32197DF9CC0A}" type="slidenum">
              <a:rPr lang="en-US" smtClean="0"/>
              <a:t>18</a:t>
            </a:fld>
            <a:endParaRPr lang="en-US"/>
          </a:p>
        </p:txBody>
      </p:sp>
    </p:spTree>
    <p:extLst>
      <p:ext uri="{BB962C8B-B14F-4D97-AF65-F5344CB8AC3E}">
        <p14:creationId xmlns:p14="http://schemas.microsoft.com/office/powerpoint/2010/main" val="130145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card – permanent resident, allows to work in U.S.</a:t>
            </a:r>
          </a:p>
          <a:p>
            <a:r>
              <a:rPr lang="en-US" dirty="0"/>
              <a:t>Guam is a U.S. territory and are treated as U.S. citizens</a:t>
            </a:r>
          </a:p>
          <a:p>
            <a:r>
              <a:rPr lang="en-US" dirty="0"/>
              <a:t>American Samoans are U.S. nationals vs. citizenship legal issues on-going</a:t>
            </a:r>
          </a:p>
          <a:p>
            <a:r>
              <a:rPr lang="en-US" dirty="0"/>
              <a:t>Fly to medical and testing facilities</a:t>
            </a:r>
          </a:p>
          <a:p>
            <a:r>
              <a:rPr lang="en-US" dirty="0"/>
              <a:t>BMI is based on height and weight</a:t>
            </a:r>
          </a:p>
          <a:p>
            <a:r>
              <a:rPr lang="en-US" dirty="0"/>
              <a:t>Lack of free internet and access to computers, phone, internet café/establishments</a:t>
            </a:r>
          </a:p>
          <a:p>
            <a:endParaRPr lang="en-US" dirty="0"/>
          </a:p>
        </p:txBody>
      </p:sp>
      <p:sp>
        <p:nvSpPr>
          <p:cNvPr id="4" name="Slide Number Placeholder 3"/>
          <p:cNvSpPr>
            <a:spLocks noGrp="1"/>
          </p:cNvSpPr>
          <p:nvPr>
            <p:ph type="sldNum" sz="quarter" idx="5"/>
          </p:nvPr>
        </p:nvSpPr>
        <p:spPr/>
        <p:txBody>
          <a:bodyPr/>
          <a:lstStyle/>
          <a:p>
            <a:fld id="{C753A5D5-3B30-4A5A-9E71-32197DF9CC0A}" type="slidenum">
              <a:rPr lang="en-US" smtClean="0"/>
              <a:t>19</a:t>
            </a:fld>
            <a:endParaRPr lang="en-US"/>
          </a:p>
        </p:txBody>
      </p:sp>
    </p:spTree>
    <p:extLst>
      <p:ext uri="{BB962C8B-B14F-4D97-AF65-F5344CB8AC3E}">
        <p14:creationId xmlns:p14="http://schemas.microsoft.com/office/powerpoint/2010/main" val="1296616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Responsible</a:t>
            </a:r>
            <a:r>
              <a:rPr lang="en-US" baseline="0" dirty="0"/>
              <a:t> AI &amp; Implementation Pathway - </a:t>
            </a:r>
            <a:r>
              <a:rPr lang="en-US" sz="1200" b="0" i="0" u="none" strike="noStrike" kern="1200" baseline="0" dirty="0">
                <a:solidFill>
                  <a:schemeClr val="tx1"/>
                </a:solidFill>
                <a:latin typeface="+mn-lt"/>
                <a:ea typeface="+mn-ea"/>
                <a:cs typeface="+mn-cs"/>
              </a:rPr>
              <a:t>DoD Responsible AI Working Council in accordance with the memorandum</a:t>
            </a:r>
          </a:p>
          <a:p>
            <a:r>
              <a:rPr lang="en-US" sz="1200" b="0" i="0" u="none" strike="noStrike" kern="1200" baseline="0" dirty="0">
                <a:solidFill>
                  <a:schemeClr val="tx1"/>
                </a:solidFill>
                <a:latin typeface="+mn-lt"/>
                <a:ea typeface="+mn-ea"/>
                <a:cs typeface="+mn-cs"/>
              </a:rPr>
              <a:t>issued by Deputy Secretary of Defense Kathleen Hicks on May 26, 2021, Implementing Responsible Artificial Intelligence in the Department of Defense. June 2022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National Institute of Standards and Technology (NIST) AI 100-1, AI Risk Management Framework (AI RMF 1.0)</a:t>
            </a:r>
          </a:p>
          <a:p>
            <a:r>
              <a:rPr lang="en-US" sz="1200" b="0" i="0" u="none" strike="noStrike" kern="1200" baseline="0" dirty="0">
                <a:solidFill>
                  <a:schemeClr val="tx1"/>
                </a:solidFill>
                <a:latin typeface="+mn-lt"/>
                <a:ea typeface="+mn-ea"/>
                <a:cs typeface="+mn-cs"/>
              </a:rPr>
              <a:t>https://doi.org/10.6028/NIST.AI.100-1</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Department of Defense Metadata Guidance (Version 1.0 / Jan 2023) Memo from CDAO, Dr. Craig H. Martell dated 13Mar2023.</a:t>
            </a:r>
            <a:endParaRPr lang="en-US" dirty="0"/>
          </a:p>
        </p:txBody>
      </p:sp>
      <p:sp>
        <p:nvSpPr>
          <p:cNvPr id="4" name="Slide Number Placeholder 3"/>
          <p:cNvSpPr>
            <a:spLocks noGrp="1"/>
          </p:cNvSpPr>
          <p:nvPr>
            <p:ph type="sldNum" sz="quarter" idx="5"/>
          </p:nvPr>
        </p:nvSpPr>
        <p:spPr/>
        <p:txBody>
          <a:bodyPr/>
          <a:lstStyle/>
          <a:p>
            <a:fld id="{C753A5D5-3B30-4A5A-9E71-32197DF9CC0A}" type="slidenum">
              <a:rPr lang="en-US" smtClean="0"/>
              <a:t>20</a:t>
            </a:fld>
            <a:endParaRPr lang="en-US"/>
          </a:p>
        </p:txBody>
      </p:sp>
    </p:spTree>
    <p:extLst>
      <p:ext uri="{BB962C8B-B14F-4D97-AF65-F5344CB8AC3E}">
        <p14:creationId xmlns:p14="http://schemas.microsoft.com/office/powerpoint/2010/main" val="111230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PII stands for “personally identifiable information.” That term refers to information about a private individual that is part of that person's identity. PII compliance means that an IT system complies with one of the many standards that are currently in circulation that dictate how private data should be protected.</a:t>
            </a:r>
          </a:p>
          <a:p>
            <a:r>
              <a:rPr lang="en-US" sz="1200" b="0" i="0" kern="1200" dirty="0">
                <a:solidFill>
                  <a:schemeClr val="tx1"/>
                </a:solidFill>
                <a:effectLst/>
                <a:latin typeface="+mn-lt"/>
                <a:ea typeface="+mn-ea"/>
                <a:cs typeface="+mn-cs"/>
              </a:rPr>
              <a:t>The Health Insurance Portability and Accountability Act of 1996 (HIPAA) is a federal law that required the creation of national standards to protect sensitive patient health information from being disclosed without the patient's consent or knowledge.</a:t>
            </a:r>
            <a:endParaRPr lang="en-US" dirty="0"/>
          </a:p>
        </p:txBody>
      </p:sp>
      <p:sp>
        <p:nvSpPr>
          <p:cNvPr id="4" name="Slide Number Placeholder 3"/>
          <p:cNvSpPr>
            <a:spLocks noGrp="1"/>
          </p:cNvSpPr>
          <p:nvPr>
            <p:ph type="sldNum" sz="quarter" idx="5"/>
          </p:nvPr>
        </p:nvSpPr>
        <p:spPr/>
        <p:txBody>
          <a:bodyPr/>
          <a:lstStyle/>
          <a:p>
            <a:fld id="{C753A5D5-3B30-4A5A-9E71-32197DF9CC0A}" type="slidenum">
              <a:rPr lang="en-US" smtClean="0"/>
              <a:t>22</a:t>
            </a:fld>
            <a:endParaRPr lang="en-US"/>
          </a:p>
        </p:txBody>
      </p:sp>
    </p:spTree>
    <p:extLst>
      <p:ext uri="{BB962C8B-B14F-4D97-AF65-F5344CB8AC3E}">
        <p14:creationId xmlns:p14="http://schemas.microsoft.com/office/powerpoint/2010/main" val="100433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4AC30E-6B9C-456D-9E9C-80AAE378DFD3}" type="datetime1">
              <a:rPr lang="en-US" smtClean="0"/>
              <a:t>4/13/2023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7A7DE1-C4D2-4A5B-9B8B-716119297FF5}" type="slidenum">
              <a:rPr lang="en-US" smtClean="0"/>
              <a:t>‹#›</a:t>
            </a:fld>
            <a:endParaRPr lang="en-US"/>
          </a:p>
        </p:txBody>
      </p:sp>
    </p:spTree>
    <p:extLst>
      <p:ext uri="{BB962C8B-B14F-4D97-AF65-F5344CB8AC3E}">
        <p14:creationId xmlns:p14="http://schemas.microsoft.com/office/powerpoint/2010/main" val="142649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39CE6-7288-4F6F-8576-8905A2FED52D}" type="datetime1">
              <a:rPr lang="en-US" smtClean="0"/>
              <a:t>4/13/2023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7A7DE1-C4D2-4A5B-9B8B-716119297FF5}" type="slidenum">
              <a:rPr lang="en-US" smtClean="0"/>
              <a:t>‹#›</a:t>
            </a:fld>
            <a:endParaRPr lang="en-US"/>
          </a:p>
        </p:txBody>
      </p:sp>
    </p:spTree>
    <p:extLst>
      <p:ext uri="{BB962C8B-B14F-4D97-AF65-F5344CB8AC3E}">
        <p14:creationId xmlns:p14="http://schemas.microsoft.com/office/powerpoint/2010/main" val="294409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1B021-B986-4D66-BA90-F9AC12355B21}" type="datetime1">
              <a:rPr lang="en-US" smtClean="0"/>
              <a:t>4/13/2023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7A7DE1-C4D2-4A5B-9B8B-716119297FF5}" type="slidenum">
              <a:rPr lang="en-US" smtClean="0"/>
              <a:t>‹#›</a:t>
            </a:fld>
            <a:endParaRPr lang="en-US"/>
          </a:p>
        </p:txBody>
      </p:sp>
    </p:spTree>
    <p:extLst>
      <p:ext uri="{BB962C8B-B14F-4D97-AF65-F5344CB8AC3E}">
        <p14:creationId xmlns:p14="http://schemas.microsoft.com/office/powerpoint/2010/main" val="325648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D71D67-1CD5-4680-A71B-992E1164AC2F}" type="datetime1">
              <a:rPr lang="en-US" smtClean="0"/>
              <a:t>4/13/2023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sz="1800">
                <a:latin typeface="Garamond" panose="02020404030301010803" pitchFamily="18" charset="0"/>
              </a:defRPr>
            </a:lvl1pPr>
          </a:lstStyle>
          <a:p>
            <a:fld id="{A17A7DE1-C4D2-4A5B-9B8B-716119297FF5}" type="slidenum">
              <a:rPr lang="en-US" smtClean="0"/>
              <a:pPr/>
              <a:t>‹#›</a:t>
            </a:fld>
            <a:endParaRPr lang="en-US" dirty="0"/>
          </a:p>
        </p:txBody>
      </p:sp>
    </p:spTree>
    <p:extLst>
      <p:ext uri="{BB962C8B-B14F-4D97-AF65-F5344CB8AC3E}">
        <p14:creationId xmlns:p14="http://schemas.microsoft.com/office/powerpoint/2010/main" val="307244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F492E5-57B1-4C9A-BFCE-12D9BBBED4D1}" type="datetime1">
              <a:rPr lang="en-US" smtClean="0"/>
              <a:t>4/13/2023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sz="1800">
                <a:latin typeface="Garamond" panose="02020404030301010803" pitchFamily="18" charset="0"/>
              </a:defRPr>
            </a:lvl1pPr>
          </a:lstStyle>
          <a:p>
            <a:fld id="{A17A7DE1-C4D2-4A5B-9B8B-716119297FF5}" type="slidenum">
              <a:rPr lang="en-US" smtClean="0"/>
              <a:pPr/>
              <a:t>‹#›</a:t>
            </a:fld>
            <a:endParaRPr lang="en-US" dirty="0"/>
          </a:p>
        </p:txBody>
      </p:sp>
    </p:spTree>
    <p:extLst>
      <p:ext uri="{BB962C8B-B14F-4D97-AF65-F5344CB8AC3E}">
        <p14:creationId xmlns:p14="http://schemas.microsoft.com/office/powerpoint/2010/main" val="240111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F2E80C-DE43-444F-B07E-CF5CB5E94760}" type="datetime1">
              <a:rPr lang="en-US" smtClean="0"/>
              <a:t>4/13/2023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7A7DE1-C4D2-4A5B-9B8B-716119297FF5}" type="slidenum">
              <a:rPr lang="en-US" smtClean="0"/>
              <a:t>‹#›</a:t>
            </a:fld>
            <a:endParaRPr lang="en-US"/>
          </a:p>
        </p:txBody>
      </p:sp>
    </p:spTree>
    <p:extLst>
      <p:ext uri="{BB962C8B-B14F-4D97-AF65-F5344CB8AC3E}">
        <p14:creationId xmlns:p14="http://schemas.microsoft.com/office/powerpoint/2010/main" val="213396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8F9050-713B-464B-80DD-A2AEE8B54005}" type="datetime1">
              <a:rPr lang="en-US" smtClean="0"/>
              <a:t>4/13/2023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17A7DE1-C4D2-4A5B-9B8B-716119297FF5}" type="slidenum">
              <a:rPr lang="en-US" smtClean="0"/>
              <a:t>‹#›</a:t>
            </a:fld>
            <a:endParaRPr lang="en-US"/>
          </a:p>
        </p:txBody>
      </p:sp>
    </p:spTree>
    <p:extLst>
      <p:ext uri="{BB962C8B-B14F-4D97-AF65-F5344CB8AC3E}">
        <p14:creationId xmlns:p14="http://schemas.microsoft.com/office/powerpoint/2010/main" val="63974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2506FC-0E57-4B03-960E-B976C19C95E6}" type="datetime1">
              <a:rPr lang="en-US" smtClean="0"/>
              <a:t>4/13/2023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17A7DE1-C4D2-4A5B-9B8B-716119297FF5}" type="slidenum">
              <a:rPr lang="en-US" smtClean="0"/>
              <a:t>‹#›</a:t>
            </a:fld>
            <a:endParaRPr lang="en-US"/>
          </a:p>
        </p:txBody>
      </p:sp>
    </p:spTree>
    <p:extLst>
      <p:ext uri="{BB962C8B-B14F-4D97-AF65-F5344CB8AC3E}">
        <p14:creationId xmlns:p14="http://schemas.microsoft.com/office/powerpoint/2010/main" val="68856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4BD27-9902-4D51-8C4A-72DACDBCB5E6}" type="datetime1">
              <a:rPr lang="en-US" smtClean="0"/>
              <a:t>4/13/2023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17A7DE1-C4D2-4A5B-9B8B-716119297FF5}" type="slidenum">
              <a:rPr lang="en-US" smtClean="0"/>
              <a:t>‹#›</a:t>
            </a:fld>
            <a:endParaRPr lang="en-US"/>
          </a:p>
        </p:txBody>
      </p:sp>
    </p:spTree>
    <p:extLst>
      <p:ext uri="{BB962C8B-B14F-4D97-AF65-F5344CB8AC3E}">
        <p14:creationId xmlns:p14="http://schemas.microsoft.com/office/powerpoint/2010/main" val="328846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C9AE32-2EE8-4B5A-8EB1-7C31B6871171}" type="datetime1">
              <a:rPr lang="en-US" smtClean="0"/>
              <a:t>4/13/2023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7A7DE1-C4D2-4A5B-9B8B-716119297FF5}" type="slidenum">
              <a:rPr lang="en-US" smtClean="0"/>
              <a:t>‹#›</a:t>
            </a:fld>
            <a:endParaRPr lang="en-US"/>
          </a:p>
        </p:txBody>
      </p:sp>
    </p:spTree>
    <p:extLst>
      <p:ext uri="{BB962C8B-B14F-4D97-AF65-F5344CB8AC3E}">
        <p14:creationId xmlns:p14="http://schemas.microsoft.com/office/powerpoint/2010/main" val="323739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34E3A4-72AB-4074-9078-45B557A7D515}" type="datetime1">
              <a:rPr lang="en-US" smtClean="0"/>
              <a:t>4/13/2023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7A7DE1-C4D2-4A5B-9B8B-716119297FF5}" type="slidenum">
              <a:rPr lang="en-US" smtClean="0"/>
              <a:t>‹#›</a:t>
            </a:fld>
            <a:endParaRPr lang="en-US"/>
          </a:p>
        </p:txBody>
      </p:sp>
    </p:spTree>
    <p:extLst>
      <p:ext uri="{BB962C8B-B14F-4D97-AF65-F5344CB8AC3E}">
        <p14:creationId xmlns:p14="http://schemas.microsoft.com/office/powerpoint/2010/main" val="188785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F01FD-0040-40D6-AFC4-E622780CEAAA}" type="datetime1">
              <a:rPr lang="en-US" smtClean="0"/>
              <a:t>4/13/2023</a:t>
            </a:fld>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A7DE1-C4D2-4A5B-9B8B-716119297FF5}" type="slidenum">
              <a:rPr lang="en-US" smtClean="0"/>
              <a:t>‹#›</a:t>
            </a:fld>
            <a:endParaRPr lang="en-US"/>
          </a:p>
        </p:txBody>
      </p:sp>
    </p:spTree>
    <p:extLst>
      <p:ext uri="{BB962C8B-B14F-4D97-AF65-F5344CB8AC3E}">
        <p14:creationId xmlns:p14="http://schemas.microsoft.com/office/powerpoint/2010/main" val="4266577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olourful carved figures of humans">
            <a:extLst>
              <a:ext uri="{FF2B5EF4-FFF2-40B4-BE49-F238E27FC236}">
                <a16:creationId xmlns:a16="http://schemas.microsoft.com/office/drawing/2014/main" id="{6D16FA61-24B9-9241-EA0F-A059AA6DAE18}"/>
              </a:ext>
            </a:extLst>
          </p:cNvPr>
          <p:cNvPicPr>
            <a:picLocks noChangeAspect="1"/>
          </p:cNvPicPr>
          <p:nvPr/>
        </p:nvPicPr>
        <p:blipFill rotWithShape="1">
          <a:blip r:embed="rId2">
            <a:alphaModFix amt="50000"/>
          </a:blip>
          <a:srcRect l="2745" r="2254" b="-1"/>
          <a:stretch/>
        </p:blipFill>
        <p:spPr>
          <a:xfrm>
            <a:off x="20" y="1"/>
            <a:ext cx="9143980" cy="6857999"/>
          </a:xfrm>
          <a:prstGeom prst="rect">
            <a:avLst/>
          </a:prstGeom>
        </p:spPr>
      </p:pic>
      <p:sp>
        <p:nvSpPr>
          <p:cNvPr id="2" name="Title 1">
            <a:extLst>
              <a:ext uri="{FF2B5EF4-FFF2-40B4-BE49-F238E27FC236}">
                <a16:creationId xmlns:a16="http://schemas.microsoft.com/office/drawing/2014/main" id="{9C0C57F6-BE14-4B31-8B84-6452FB31AB23}"/>
              </a:ext>
            </a:extLst>
          </p:cNvPr>
          <p:cNvSpPr>
            <a:spLocks noGrp="1"/>
          </p:cNvSpPr>
          <p:nvPr>
            <p:ph type="ctrTitle"/>
          </p:nvPr>
        </p:nvSpPr>
        <p:spPr>
          <a:xfrm>
            <a:off x="1143000" y="629444"/>
            <a:ext cx="6858000" cy="2900518"/>
          </a:xfrm>
        </p:spPr>
        <p:txBody>
          <a:bodyPr>
            <a:noAutofit/>
          </a:bodyPr>
          <a:lstStyle/>
          <a:p>
            <a:r>
              <a:rPr lang="en-US" sz="3300" b="1" i="0" dirty="0">
                <a:solidFill>
                  <a:srgbClr val="FFFFFF"/>
                </a:solidFill>
                <a:effectLst/>
                <a:latin typeface="Montserrat" panose="00000500000000000000" pitchFamily="2" charset="0"/>
              </a:rPr>
              <a:t>Bolstering Diversity and Inclusion through Learning Capacity Models: Changing Traditional Practices Make a Big Difference in Diversifying the Workforce</a:t>
            </a:r>
          </a:p>
        </p:txBody>
      </p:sp>
      <p:sp>
        <p:nvSpPr>
          <p:cNvPr id="3" name="Subtitle 2">
            <a:extLst>
              <a:ext uri="{FF2B5EF4-FFF2-40B4-BE49-F238E27FC236}">
                <a16:creationId xmlns:a16="http://schemas.microsoft.com/office/drawing/2014/main" id="{D3BBEAC5-3684-41B7-BDE0-BDD68F57F238}"/>
              </a:ext>
            </a:extLst>
          </p:cNvPr>
          <p:cNvSpPr>
            <a:spLocks noGrp="1"/>
          </p:cNvSpPr>
          <p:nvPr>
            <p:ph type="subTitle" idx="1"/>
          </p:nvPr>
        </p:nvSpPr>
        <p:spPr>
          <a:xfrm>
            <a:off x="1143000" y="4159404"/>
            <a:ext cx="6858000" cy="1098395"/>
          </a:xfrm>
        </p:spPr>
        <p:txBody>
          <a:bodyPr>
            <a:normAutofit/>
          </a:bodyPr>
          <a:lstStyle/>
          <a:p>
            <a:pPr algn="r"/>
            <a:r>
              <a:rPr lang="en-US"/>
              <a:t>Donna Duellberg, EdD</a:t>
            </a:r>
          </a:p>
          <a:p>
            <a:pPr algn="r"/>
            <a:r>
              <a:rPr lang="en-US"/>
              <a:t>Part I </a:t>
            </a:r>
            <a:endParaRPr lang="en-US" dirty="0"/>
          </a:p>
        </p:txBody>
      </p:sp>
      <p:sp>
        <p:nvSpPr>
          <p:cNvPr id="4" name="Slide Number Placeholder 3">
            <a:extLst>
              <a:ext uri="{FF2B5EF4-FFF2-40B4-BE49-F238E27FC236}">
                <a16:creationId xmlns:a16="http://schemas.microsoft.com/office/drawing/2014/main" id="{505D738D-04CD-42EB-BE0C-1FD14E93E688}"/>
              </a:ext>
            </a:extLst>
          </p:cNvPr>
          <p:cNvSpPr>
            <a:spLocks noGrp="1"/>
          </p:cNvSpPr>
          <p:nvPr>
            <p:ph type="sldNum" sz="quarter" idx="12"/>
          </p:nvPr>
        </p:nvSpPr>
        <p:spPr/>
        <p:txBody>
          <a:bodyPr/>
          <a:lstStyle/>
          <a:p>
            <a:pPr>
              <a:spcAft>
                <a:spcPts val="600"/>
              </a:spcAft>
            </a:pPr>
            <a:fld id="{A17A7DE1-C4D2-4A5B-9B8B-716119297FF5}" type="slidenum">
              <a:rPr lang="en-US" sz="1000">
                <a:solidFill>
                  <a:srgbClr val="FFFFFF"/>
                </a:solidFill>
              </a:rPr>
              <a:pPr>
                <a:spcAft>
                  <a:spcPts val="600"/>
                </a:spcAft>
              </a:pPr>
              <a:t>1</a:t>
            </a:fld>
            <a:endParaRPr lang="en-US" sz="1000">
              <a:solidFill>
                <a:srgbClr val="FFFFFF"/>
              </a:solidFill>
            </a:endParaRPr>
          </a:p>
        </p:txBody>
      </p:sp>
    </p:spTree>
    <p:extLst>
      <p:ext uri="{BB962C8B-B14F-4D97-AF65-F5344CB8AC3E}">
        <p14:creationId xmlns:p14="http://schemas.microsoft.com/office/powerpoint/2010/main" val="27870384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The Alternative -  Learning Capacity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endParaRPr lang="en-US" u="sng" dirty="0"/>
          </a:p>
          <a:p>
            <a:r>
              <a:rPr lang="en-US" dirty="0"/>
              <a:t>Using multiple time-points of test scores to observe learning is referred to as </a:t>
            </a:r>
            <a:r>
              <a:rPr lang="en-US" u="sng" dirty="0"/>
              <a:t>dynamic measurement </a:t>
            </a:r>
          </a:p>
          <a:p>
            <a:endParaRPr lang="en-US" u="sng" dirty="0"/>
          </a:p>
          <a:p>
            <a:r>
              <a:rPr lang="en-US" dirty="0"/>
              <a:t>Measuring in-between trajectory from multiple ASVABs provides </a:t>
            </a:r>
            <a:r>
              <a:rPr lang="en-US" u="sng" dirty="0"/>
              <a:t>learning capacity</a:t>
            </a:r>
          </a:p>
          <a:p>
            <a:endParaRPr lang="en-US" u="sng" dirty="0"/>
          </a:p>
          <a:p>
            <a:r>
              <a:rPr lang="en-US" dirty="0"/>
              <a:t>When retesting, URMs improve their scores more relative to majority groups</a:t>
            </a:r>
            <a:endParaRPr lang="en-US" u="sng" dirty="0"/>
          </a:p>
          <a:p>
            <a:endParaRPr lang="en-US" u="sng" dirty="0"/>
          </a:p>
          <a:p>
            <a:endParaRPr lang="en-US" u="sng" dirty="0"/>
          </a:p>
          <a:p>
            <a:endParaRPr lang="en-US" u="sng" dirty="0"/>
          </a:p>
        </p:txBody>
      </p:sp>
      <p:sp>
        <p:nvSpPr>
          <p:cNvPr id="4" name="Slide Number Placeholder 3"/>
          <p:cNvSpPr>
            <a:spLocks noGrp="1"/>
          </p:cNvSpPr>
          <p:nvPr>
            <p:ph type="sldNum" sz="quarter" idx="12"/>
          </p:nvPr>
        </p:nvSpPr>
        <p:spPr>
          <a:xfrm>
            <a:off x="7156173" y="6356350"/>
            <a:ext cx="1359176" cy="365125"/>
          </a:xfrm>
        </p:spPr>
        <p:txBody>
          <a:bodyPr>
            <a:normAutofit/>
          </a:bodyPr>
          <a:lstStyle/>
          <a:p>
            <a:pPr>
              <a:lnSpc>
                <a:spcPct val="90000"/>
              </a:lnSpc>
              <a:spcAft>
                <a:spcPts val="600"/>
              </a:spcAft>
            </a:pPr>
            <a:fld id="{A17A7DE1-C4D2-4A5B-9B8B-716119297FF5}" type="slidenum">
              <a:rPr lang="en-US" smtClean="0"/>
              <a:pPr>
                <a:lnSpc>
                  <a:spcPct val="90000"/>
                </a:lnSpc>
                <a:spcAft>
                  <a:spcPts val="600"/>
                </a:spcAft>
              </a:pPr>
              <a:t>10</a:t>
            </a:fld>
            <a:endParaRPr lang="en-US"/>
          </a:p>
        </p:txBody>
      </p:sp>
    </p:spTree>
    <p:extLst>
      <p:ext uri="{BB962C8B-B14F-4D97-AF65-F5344CB8AC3E}">
        <p14:creationId xmlns:p14="http://schemas.microsoft.com/office/powerpoint/2010/main" val="196206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7BC62-89F0-47CB-A99C-5F01E474955D}"/>
              </a:ext>
            </a:extLst>
          </p:cNvPr>
          <p:cNvSpPr>
            <a:spLocks noGrp="1"/>
          </p:cNvSpPr>
          <p:nvPr>
            <p:ph type="title"/>
          </p:nvPr>
        </p:nvSpPr>
        <p:spPr>
          <a:xfrm>
            <a:off x="878305" y="1396686"/>
            <a:ext cx="2430380" cy="4064628"/>
          </a:xfrm>
        </p:spPr>
        <p:txBody>
          <a:bodyPr>
            <a:normAutofit/>
          </a:bodyPr>
          <a:lstStyle/>
          <a:p>
            <a:r>
              <a:rPr lang="en-US" sz="3700">
                <a:solidFill>
                  <a:srgbClr val="FFFFFF"/>
                </a:solidFill>
              </a:rPr>
              <a:t>Learning Capacity Advantages</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9BC4043-7674-4731-A433-7C5698E8FEE2}"/>
              </a:ext>
            </a:extLst>
          </p:cNvPr>
          <p:cNvSpPr>
            <a:spLocks noGrp="1"/>
          </p:cNvSpPr>
          <p:nvPr>
            <p:ph idx="1"/>
          </p:nvPr>
        </p:nvSpPr>
        <p:spPr>
          <a:xfrm>
            <a:off x="4027614" y="1526033"/>
            <a:ext cx="4152298" cy="3935281"/>
          </a:xfrm>
        </p:spPr>
        <p:txBody>
          <a:bodyPr>
            <a:normAutofit/>
          </a:bodyPr>
          <a:lstStyle/>
          <a:p>
            <a:pPr marL="457200" indent="-457200">
              <a:buFont typeface="+mj-lt"/>
              <a:buAutoNum type="arabicPeriod"/>
            </a:pPr>
            <a:r>
              <a:rPr lang="en-US" sz="2000"/>
              <a:t>URMs tend to select retesting over waivers</a:t>
            </a:r>
          </a:p>
          <a:p>
            <a:pPr marL="457200" indent="-457200">
              <a:buFont typeface="+mj-lt"/>
              <a:buAutoNum type="arabicPeriod"/>
            </a:pPr>
            <a:r>
              <a:rPr lang="en-US" sz="2000"/>
              <a:t>URMs improve their scores more than majority groups after retesting</a:t>
            </a:r>
          </a:p>
          <a:p>
            <a:pPr marL="457200" indent="-457200">
              <a:buFont typeface="+mj-lt"/>
              <a:buAutoNum type="arabicPeriod"/>
            </a:pPr>
            <a:r>
              <a:rPr lang="en-US" sz="2000" err="1"/>
              <a:t>Retesters</a:t>
            </a:r>
            <a:r>
              <a:rPr lang="en-US" sz="2000"/>
              <a:t> have significantly lower recycling rates than waivers</a:t>
            </a:r>
          </a:p>
          <a:p>
            <a:pPr marL="457200" indent="-457200">
              <a:buFont typeface="+mj-lt"/>
              <a:buAutoNum type="arabicPeriod"/>
            </a:pPr>
            <a:r>
              <a:rPr lang="en-US" sz="2000"/>
              <a:t>Reduction in recycling for non-White </a:t>
            </a:r>
            <a:r>
              <a:rPr lang="en-US" sz="2000" err="1"/>
              <a:t>retesters</a:t>
            </a:r>
            <a:r>
              <a:rPr lang="en-US" sz="2000"/>
              <a:t> is even lower</a:t>
            </a:r>
          </a:p>
          <a:p>
            <a:pPr marL="457200" indent="-457200">
              <a:buFont typeface="+mj-lt"/>
              <a:buAutoNum type="arabicPeriod"/>
            </a:pPr>
            <a:r>
              <a:rPr lang="en-US" sz="2000"/>
              <a:t>Retesting &amp; dynamic measurement is the recommended path to improving inclusivity and diversity in recruiting and selection</a:t>
            </a:r>
          </a:p>
          <a:p>
            <a:pPr marL="457200" indent="-457200">
              <a:buFont typeface="+mj-lt"/>
              <a:buAutoNum type="arabicPeriod"/>
            </a:pPr>
            <a:endParaRPr lang="en-US" sz="2000"/>
          </a:p>
        </p:txBody>
      </p:sp>
      <p:sp>
        <p:nvSpPr>
          <p:cNvPr id="4" name="Slide Number Placeholder 3">
            <a:extLst>
              <a:ext uri="{FF2B5EF4-FFF2-40B4-BE49-F238E27FC236}">
                <a16:creationId xmlns:a16="http://schemas.microsoft.com/office/drawing/2014/main" id="{858CDA7F-A317-4F4F-A2D1-1999C6030428}"/>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A17A7DE1-C4D2-4A5B-9B8B-716119297FF5}" type="slidenum">
              <a:rPr lang="en-US" smtClean="0"/>
              <a:pPr>
                <a:lnSpc>
                  <a:spcPct val="90000"/>
                </a:lnSpc>
                <a:spcAft>
                  <a:spcPts val="600"/>
                </a:spcAft>
              </a:pPr>
              <a:t>11</a:t>
            </a:fld>
            <a:endParaRPr lang="en-US"/>
          </a:p>
        </p:txBody>
      </p:sp>
    </p:spTree>
    <p:extLst>
      <p:ext uri="{BB962C8B-B14F-4D97-AF65-F5344CB8AC3E}">
        <p14:creationId xmlns:p14="http://schemas.microsoft.com/office/powerpoint/2010/main" val="2218261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olourful carved figures of humans">
            <a:extLst>
              <a:ext uri="{FF2B5EF4-FFF2-40B4-BE49-F238E27FC236}">
                <a16:creationId xmlns:a16="http://schemas.microsoft.com/office/drawing/2014/main" id="{A768DB18-D6A3-B3FF-04E7-316B927F95F3}"/>
              </a:ext>
            </a:extLst>
          </p:cNvPr>
          <p:cNvPicPr>
            <a:picLocks noChangeAspect="1"/>
          </p:cNvPicPr>
          <p:nvPr/>
        </p:nvPicPr>
        <p:blipFill rotWithShape="1">
          <a:blip r:embed="rId2"/>
          <a:srcRect l="28701" r="3754" b="-1"/>
          <a:stretch/>
        </p:blipFill>
        <p:spPr>
          <a:xfrm>
            <a:off x="20" y="10"/>
            <a:ext cx="6501364" cy="6857990"/>
          </a:xfrm>
          <a:prstGeom prst="rect">
            <a:avLst/>
          </a:prstGeom>
        </p:spPr>
      </p:pic>
      <p:sp>
        <p:nvSpPr>
          <p:cNvPr id="12" name="Rectangle 11">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3739" y="0"/>
            <a:ext cx="6360260"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0C57F6-BE14-4B31-8B84-6452FB31AB23}"/>
              </a:ext>
            </a:extLst>
          </p:cNvPr>
          <p:cNvSpPr>
            <a:spLocks noGrp="1"/>
          </p:cNvSpPr>
          <p:nvPr>
            <p:ph type="ctrTitle"/>
          </p:nvPr>
        </p:nvSpPr>
        <p:spPr>
          <a:xfrm>
            <a:off x="5886450" y="1122363"/>
            <a:ext cx="3017520" cy="3204134"/>
          </a:xfrm>
        </p:spPr>
        <p:txBody>
          <a:bodyPr anchor="b">
            <a:normAutofit/>
          </a:bodyPr>
          <a:lstStyle/>
          <a:p>
            <a:pPr algn="l"/>
            <a:r>
              <a:rPr lang="en-US" sz="2000" b="1" i="0">
                <a:effectLst/>
                <a:latin typeface="Montserrat" panose="00000500000000000000" pitchFamily="2" charset="0"/>
              </a:rPr>
              <a:t>Bolstering Diversity and Leveraging Artificial Intelligence: Understanding Challenges and Cultural Differences in Diversifying the Workforce</a:t>
            </a:r>
          </a:p>
        </p:txBody>
      </p:sp>
      <p:sp>
        <p:nvSpPr>
          <p:cNvPr id="3" name="Subtitle 2">
            <a:extLst>
              <a:ext uri="{FF2B5EF4-FFF2-40B4-BE49-F238E27FC236}">
                <a16:creationId xmlns:a16="http://schemas.microsoft.com/office/drawing/2014/main" id="{D3BBEAC5-3684-41B7-BDE0-BDD68F57F238}"/>
              </a:ext>
            </a:extLst>
          </p:cNvPr>
          <p:cNvSpPr>
            <a:spLocks noGrp="1"/>
          </p:cNvSpPr>
          <p:nvPr>
            <p:ph type="subTitle" idx="1"/>
          </p:nvPr>
        </p:nvSpPr>
        <p:spPr>
          <a:xfrm>
            <a:off x="5886450" y="4872922"/>
            <a:ext cx="3017520" cy="1208141"/>
          </a:xfrm>
        </p:spPr>
        <p:txBody>
          <a:bodyPr>
            <a:normAutofit/>
          </a:bodyPr>
          <a:lstStyle/>
          <a:p>
            <a:pPr algn="l"/>
            <a:r>
              <a:rPr lang="en-US" sz="1700"/>
              <a:t>Mary Ann Swendsen, CEM, MA, MS</a:t>
            </a:r>
          </a:p>
          <a:p>
            <a:pPr algn="l"/>
            <a:r>
              <a:rPr lang="en-US" sz="1700"/>
              <a:t>Part II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796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05D738D-04CD-42EB-BE0C-1FD14E93E688}"/>
              </a:ext>
            </a:extLst>
          </p:cNvPr>
          <p:cNvSpPr>
            <a:spLocks noGrp="1"/>
          </p:cNvSpPr>
          <p:nvPr>
            <p:ph type="sldNum" sz="quarter" idx="12"/>
          </p:nvPr>
        </p:nvSpPr>
        <p:spPr>
          <a:xfrm>
            <a:off x="8362603" y="6356350"/>
            <a:ext cx="541367" cy="365125"/>
          </a:xfrm>
        </p:spPr>
        <p:txBody>
          <a:bodyPr>
            <a:normAutofit/>
          </a:bodyPr>
          <a:lstStyle/>
          <a:p>
            <a:pPr>
              <a:spcAft>
                <a:spcPts val="600"/>
              </a:spcAft>
            </a:pPr>
            <a:fld id="{A17A7DE1-C4D2-4A5B-9B8B-716119297FF5}" type="slidenum">
              <a:rPr lang="en-US" sz="1000">
                <a:solidFill>
                  <a:schemeClr val="tx1">
                    <a:lumMod val="50000"/>
                    <a:lumOff val="50000"/>
                  </a:schemeClr>
                </a:solidFill>
              </a:rPr>
              <a:pPr>
                <a:spcAft>
                  <a:spcPts val="600"/>
                </a:spcAft>
              </a:pPr>
              <a:t>12</a:t>
            </a:fld>
            <a:endParaRPr lang="en-US" sz="1000">
              <a:solidFill>
                <a:schemeClr val="tx1">
                  <a:lumMod val="50000"/>
                  <a:lumOff val="50000"/>
                </a:schemeClr>
              </a:solidFill>
            </a:endParaRPr>
          </a:p>
        </p:txBody>
      </p:sp>
    </p:spTree>
    <p:extLst>
      <p:ext uri="{BB962C8B-B14F-4D97-AF65-F5344CB8AC3E}">
        <p14:creationId xmlns:p14="http://schemas.microsoft.com/office/powerpoint/2010/main" val="65558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A32AD-13F5-4EB6-7833-943F76007B7A}"/>
              </a:ext>
            </a:extLst>
          </p:cNvPr>
          <p:cNvSpPr>
            <a:spLocks noGrp="1"/>
          </p:cNvSpPr>
          <p:nvPr>
            <p:ph type="title"/>
          </p:nvPr>
        </p:nvSpPr>
        <p:spPr>
          <a:xfrm>
            <a:off x="515125" y="1153572"/>
            <a:ext cx="2400300" cy="4461163"/>
          </a:xfrm>
        </p:spPr>
        <p:txBody>
          <a:bodyPr>
            <a:normAutofit/>
          </a:bodyPr>
          <a:lstStyle/>
          <a:p>
            <a:r>
              <a:rPr lang="en-US" sz="3400">
                <a:solidFill>
                  <a:srgbClr val="FFFFFF"/>
                </a:solidFill>
              </a:rPr>
              <a:t>Recruitment Discovery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FEF5E34-AF04-EACA-937D-0B4B4C259F8A}"/>
              </a:ext>
            </a:extLst>
          </p:cNvPr>
          <p:cNvSpPr>
            <a:spLocks noGrp="1"/>
          </p:cNvSpPr>
          <p:nvPr>
            <p:ph idx="1"/>
          </p:nvPr>
        </p:nvSpPr>
        <p:spPr>
          <a:xfrm>
            <a:off x="3335481" y="591344"/>
            <a:ext cx="5179868" cy="5585619"/>
          </a:xfrm>
        </p:spPr>
        <p:txBody>
          <a:bodyPr anchor="ctr">
            <a:normAutofit/>
          </a:bodyPr>
          <a:lstStyle/>
          <a:p>
            <a:r>
              <a:rPr lang="en-US" sz="1700"/>
              <a:t>During COVID-19 Pandemic, all services except Marine Corps increased end strength, decreased accessions and increased retention. There was an </a:t>
            </a:r>
            <a:r>
              <a:rPr lang="en-US" sz="1700" b="1" i="1"/>
              <a:t>increase in quality of recruits </a:t>
            </a:r>
          </a:p>
          <a:p>
            <a:r>
              <a:rPr lang="en-US" sz="1700"/>
              <a:t>Closed recruiting offices and shifted to </a:t>
            </a:r>
            <a:r>
              <a:rPr lang="en-US" sz="1700" u="sng"/>
              <a:t>digital technology </a:t>
            </a:r>
            <a:r>
              <a:rPr lang="en-US" sz="1700"/>
              <a:t>due to COVID-19, </a:t>
            </a:r>
            <a:r>
              <a:rPr lang="en-US" sz="1700" err="1"/>
              <a:t>i.e</a:t>
            </a:r>
            <a:r>
              <a:rPr lang="en-US" sz="1700"/>
              <a:t>, social media and virtual domain, increased applicants in the Delayed Entry Program but reexamine policies for banning individuals based on social media content</a:t>
            </a:r>
          </a:p>
          <a:p>
            <a:r>
              <a:rPr lang="en-US" sz="1700"/>
              <a:t>Uncertain impacts to military readiness and future impacts of vaccine mandates (entry &amp; religious exemptions)</a:t>
            </a:r>
          </a:p>
          <a:p>
            <a:r>
              <a:rPr lang="en-US" sz="1700"/>
              <a:t>Adjusted recruitment goals for Active and Reserve force</a:t>
            </a:r>
          </a:p>
          <a:p>
            <a:r>
              <a:rPr lang="en-US" sz="1700"/>
              <a:t>In 2022, challenges include obesity, labor market and new health record system that screens for medical issues</a:t>
            </a:r>
          </a:p>
          <a:p>
            <a:r>
              <a:rPr lang="en-US" sz="1700"/>
              <a:t>Shift funding to recruitment initiatives and bonuses (Army $1.2 billion) due to youth eligibility disparities in requirements (decrease in previous years), societal demographic and health problems</a:t>
            </a:r>
          </a:p>
        </p:txBody>
      </p:sp>
      <p:sp>
        <p:nvSpPr>
          <p:cNvPr id="4" name="Slide Number Placeholder 3">
            <a:extLst>
              <a:ext uri="{FF2B5EF4-FFF2-40B4-BE49-F238E27FC236}">
                <a16:creationId xmlns:a16="http://schemas.microsoft.com/office/drawing/2014/main" id="{38BC257C-DB28-E8E0-4D7A-63989FB8B309}"/>
              </a:ext>
            </a:extLst>
          </p:cNvPr>
          <p:cNvSpPr>
            <a:spLocks noGrp="1"/>
          </p:cNvSpPr>
          <p:nvPr>
            <p:ph type="sldNum" sz="quarter" idx="12"/>
          </p:nvPr>
        </p:nvSpPr>
        <p:spPr>
          <a:xfrm>
            <a:off x="7156173" y="6356350"/>
            <a:ext cx="1359176" cy="365125"/>
          </a:xfrm>
        </p:spPr>
        <p:txBody>
          <a:bodyPr>
            <a:normAutofit/>
          </a:bodyPr>
          <a:lstStyle/>
          <a:p>
            <a:pPr>
              <a:lnSpc>
                <a:spcPct val="90000"/>
              </a:lnSpc>
              <a:spcAft>
                <a:spcPts val="600"/>
              </a:spcAft>
            </a:pPr>
            <a:fld id="{A17A7DE1-C4D2-4A5B-9B8B-716119297FF5}" type="slidenum">
              <a:rPr lang="en-US" smtClean="0"/>
              <a:pPr>
                <a:lnSpc>
                  <a:spcPct val="90000"/>
                </a:lnSpc>
                <a:spcAft>
                  <a:spcPts val="600"/>
                </a:spcAft>
              </a:pPr>
              <a:t>13</a:t>
            </a:fld>
            <a:endParaRPr lang="en-US"/>
          </a:p>
        </p:txBody>
      </p:sp>
    </p:spTree>
    <p:extLst>
      <p:ext uri="{BB962C8B-B14F-4D97-AF65-F5344CB8AC3E}">
        <p14:creationId xmlns:p14="http://schemas.microsoft.com/office/powerpoint/2010/main" val="137712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F9361FC-864F-867D-5DBD-EBCB37E838BD}"/>
              </a:ext>
            </a:extLst>
          </p:cNvPr>
          <p:cNvSpPr>
            <a:spLocks noGrp="1"/>
          </p:cNvSpPr>
          <p:nvPr>
            <p:ph type="title"/>
          </p:nvPr>
        </p:nvSpPr>
        <p:spPr>
          <a:xfrm>
            <a:off x="628650" y="365125"/>
            <a:ext cx="7886700" cy="1325563"/>
          </a:xfrm>
        </p:spPr>
        <p:txBody>
          <a:bodyPr>
            <a:normAutofit/>
          </a:bodyPr>
          <a:lstStyle/>
          <a:p>
            <a:r>
              <a:rPr lang="en-US" dirty="0"/>
              <a:t>Recruitment Standards</a:t>
            </a:r>
            <a:br>
              <a:rPr lang="en-US" dirty="0"/>
            </a:br>
            <a:r>
              <a:rPr lang="en-US" dirty="0"/>
              <a:t>Change is needed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B75C556-CA97-0B0B-77A7-67035D27A569}"/>
              </a:ext>
            </a:extLst>
          </p:cNvPr>
          <p:cNvSpPr>
            <a:spLocks noGrp="1"/>
          </p:cNvSpPr>
          <p:nvPr>
            <p:ph idx="1"/>
          </p:nvPr>
        </p:nvSpPr>
        <p:spPr>
          <a:xfrm>
            <a:off x="628650" y="1825625"/>
            <a:ext cx="7886700" cy="4351338"/>
          </a:xfrm>
        </p:spPr>
        <p:txBody>
          <a:bodyPr>
            <a:normAutofit/>
          </a:bodyPr>
          <a:lstStyle/>
          <a:p>
            <a:r>
              <a:rPr lang="en-US" dirty="0"/>
              <a:t>Academic performance and physical health barriers including marijuana use (depending on state laws)</a:t>
            </a:r>
          </a:p>
          <a:p>
            <a:r>
              <a:rPr lang="en-US" dirty="0"/>
              <a:t>SAT/ACT scores - no longer requirement by colleges, high students opt out on taking tests</a:t>
            </a:r>
          </a:p>
          <a:p>
            <a:r>
              <a:rPr lang="en-US" dirty="0"/>
              <a:t>Diversity groups across services have tested below the ASVAB standards and waivers implemented</a:t>
            </a:r>
          </a:p>
          <a:p>
            <a:r>
              <a:rPr lang="en-US" dirty="0"/>
              <a:t>Recruitment quota per recruiter/month have decreased while there is an increase in potential recruits</a:t>
            </a:r>
          </a:p>
          <a:p>
            <a:r>
              <a:rPr lang="en-US" dirty="0"/>
              <a:t>Recruitment tactics developed to increase women to 30% by 2030</a:t>
            </a:r>
          </a:p>
          <a:p>
            <a:pPr marL="0" indent="0">
              <a:buNone/>
            </a:pPr>
            <a:endParaRPr lang="en-US" dirty="0"/>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2F0ADDD-C6E0-CC11-6940-6EACC07F4C3E}"/>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A17A7DE1-C4D2-4A5B-9B8B-716119297FF5}" type="slidenum">
              <a:rPr lang="en-US" smtClean="0"/>
              <a:pPr>
                <a:lnSpc>
                  <a:spcPct val="90000"/>
                </a:lnSpc>
                <a:spcAft>
                  <a:spcPts val="600"/>
                </a:spcAft>
              </a:pPr>
              <a:t>14</a:t>
            </a:fld>
            <a:endParaRPr lang="en-US"/>
          </a:p>
        </p:txBody>
      </p:sp>
    </p:spTree>
    <p:extLst>
      <p:ext uri="{BB962C8B-B14F-4D97-AF65-F5344CB8AC3E}">
        <p14:creationId xmlns:p14="http://schemas.microsoft.com/office/powerpoint/2010/main" val="1756532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AC2C24-48AF-CD83-B5CB-D59EA9A37269}"/>
              </a:ext>
            </a:extLst>
          </p:cNvPr>
          <p:cNvPicPr>
            <a:picLocks noChangeAspect="1"/>
          </p:cNvPicPr>
          <p:nvPr/>
        </p:nvPicPr>
        <p:blipFill rotWithShape="1">
          <a:blip r:embed="rId3">
            <a:duotone>
              <a:schemeClr val="bg2">
                <a:shade val="45000"/>
                <a:satMod val="135000"/>
              </a:schemeClr>
              <a:prstClr val="white"/>
            </a:duotone>
          </a:blip>
          <a:srcRect r="10999"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3EF8B-00D2-DDA5-F698-55D083B86123}"/>
              </a:ext>
            </a:extLst>
          </p:cNvPr>
          <p:cNvSpPr>
            <a:spLocks noGrp="1"/>
          </p:cNvSpPr>
          <p:nvPr>
            <p:ph type="title"/>
          </p:nvPr>
        </p:nvSpPr>
        <p:spPr>
          <a:xfrm>
            <a:off x="628650" y="365125"/>
            <a:ext cx="7886700" cy="1325563"/>
          </a:xfrm>
        </p:spPr>
        <p:txBody>
          <a:bodyPr>
            <a:normAutofit/>
          </a:bodyPr>
          <a:lstStyle/>
          <a:p>
            <a:r>
              <a:rPr lang="en-US" dirty="0"/>
              <a:t>Leveraging Artificial Intelligence  &amp; Machine Learning (AI/ML) </a:t>
            </a:r>
          </a:p>
        </p:txBody>
      </p:sp>
      <p:sp>
        <p:nvSpPr>
          <p:cNvPr id="4" name="Slide Number Placeholder 3">
            <a:extLst>
              <a:ext uri="{FF2B5EF4-FFF2-40B4-BE49-F238E27FC236}">
                <a16:creationId xmlns:a16="http://schemas.microsoft.com/office/drawing/2014/main" id="{CE881B72-B7DE-2A44-5488-5D287704118D}"/>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A17A7DE1-C4D2-4A5B-9B8B-716119297FF5}" type="slidenum">
              <a:rPr lang="en-US" smtClean="0"/>
              <a:pPr>
                <a:lnSpc>
                  <a:spcPct val="90000"/>
                </a:lnSpc>
                <a:spcAft>
                  <a:spcPts val="600"/>
                </a:spcAft>
              </a:pPr>
              <a:t>15</a:t>
            </a:fld>
            <a:endParaRPr lang="en-US"/>
          </a:p>
        </p:txBody>
      </p:sp>
      <p:graphicFrame>
        <p:nvGraphicFramePr>
          <p:cNvPr id="6" name="Content Placeholder 2">
            <a:extLst>
              <a:ext uri="{FF2B5EF4-FFF2-40B4-BE49-F238E27FC236}">
                <a16:creationId xmlns:a16="http://schemas.microsoft.com/office/drawing/2014/main" id="{E1F9E946-3AD7-E617-A21C-497DE8DADCDA}"/>
              </a:ext>
            </a:extLst>
          </p:cNvPr>
          <p:cNvGraphicFramePr>
            <a:graphicFrameLocks noGrp="1"/>
          </p:cNvGraphicFramePr>
          <p:nvPr>
            <p:ph idx="1"/>
            <p:extLst>
              <p:ext uri="{D42A27DB-BD31-4B8C-83A1-F6EECF244321}">
                <p14:modId xmlns:p14="http://schemas.microsoft.com/office/powerpoint/2010/main" val="164885988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7625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37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F02CC-906B-F5B9-A71C-30A8023D72D7}"/>
              </a:ext>
            </a:extLst>
          </p:cNvPr>
          <p:cNvSpPr>
            <a:spLocks noGrp="1"/>
          </p:cNvSpPr>
          <p:nvPr>
            <p:ph type="title"/>
          </p:nvPr>
        </p:nvSpPr>
        <p:spPr>
          <a:xfrm>
            <a:off x="628650" y="171162"/>
            <a:ext cx="2130136" cy="2371148"/>
          </a:xfrm>
        </p:spPr>
        <p:txBody>
          <a:bodyPr vert="horz" lIns="91440" tIns="45720" rIns="91440" bIns="45720" rtlCol="0" anchor="ctr">
            <a:normAutofit/>
          </a:bodyPr>
          <a:lstStyle/>
          <a:p>
            <a:pPr algn="l"/>
            <a:r>
              <a:rPr lang="en-US" sz="2800" kern="1200">
                <a:solidFill>
                  <a:srgbClr val="FFFFFF"/>
                </a:solidFill>
                <a:latin typeface="+mj-lt"/>
                <a:ea typeface="+mj-ea"/>
                <a:cs typeface="+mj-cs"/>
              </a:rPr>
              <a:t>Robotic Rating Example</a:t>
            </a:r>
          </a:p>
        </p:txBody>
      </p:sp>
      <p:pic>
        <p:nvPicPr>
          <p:cNvPr id="6" name="Content Placeholder 5" descr="Table&#10;&#10;Description automatically generated">
            <a:extLst>
              <a:ext uri="{FF2B5EF4-FFF2-40B4-BE49-F238E27FC236}">
                <a16:creationId xmlns:a16="http://schemas.microsoft.com/office/drawing/2014/main" id="{41464EF5-35B6-7D50-2755-11A195F28F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5739" y="787400"/>
            <a:ext cx="6130717" cy="4495799"/>
          </a:xfrm>
          <a:prstGeom prst="rect">
            <a:avLst/>
          </a:prstGeom>
        </p:spPr>
      </p:pic>
      <p:sp>
        <p:nvSpPr>
          <p:cNvPr id="4" name="Slide Number Placeholder 3">
            <a:extLst>
              <a:ext uri="{FF2B5EF4-FFF2-40B4-BE49-F238E27FC236}">
                <a16:creationId xmlns:a16="http://schemas.microsoft.com/office/drawing/2014/main" id="{3AC5AE2B-61F9-6E9F-1022-549261D0375C}"/>
              </a:ext>
            </a:extLst>
          </p:cNvPr>
          <p:cNvSpPr>
            <a:spLocks noGrp="1"/>
          </p:cNvSpPr>
          <p:nvPr>
            <p:ph type="sldNum" sz="quarter" idx="12"/>
          </p:nvPr>
        </p:nvSpPr>
        <p:spPr>
          <a:xfrm>
            <a:off x="8194857" y="6356350"/>
            <a:ext cx="469082" cy="365125"/>
          </a:xfrm>
          <a:noFill/>
        </p:spPr>
        <p:txBody>
          <a:bodyPr vert="horz" lIns="91440" tIns="45720" rIns="91440" bIns="45720" rtlCol="0" anchor="ctr">
            <a:normAutofit/>
          </a:bodyPr>
          <a:lstStyle/>
          <a:p>
            <a:pPr algn="l" defTabSz="914400">
              <a:spcAft>
                <a:spcPts val="600"/>
              </a:spcAft>
            </a:pPr>
            <a:fld id="{A17A7DE1-C4D2-4A5B-9B8B-716119297FF5}" type="slidenum">
              <a:rPr lang="en-US" sz="1200" smtClean="0">
                <a:latin typeface="+mn-lt"/>
              </a:rPr>
              <a:pPr algn="l" defTabSz="914400">
                <a:spcAft>
                  <a:spcPts val="600"/>
                </a:spcAft>
              </a:pPr>
              <a:t>16</a:t>
            </a:fld>
            <a:endParaRPr lang="en-US" sz="1200">
              <a:latin typeface="+mn-lt"/>
            </a:endParaRPr>
          </a:p>
        </p:txBody>
      </p:sp>
    </p:spTree>
    <p:extLst>
      <p:ext uri="{BB962C8B-B14F-4D97-AF65-F5344CB8AC3E}">
        <p14:creationId xmlns:p14="http://schemas.microsoft.com/office/powerpoint/2010/main" val="793031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167AC3-FAF4-42C4-96E7-B6531DFB51F5}"/>
              </a:ext>
            </a:extLst>
          </p:cNvPr>
          <p:cNvSpPr>
            <a:spLocks noGrp="1"/>
          </p:cNvSpPr>
          <p:nvPr>
            <p:ph type="title"/>
          </p:nvPr>
        </p:nvSpPr>
        <p:spPr>
          <a:xfrm>
            <a:off x="466344" y="1161288"/>
            <a:ext cx="2702052" cy="4526280"/>
          </a:xfrm>
        </p:spPr>
        <p:txBody>
          <a:bodyPr>
            <a:normAutofit/>
          </a:bodyPr>
          <a:lstStyle/>
          <a:p>
            <a:r>
              <a:rPr lang="en-US" sz="3500"/>
              <a:t>Cultural Aspects for Inclusion to a Diverse Workforce</a:t>
            </a:r>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913696A5-3A92-3A92-A8ED-A612C37BBF03}"/>
              </a:ext>
            </a:extLst>
          </p:cNvPr>
          <p:cNvSpPr>
            <a:spLocks noGrp="1"/>
          </p:cNvSpPr>
          <p:nvPr>
            <p:ph type="sldNum" sz="quarter" idx="12"/>
          </p:nvPr>
        </p:nvSpPr>
        <p:spPr>
          <a:xfrm>
            <a:off x="6600825" y="6356350"/>
            <a:ext cx="2057400" cy="365125"/>
          </a:xfrm>
        </p:spPr>
        <p:txBody>
          <a:bodyPr>
            <a:normAutofit/>
          </a:bodyPr>
          <a:lstStyle/>
          <a:p>
            <a:pPr>
              <a:lnSpc>
                <a:spcPct val="90000"/>
              </a:lnSpc>
              <a:spcAft>
                <a:spcPts val="600"/>
              </a:spcAft>
            </a:pPr>
            <a:fld id="{A17A7DE1-C4D2-4A5B-9B8B-716119297FF5}" type="slidenum">
              <a:rPr lang="en-US">
                <a:solidFill>
                  <a:schemeClr val="tx1">
                    <a:lumMod val="50000"/>
                    <a:lumOff val="50000"/>
                  </a:schemeClr>
                </a:solidFill>
              </a:rPr>
              <a:pPr>
                <a:lnSpc>
                  <a:spcPct val="90000"/>
                </a:lnSpc>
                <a:spcAft>
                  <a:spcPts val="600"/>
                </a:spcAft>
              </a:pPr>
              <a:t>17</a:t>
            </a:fld>
            <a:endParaRPr lang="en-US">
              <a:solidFill>
                <a:schemeClr val="tx1">
                  <a:lumMod val="50000"/>
                  <a:lumOff val="50000"/>
                </a:schemeClr>
              </a:solidFill>
            </a:endParaRPr>
          </a:p>
        </p:txBody>
      </p:sp>
      <p:graphicFrame>
        <p:nvGraphicFramePr>
          <p:cNvPr id="15" name="Content Placeholder 2">
            <a:extLst>
              <a:ext uri="{FF2B5EF4-FFF2-40B4-BE49-F238E27FC236}">
                <a16:creationId xmlns:a16="http://schemas.microsoft.com/office/drawing/2014/main" id="{7158AE58-D1AD-52ED-225D-BC05B7A74845}"/>
              </a:ext>
            </a:extLst>
          </p:cNvPr>
          <p:cNvGraphicFramePr>
            <a:graphicFrameLocks noGrp="1"/>
          </p:cNvGraphicFramePr>
          <p:nvPr>
            <p:ph idx="1"/>
            <p:extLst>
              <p:ext uri="{D42A27DB-BD31-4B8C-83A1-F6EECF244321}">
                <p14:modId xmlns:p14="http://schemas.microsoft.com/office/powerpoint/2010/main" val="1586209187"/>
              </p:ext>
            </p:extLst>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542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C0152-508C-502B-50C5-0DA7ADF7BAA4}"/>
              </a:ext>
            </a:extLst>
          </p:cNvPr>
          <p:cNvSpPr>
            <a:spLocks noGrp="1"/>
          </p:cNvSpPr>
          <p:nvPr>
            <p:ph type="title"/>
          </p:nvPr>
        </p:nvSpPr>
        <p:spPr>
          <a:xfrm>
            <a:off x="515125" y="1153572"/>
            <a:ext cx="2400300" cy="4461163"/>
          </a:xfrm>
        </p:spPr>
        <p:txBody>
          <a:bodyPr>
            <a:normAutofit/>
          </a:bodyPr>
          <a:lstStyle/>
          <a:p>
            <a:r>
              <a:rPr lang="en-US">
                <a:solidFill>
                  <a:srgbClr val="FFFFFF"/>
                </a:solidFill>
              </a:rPr>
              <a:t>Recruiting Challenges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1F24E3F-981C-0D10-2EA2-FC044CDFB05F}"/>
              </a:ext>
            </a:extLst>
          </p:cNvPr>
          <p:cNvSpPr>
            <a:spLocks noGrp="1"/>
          </p:cNvSpPr>
          <p:nvPr>
            <p:ph idx="1"/>
          </p:nvPr>
        </p:nvSpPr>
        <p:spPr>
          <a:xfrm>
            <a:off x="3335481" y="591344"/>
            <a:ext cx="5179868" cy="5585619"/>
          </a:xfrm>
        </p:spPr>
        <p:txBody>
          <a:bodyPr anchor="ctr">
            <a:normAutofit/>
          </a:bodyPr>
          <a:lstStyle/>
          <a:p>
            <a:r>
              <a:rPr lang="en-US" sz="1700" dirty="0"/>
              <a:t>Increase outreach and command community efforts post COVID-19, “war for talent” requires “whole-of-force effort”</a:t>
            </a:r>
          </a:p>
          <a:p>
            <a:r>
              <a:rPr lang="en-US" sz="1700" dirty="0"/>
              <a:t>Organizational incentives and leader evaluations to reflect diverse workforce needs…pilot programs mirror industry</a:t>
            </a:r>
          </a:p>
          <a:p>
            <a:r>
              <a:rPr lang="en-US" sz="1700" dirty="0"/>
              <a:t>Security clearance and financial suitability</a:t>
            </a:r>
          </a:p>
          <a:p>
            <a:r>
              <a:rPr lang="en-US" sz="1700" dirty="0"/>
              <a:t>Administrative policies (i.e., tattoo, age, health, and drug use)</a:t>
            </a:r>
          </a:p>
          <a:p>
            <a:r>
              <a:rPr lang="en-US" sz="1700" dirty="0"/>
              <a:t>Disparities that were discovered post COVID-19</a:t>
            </a:r>
          </a:p>
          <a:p>
            <a:pPr lvl="1"/>
            <a:r>
              <a:rPr lang="en-US" sz="1700" dirty="0"/>
              <a:t>Lack of social support and links to mental health</a:t>
            </a:r>
          </a:p>
          <a:p>
            <a:pPr lvl="1"/>
            <a:r>
              <a:rPr lang="en-US" sz="1700" dirty="0"/>
              <a:t>Impacts to academic performance</a:t>
            </a:r>
          </a:p>
          <a:p>
            <a:pPr lvl="1"/>
            <a:r>
              <a:rPr lang="en-US" sz="1700" dirty="0"/>
              <a:t>Access to digital technology</a:t>
            </a:r>
          </a:p>
        </p:txBody>
      </p:sp>
      <p:sp>
        <p:nvSpPr>
          <p:cNvPr id="4" name="Slide Number Placeholder 3">
            <a:extLst>
              <a:ext uri="{FF2B5EF4-FFF2-40B4-BE49-F238E27FC236}">
                <a16:creationId xmlns:a16="http://schemas.microsoft.com/office/drawing/2014/main" id="{9143368B-CE85-E0D7-9D4A-81E2DE564801}"/>
              </a:ext>
            </a:extLst>
          </p:cNvPr>
          <p:cNvSpPr>
            <a:spLocks noGrp="1"/>
          </p:cNvSpPr>
          <p:nvPr>
            <p:ph type="sldNum" sz="quarter" idx="12"/>
          </p:nvPr>
        </p:nvSpPr>
        <p:spPr>
          <a:xfrm>
            <a:off x="7156173" y="6356350"/>
            <a:ext cx="1359176" cy="365125"/>
          </a:xfrm>
        </p:spPr>
        <p:txBody>
          <a:bodyPr>
            <a:normAutofit/>
          </a:bodyPr>
          <a:lstStyle/>
          <a:p>
            <a:pPr>
              <a:lnSpc>
                <a:spcPct val="90000"/>
              </a:lnSpc>
              <a:spcAft>
                <a:spcPts val="600"/>
              </a:spcAft>
            </a:pPr>
            <a:fld id="{A17A7DE1-C4D2-4A5B-9B8B-716119297FF5}" type="slidenum">
              <a:rPr lang="en-US" smtClean="0"/>
              <a:pPr>
                <a:lnSpc>
                  <a:spcPct val="90000"/>
                </a:lnSpc>
                <a:spcAft>
                  <a:spcPts val="600"/>
                </a:spcAft>
              </a:pPr>
              <a:t>18</a:t>
            </a:fld>
            <a:endParaRPr lang="en-US"/>
          </a:p>
        </p:txBody>
      </p:sp>
    </p:spTree>
    <p:extLst>
      <p:ext uri="{BB962C8B-B14F-4D97-AF65-F5344CB8AC3E}">
        <p14:creationId xmlns:p14="http://schemas.microsoft.com/office/powerpoint/2010/main" val="283644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34A37B-14D4-70DD-B7B4-CCDF9DF984EC}"/>
              </a:ext>
            </a:extLst>
          </p:cNvPr>
          <p:cNvSpPr>
            <a:spLocks noGrp="1"/>
          </p:cNvSpPr>
          <p:nvPr>
            <p:ph type="title"/>
          </p:nvPr>
        </p:nvSpPr>
        <p:spPr>
          <a:xfrm>
            <a:off x="515125" y="1153572"/>
            <a:ext cx="2400300" cy="4461163"/>
          </a:xfrm>
        </p:spPr>
        <p:txBody>
          <a:bodyPr>
            <a:normAutofit/>
          </a:bodyPr>
          <a:lstStyle/>
          <a:p>
            <a:r>
              <a:rPr lang="en-US">
                <a:solidFill>
                  <a:srgbClr val="FFFFFF"/>
                </a:solidFill>
              </a:rPr>
              <a:t>Pacific Islander Regional Challenges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8C9746C-0A9F-619C-C7C9-7B80C907C116}"/>
              </a:ext>
            </a:extLst>
          </p:cNvPr>
          <p:cNvSpPr>
            <a:spLocks noGrp="1"/>
          </p:cNvSpPr>
          <p:nvPr>
            <p:ph idx="1"/>
          </p:nvPr>
        </p:nvSpPr>
        <p:spPr>
          <a:xfrm>
            <a:off x="3335481" y="591344"/>
            <a:ext cx="5179868" cy="5585619"/>
          </a:xfrm>
        </p:spPr>
        <p:txBody>
          <a:bodyPr anchor="ctr">
            <a:normAutofit/>
          </a:bodyPr>
          <a:lstStyle/>
          <a:p>
            <a:r>
              <a:rPr lang="en-US" dirty="0"/>
              <a:t>Citizenship (Green card), i.e., Guam is a U.S. Territory </a:t>
            </a:r>
          </a:p>
          <a:p>
            <a:r>
              <a:rPr lang="en-US" dirty="0"/>
              <a:t>Recruiter assignment and office locations </a:t>
            </a:r>
          </a:p>
          <a:p>
            <a:r>
              <a:rPr lang="en-US" dirty="0"/>
              <a:t>Coordination of medical and testing facilities for potential recruits</a:t>
            </a:r>
          </a:p>
          <a:p>
            <a:r>
              <a:rPr lang="en-US" dirty="0"/>
              <a:t>Testing methods (paper vs. digital) and scores </a:t>
            </a:r>
          </a:p>
          <a:p>
            <a:r>
              <a:rPr lang="en-US" dirty="0"/>
              <a:t>Physical requirement barriers</a:t>
            </a:r>
          </a:p>
          <a:p>
            <a:r>
              <a:rPr lang="en-US" dirty="0"/>
              <a:t>Access to digital world and infrastructure</a:t>
            </a:r>
          </a:p>
          <a:p>
            <a:r>
              <a:rPr lang="en-US" dirty="0"/>
              <a:t>“Leaving the island” syndrome </a:t>
            </a:r>
          </a:p>
          <a:p>
            <a:endParaRPr lang="en-US" dirty="0"/>
          </a:p>
          <a:p>
            <a:endParaRPr lang="en-US" dirty="0"/>
          </a:p>
        </p:txBody>
      </p:sp>
      <p:sp>
        <p:nvSpPr>
          <p:cNvPr id="4" name="Slide Number Placeholder 3">
            <a:extLst>
              <a:ext uri="{FF2B5EF4-FFF2-40B4-BE49-F238E27FC236}">
                <a16:creationId xmlns:a16="http://schemas.microsoft.com/office/drawing/2014/main" id="{882ADCC7-FFE9-C33D-38EE-DA3D84494CDC}"/>
              </a:ext>
            </a:extLst>
          </p:cNvPr>
          <p:cNvSpPr>
            <a:spLocks noGrp="1"/>
          </p:cNvSpPr>
          <p:nvPr>
            <p:ph type="sldNum" sz="quarter" idx="12"/>
          </p:nvPr>
        </p:nvSpPr>
        <p:spPr>
          <a:xfrm>
            <a:off x="7156173" y="6356350"/>
            <a:ext cx="1359176" cy="365125"/>
          </a:xfrm>
        </p:spPr>
        <p:txBody>
          <a:bodyPr>
            <a:normAutofit/>
          </a:bodyPr>
          <a:lstStyle/>
          <a:p>
            <a:pPr>
              <a:lnSpc>
                <a:spcPct val="90000"/>
              </a:lnSpc>
              <a:spcAft>
                <a:spcPts val="600"/>
              </a:spcAft>
            </a:pPr>
            <a:fld id="{A17A7DE1-C4D2-4A5B-9B8B-716119297FF5}" type="slidenum">
              <a:rPr lang="en-US" smtClean="0"/>
              <a:pPr>
                <a:lnSpc>
                  <a:spcPct val="90000"/>
                </a:lnSpc>
                <a:spcAft>
                  <a:spcPts val="600"/>
                </a:spcAft>
              </a:pPr>
              <a:t>19</a:t>
            </a:fld>
            <a:endParaRPr lang="en-US"/>
          </a:p>
        </p:txBody>
      </p:sp>
    </p:spTree>
    <p:extLst>
      <p:ext uri="{BB962C8B-B14F-4D97-AF65-F5344CB8AC3E}">
        <p14:creationId xmlns:p14="http://schemas.microsoft.com/office/powerpoint/2010/main" val="223892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384350"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6F0761C7-D600-4874-94C0-36904FF59081}"/>
              </a:ext>
            </a:extLst>
          </p:cNvPr>
          <p:cNvSpPr>
            <a:spLocks noGrp="1"/>
          </p:cNvSpPr>
          <p:nvPr>
            <p:ph type="title"/>
          </p:nvPr>
        </p:nvSpPr>
        <p:spPr>
          <a:xfrm>
            <a:off x="628650" y="643467"/>
            <a:ext cx="2213403" cy="5571066"/>
          </a:xfrm>
        </p:spPr>
        <p:txBody>
          <a:bodyPr>
            <a:normAutofit/>
          </a:bodyPr>
          <a:lstStyle/>
          <a:p>
            <a:br>
              <a:rPr lang="en-US" sz="3100">
                <a:solidFill>
                  <a:srgbClr val="FFFFFF"/>
                </a:solidFill>
              </a:rPr>
            </a:br>
            <a:r>
              <a:rPr lang="en-US" sz="3100">
                <a:solidFill>
                  <a:srgbClr val="FFFFFF"/>
                </a:solidFill>
              </a:rPr>
              <a:t>Recruitment and Classification</a:t>
            </a:r>
          </a:p>
        </p:txBody>
      </p:sp>
      <p:sp>
        <p:nvSpPr>
          <p:cNvPr id="6" name="Slide Number Placeholder 5">
            <a:extLst>
              <a:ext uri="{FF2B5EF4-FFF2-40B4-BE49-F238E27FC236}">
                <a16:creationId xmlns:a16="http://schemas.microsoft.com/office/drawing/2014/main" id="{2BD839A4-22CF-4323-BE9C-BE9870401DD2}"/>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A17A7DE1-C4D2-4A5B-9B8B-716119297FF5}" type="slidenum">
              <a:rPr lang="en-US">
                <a:solidFill>
                  <a:srgbClr val="898989"/>
                </a:solidFill>
              </a:rPr>
              <a:pPr>
                <a:lnSpc>
                  <a:spcPct val="90000"/>
                </a:lnSpc>
                <a:spcAft>
                  <a:spcPts val="600"/>
                </a:spcAft>
              </a:pPr>
              <a:t>2</a:t>
            </a:fld>
            <a:endParaRPr lang="en-US">
              <a:solidFill>
                <a:srgbClr val="898989"/>
              </a:solidFill>
            </a:endParaRPr>
          </a:p>
        </p:txBody>
      </p:sp>
      <p:graphicFrame>
        <p:nvGraphicFramePr>
          <p:cNvPr id="8" name="Content Placeholder 2">
            <a:extLst>
              <a:ext uri="{FF2B5EF4-FFF2-40B4-BE49-F238E27FC236}">
                <a16:creationId xmlns:a16="http://schemas.microsoft.com/office/drawing/2014/main" id="{DEF28F56-86E9-06B2-B70B-4C037AD8F1F0}"/>
              </a:ext>
            </a:extLst>
          </p:cNvPr>
          <p:cNvGraphicFramePr>
            <a:graphicFrameLocks noGrp="1"/>
          </p:cNvGraphicFramePr>
          <p:nvPr>
            <p:ph idx="1"/>
            <p:extLst>
              <p:ext uri="{D42A27DB-BD31-4B8C-83A1-F6EECF244321}">
                <p14:modId xmlns:p14="http://schemas.microsoft.com/office/powerpoint/2010/main" val="407409170"/>
              </p:ext>
            </p:extLst>
          </p:nvPr>
        </p:nvGraphicFramePr>
        <p:xfrm>
          <a:off x="3905730" y="643466"/>
          <a:ext cx="4718785"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1945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55B891-35A5-A141-3168-8E622BD42B40}"/>
              </a:ext>
            </a:extLst>
          </p:cNvPr>
          <p:cNvSpPr>
            <a:spLocks noGrp="1"/>
          </p:cNvSpPr>
          <p:nvPr>
            <p:ph type="title"/>
          </p:nvPr>
        </p:nvSpPr>
        <p:spPr>
          <a:xfrm>
            <a:off x="628650" y="365125"/>
            <a:ext cx="7886700" cy="1325563"/>
          </a:xfrm>
        </p:spPr>
        <p:txBody>
          <a:bodyPr>
            <a:normAutofit/>
          </a:bodyPr>
          <a:lstStyle/>
          <a:p>
            <a:r>
              <a:rPr lang="en-US" sz="4700"/>
              <a:t>Potential AI/ML Opportunities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579C97-C70B-7416-5B93-17FA63896A72}"/>
              </a:ext>
            </a:extLst>
          </p:cNvPr>
          <p:cNvSpPr>
            <a:spLocks noGrp="1"/>
          </p:cNvSpPr>
          <p:nvPr>
            <p:ph idx="1"/>
          </p:nvPr>
        </p:nvSpPr>
        <p:spPr>
          <a:xfrm>
            <a:off x="628650" y="1929384"/>
            <a:ext cx="7886700" cy="4251960"/>
          </a:xfrm>
        </p:spPr>
        <p:txBody>
          <a:bodyPr>
            <a:normAutofit/>
          </a:bodyPr>
          <a:lstStyle/>
          <a:p>
            <a:r>
              <a:rPr lang="en-US" sz="1900"/>
              <a:t>Current AI use in recruitment</a:t>
            </a:r>
          </a:p>
          <a:p>
            <a:pPr lvl="1"/>
            <a:r>
              <a:rPr lang="en-US" sz="1900"/>
              <a:t>On-line interviews, video and resume submissions, etc.</a:t>
            </a:r>
          </a:p>
          <a:p>
            <a:r>
              <a:rPr lang="en-US" sz="1900"/>
              <a:t>New emerging needs</a:t>
            </a:r>
          </a:p>
          <a:p>
            <a:pPr lvl="1"/>
            <a:r>
              <a:rPr lang="en-US" sz="1900"/>
              <a:t>Robotics rating</a:t>
            </a:r>
          </a:p>
          <a:p>
            <a:pPr lvl="1"/>
            <a:r>
              <a:rPr lang="en-US" sz="1900"/>
              <a:t>Assessing future workforce needs</a:t>
            </a:r>
          </a:p>
          <a:p>
            <a:r>
              <a:rPr lang="en-US" sz="1900"/>
              <a:t>Trustworthy AI systems – mitigate negative risks and contribute to benefits</a:t>
            </a:r>
          </a:p>
          <a:p>
            <a:pPr lvl="1"/>
            <a:r>
              <a:rPr lang="en-US" sz="1900"/>
              <a:t>AI lifecycle stages</a:t>
            </a:r>
          </a:p>
          <a:p>
            <a:r>
              <a:rPr lang="en-US" sz="1900"/>
              <a:t>Government Responsible AI &amp; Implementation Pathway, NIST AI Risk Management Framework, Metadata Guidance</a:t>
            </a:r>
          </a:p>
          <a:p>
            <a:r>
              <a:rPr lang="en-US" sz="1900"/>
              <a:t>Aligning evolving mission needs to diverse workforce needs</a:t>
            </a:r>
          </a:p>
        </p:txBody>
      </p:sp>
      <p:sp>
        <p:nvSpPr>
          <p:cNvPr id="4" name="Slide Number Placeholder 3">
            <a:extLst>
              <a:ext uri="{FF2B5EF4-FFF2-40B4-BE49-F238E27FC236}">
                <a16:creationId xmlns:a16="http://schemas.microsoft.com/office/drawing/2014/main" id="{8FB95E32-2D1F-FFD5-9FF4-F373D8F93B23}"/>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A17A7DE1-C4D2-4A5B-9B8B-716119297FF5}" type="slidenum">
              <a:rPr lang="en-US" smtClean="0"/>
              <a:pPr>
                <a:lnSpc>
                  <a:spcPct val="90000"/>
                </a:lnSpc>
                <a:spcAft>
                  <a:spcPts val="600"/>
                </a:spcAft>
              </a:pPr>
              <a:t>20</a:t>
            </a:fld>
            <a:endParaRPr lang="en-US"/>
          </a:p>
        </p:txBody>
      </p:sp>
    </p:spTree>
    <p:extLst>
      <p:ext uri="{BB962C8B-B14F-4D97-AF65-F5344CB8AC3E}">
        <p14:creationId xmlns:p14="http://schemas.microsoft.com/office/powerpoint/2010/main" val="217612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6FF42C2-EA15-4154-B242-E98E88CE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695560"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FAB4EF-BED5-4F61-F835-376063DC550C}"/>
              </a:ext>
            </a:extLst>
          </p:cNvPr>
          <p:cNvSpPr>
            <a:spLocks noGrp="1"/>
          </p:cNvSpPr>
          <p:nvPr>
            <p:ph type="title"/>
          </p:nvPr>
        </p:nvSpPr>
        <p:spPr>
          <a:xfrm>
            <a:off x="628649" y="978408"/>
            <a:ext cx="3042397" cy="1106424"/>
          </a:xfrm>
        </p:spPr>
        <p:txBody>
          <a:bodyPr vert="horz" lIns="91440" tIns="45720" rIns="91440" bIns="45720" rtlCol="0" anchor="ctr">
            <a:normAutofit/>
          </a:bodyPr>
          <a:lstStyle/>
          <a:p>
            <a:pPr algn="l"/>
            <a:r>
              <a:rPr lang="en-US" sz="2400">
                <a:latin typeface="+mj-lt"/>
              </a:rPr>
              <a:t>AI Risk Management Framework</a:t>
            </a:r>
          </a:p>
        </p:txBody>
      </p:sp>
      <p:sp>
        <p:nvSpPr>
          <p:cNvPr id="24" name="Rectangle 23">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121408"/>
            <a:ext cx="2968987"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Chart, sunburst chart&#10;&#10;Description automatically generated">
            <a:extLst>
              <a:ext uri="{FF2B5EF4-FFF2-40B4-BE49-F238E27FC236}">
                <a16:creationId xmlns:a16="http://schemas.microsoft.com/office/drawing/2014/main" id="{7AAD53B6-6857-186E-D64B-905F84DE7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001" y="136525"/>
            <a:ext cx="4013905" cy="3873416"/>
          </a:xfrm>
          <a:prstGeom prst="rect">
            <a:avLst/>
          </a:prstGeom>
        </p:spPr>
      </p:pic>
      <p:pic>
        <p:nvPicPr>
          <p:cNvPr id="7" name="Content Placeholder 6" descr="Graphical user interface, text, application&#10;&#10;Description automatically generated">
            <a:extLst>
              <a:ext uri="{FF2B5EF4-FFF2-40B4-BE49-F238E27FC236}">
                <a16:creationId xmlns:a16="http://schemas.microsoft.com/office/drawing/2014/main" id="{A0A6DC27-4792-2CAE-A2FA-4F0AF8A78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78" y="2508139"/>
            <a:ext cx="3815261" cy="2210166"/>
          </a:xfrm>
          <a:prstGeom prst="rect">
            <a:avLst/>
          </a:prstGeom>
        </p:spPr>
      </p:pic>
      <p:pic>
        <p:nvPicPr>
          <p:cNvPr id="9" name="Content Placeholder 8" descr="Diagram, timeline&#10;&#10;Description automatically generated">
            <a:extLst>
              <a:ext uri="{FF2B5EF4-FFF2-40B4-BE49-F238E27FC236}">
                <a16:creationId xmlns:a16="http://schemas.microsoft.com/office/drawing/2014/main" id="{CA2DB7A2-3A5F-B102-8583-B0A118E374B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72001" y="4082882"/>
            <a:ext cx="4491996" cy="1965247"/>
          </a:xfrm>
          <a:prstGeom prst="rect">
            <a:avLst/>
          </a:prstGeom>
        </p:spPr>
      </p:pic>
      <p:sp>
        <p:nvSpPr>
          <p:cNvPr id="5" name="Slide Number Placeholder 4">
            <a:extLst>
              <a:ext uri="{FF2B5EF4-FFF2-40B4-BE49-F238E27FC236}">
                <a16:creationId xmlns:a16="http://schemas.microsoft.com/office/drawing/2014/main" id="{7F09BCD6-5397-1F58-F9F5-2A63A81FB7F0}"/>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A17A7DE1-C4D2-4A5B-9B8B-716119297FF5}" type="slidenum">
              <a:rPr lang="en-US">
                <a:solidFill>
                  <a:schemeClr val="tx1">
                    <a:lumMod val="50000"/>
                    <a:lumOff val="50000"/>
                  </a:schemeClr>
                </a:solidFill>
              </a:rPr>
              <a:pPr defTabSz="914400">
                <a:spcAft>
                  <a:spcPts val="600"/>
                </a:spcAft>
              </a:pPr>
              <a:t>21</a:t>
            </a:fld>
            <a:endParaRPr lang="en-US">
              <a:solidFill>
                <a:schemeClr val="tx1">
                  <a:lumMod val="50000"/>
                  <a:lumOff val="50000"/>
                </a:schemeClr>
              </a:solidFill>
            </a:endParaRPr>
          </a:p>
        </p:txBody>
      </p:sp>
    </p:spTree>
    <p:extLst>
      <p:ext uri="{BB962C8B-B14F-4D97-AF65-F5344CB8AC3E}">
        <p14:creationId xmlns:p14="http://schemas.microsoft.com/office/powerpoint/2010/main" val="3359771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6C36A0-8FFC-1AC5-4A8E-2EF7C97CFBE5}"/>
              </a:ext>
            </a:extLst>
          </p:cNvPr>
          <p:cNvSpPr>
            <a:spLocks noGrp="1"/>
          </p:cNvSpPr>
          <p:nvPr>
            <p:ph type="title"/>
          </p:nvPr>
        </p:nvSpPr>
        <p:spPr>
          <a:xfrm>
            <a:off x="439858" y="1683756"/>
            <a:ext cx="2336449" cy="2396359"/>
          </a:xfrm>
        </p:spPr>
        <p:txBody>
          <a:bodyPr anchor="b">
            <a:normAutofit/>
          </a:bodyPr>
          <a:lstStyle/>
          <a:p>
            <a:r>
              <a:rPr lang="en-US" sz="2700">
                <a:solidFill>
                  <a:srgbClr val="FFFFFF"/>
                </a:solidFill>
              </a:rPr>
              <a:t>Further Research &amp; Investigation</a:t>
            </a:r>
            <a:br>
              <a:rPr lang="en-US" sz="2700">
                <a:solidFill>
                  <a:srgbClr val="FFFFFF"/>
                </a:solidFill>
              </a:rPr>
            </a:br>
            <a:r>
              <a:rPr lang="en-US" sz="2700">
                <a:solidFill>
                  <a:srgbClr val="FFFFFF"/>
                </a:solidFill>
              </a:rPr>
              <a:t>Will Test Scores Really Matter?</a:t>
            </a:r>
          </a:p>
        </p:txBody>
      </p:sp>
      <p:sp>
        <p:nvSpPr>
          <p:cNvPr id="4" name="Slide Number Placeholder 3">
            <a:extLst>
              <a:ext uri="{FF2B5EF4-FFF2-40B4-BE49-F238E27FC236}">
                <a16:creationId xmlns:a16="http://schemas.microsoft.com/office/drawing/2014/main" id="{7CECB0C3-7707-DE12-BCD2-6F69EA78A7F1}"/>
              </a:ext>
            </a:extLst>
          </p:cNvPr>
          <p:cNvSpPr>
            <a:spLocks noGrp="1"/>
          </p:cNvSpPr>
          <p:nvPr>
            <p:ph type="sldNum" sz="quarter" idx="12"/>
          </p:nvPr>
        </p:nvSpPr>
        <p:spPr>
          <a:xfrm>
            <a:off x="8778240" y="6455664"/>
            <a:ext cx="336042" cy="365125"/>
          </a:xfrm>
        </p:spPr>
        <p:txBody>
          <a:bodyPr>
            <a:normAutofit/>
          </a:bodyPr>
          <a:lstStyle/>
          <a:p>
            <a:pPr>
              <a:spcAft>
                <a:spcPts val="600"/>
              </a:spcAft>
            </a:pPr>
            <a:fld id="{A17A7DE1-C4D2-4A5B-9B8B-716119297FF5}" type="slidenum">
              <a:rPr lang="en-US" sz="1000">
                <a:solidFill>
                  <a:schemeClr val="tx1">
                    <a:lumMod val="50000"/>
                    <a:lumOff val="50000"/>
                  </a:schemeClr>
                </a:solidFill>
              </a:rPr>
              <a:pPr>
                <a:spcAft>
                  <a:spcPts val="600"/>
                </a:spcAft>
              </a:pPr>
              <a:t>22</a:t>
            </a:fld>
            <a:endParaRPr lang="en-US" sz="10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E5572485-5C04-9F1D-639B-7E3EA8279FF1}"/>
              </a:ext>
            </a:extLst>
          </p:cNvPr>
          <p:cNvGraphicFramePr>
            <a:graphicFrameLocks noGrp="1"/>
          </p:cNvGraphicFramePr>
          <p:nvPr>
            <p:ph idx="1"/>
            <p:extLst>
              <p:ext uri="{D42A27DB-BD31-4B8C-83A1-F6EECF244321}">
                <p14:modId xmlns:p14="http://schemas.microsoft.com/office/powerpoint/2010/main" val="2337796596"/>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4825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82FE55-3AA4-3F5A-B6D6-12CB62484613}"/>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2900" kern="1200" dirty="0">
                <a:solidFill>
                  <a:srgbClr val="FFFFFF"/>
                </a:solidFill>
                <a:latin typeface="+mj-lt"/>
                <a:ea typeface="+mj-ea"/>
                <a:cs typeface="+mj-cs"/>
              </a:rPr>
              <a:t>Armed Service Vocational Aptitude Battery subtests</a:t>
            </a:r>
          </a:p>
        </p:txBody>
      </p:sp>
      <p:pic>
        <p:nvPicPr>
          <p:cNvPr id="6" name="Content Placeholder 5" descr="Graphical user interface, text, email&#10;&#10;Description automatically generated">
            <a:extLst>
              <a:ext uri="{FF2B5EF4-FFF2-40B4-BE49-F238E27FC236}">
                <a16:creationId xmlns:a16="http://schemas.microsoft.com/office/drawing/2014/main" id="{958AC24A-FB5C-BBDD-D113-A8ADFCAF8D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8757" y="1272614"/>
            <a:ext cx="5761649" cy="4685303"/>
          </a:xfrm>
          <a:prstGeom prst="rect">
            <a:avLst/>
          </a:prstGeom>
        </p:spPr>
      </p:pic>
      <p:sp>
        <p:nvSpPr>
          <p:cNvPr id="4" name="Slide Number Placeholder 3">
            <a:extLst>
              <a:ext uri="{FF2B5EF4-FFF2-40B4-BE49-F238E27FC236}">
                <a16:creationId xmlns:a16="http://schemas.microsoft.com/office/drawing/2014/main" id="{D3C365AD-3636-6741-1DF1-BB925C1B132F}"/>
              </a:ext>
            </a:extLst>
          </p:cNvPr>
          <p:cNvSpPr>
            <a:spLocks noGrp="1"/>
          </p:cNvSpPr>
          <p:nvPr>
            <p:ph type="sldNum" sz="quarter" idx="12"/>
          </p:nvPr>
        </p:nvSpPr>
        <p:spPr>
          <a:xfrm>
            <a:off x="8275638" y="6356350"/>
            <a:ext cx="385761" cy="365125"/>
          </a:xfrm>
        </p:spPr>
        <p:txBody>
          <a:bodyPr vert="horz" lIns="91440" tIns="45720" rIns="91440" bIns="45720" rtlCol="0" anchor="ctr">
            <a:normAutofit/>
          </a:bodyPr>
          <a:lstStyle/>
          <a:p>
            <a:pPr defTabSz="914400">
              <a:spcAft>
                <a:spcPts val="600"/>
              </a:spcAft>
            </a:pPr>
            <a:fld id="{A17A7DE1-C4D2-4A5B-9B8B-716119297FF5}" type="slidenum">
              <a:rPr lang="en-US" sz="1200">
                <a:solidFill>
                  <a:schemeClr val="tx1">
                    <a:alpha val="80000"/>
                  </a:schemeClr>
                </a:solidFill>
                <a:latin typeface="+mn-lt"/>
              </a:rPr>
              <a:pPr defTabSz="914400">
                <a:spcAft>
                  <a:spcPts val="600"/>
                </a:spcAft>
              </a:pPr>
              <a:t>3</a:t>
            </a:fld>
            <a:endParaRPr lang="en-US" sz="1200">
              <a:solidFill>
                <a:schemeClr val="tx1">
                  <a:alpha val="80000"/>
                </a:schemeClr>
              </a:solidFill>
              <a:latin typeface="+mn-lt"/>
            </a:endParaRPr>
          </a:p>
        </p:txBody>
      </p:sp>
    </p:spTree>
    <p:extLst>
      <p:ext uri="{BB962C8B-B14F-4D97-AF65-F5344CB8AC3E}">
        <p14:creationId xmlns:p14="http://schemas.microsoft.com/office/powerpoint/2010/main" val="380025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70CFA11-0B2A-A2B2-1E82-E350CBD2B582}"/>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2600" kern="1200" dirty="0">
                <a:solidFill>
                  <a:srgbClr val="FFFFFF"/>
                </a:solidFill>
                <a:latin typeface="+mj-lt"/>
                <a:ea typeface="+mj-ea"/>
                <a:cs typeface="+mj-cs"/>
              </a:rPr>
              <a:t>Rate Qualification</a:t>
            </a:r>
          </a:p>
        </p:txBody>
      </p:sp>
      <p:pic>
        <p:nvPicPr>
          <p:cNvPr id="4" name="Content Placeholder 3">
            <a:extLst>
              <a:ext uri="{FF2B5EF4-FFF2-40B4-BE49-F238E27FC236}">
                <a16:creationId xmlns:a16="http://schemas.microsoft.com/office/drawing/2014/main" id="{C67B1B9F-62B7-A143-EDE2-1829DC5568A2}"/>
              </a:ext>
            </a:extLst>
          </p:cNvPr>
          <p:cNvPicPr>
            <a:picLocks noGrp="1" noChangeAspect="1"/>
          </p:cNvPicPr>
          <p:nvPr>
            <p:ph idx="1"/>
          </p:nvPr>
        </p:nvPicPr>
        <p:blipFill>
          <a:blip r:embed="rId2"/>
          <a:stretch>
            <a:fillRect/>
          </a:stretch>
        </p:blipFill>
        <p:spPr>
          <a:xfrm>
            <a:off x="3162395" y="1461115"/>
            <a:ext cx="5918450" cy="3935769"/>
          </a:xfrm>
          <a:prstGeom prst="rect">
            <a:avLst/>
          </a:prstGeom>
        </p:spPr>
      </p:pic>
      <p:sp>
        <p:nvSpPr>
          <p:cNvPr id="2" name="Slide Number Placeholder 1">
            <a:extLst>
              <a:ext uri="{FF2B5EF4-FFF2-40B4-BE49-F238E27FC236}">
                <a16:creationId xmlns:a16="http://schemas.microsoft.com/office/drawing/2014/main" id="{D3154CAF-6A8A-E266-F55E-F5E94F92D9ED}"/>
              </a:ext>
            </a:extLst>
          </p:cNvPr>
          <p:cNvSpPr>
            <a:spLocks noGrp="1"/>
          </p:cNvSpPr>
          <p:nvPr>
            <p:ph type="sldNum" sz="quarter" idx="12"/>
          </p:nvPr>
        </p:nvSpPr>
        <p:spPr>
          <a:xfrm>
            <a:off x="8275638" y="6356350"/>
            <a:ext cx="385761" cy="365125"/>
          </a:xfrm>
        </p:spPr>
        <p:txBody>
          <a:bodyPr vert="horz" lIns="91440" tIns="45720" rIns="91440" bIns="45720" rtlCol="0" anchor="ctr">
            <a:normAutofit/>
          </a:bodyPr>
          <a:lstStyle/>
          <a:p>
            <a:pPr defTabSz="914400">
              <a:spcAft>
                <a:spcPts val="600"/>
              </a:spcAft>
            </a:pPr>
            <a:fld id="{A17A7DE1-C4D2-4A5B-9B8B-716119297FF5}" type="slidenum">
              <a:rPr lang="en-US" sz="1200">
                <a:solidFill>
                  <a:schemeClr val="tx1">
                    <a:alpha val="80000"/>
                  </a:schemeClr>
                </a:solidFill>
                <a:latin typeface="+mn-lt"/>
              </a:rPr>
              <a:pPr defTabSz="914400">
                <a:spcAft>
                  <a:spcPts val="600"/>
                </a:spcAft>
              </a:pPr>
              <a:t>4</a:t>
            </a:fld>
            <a:endParaRPr lang="en-US" sz="1200">
              <a:solidFill>
                <a:schemeClr val="tx1">
                  <a:alpha val="80000"/>
                </a:schemeClr>
              </a:solidFill>
              <a:latin typeface="+mn-lt"/>
            </a:endParaRPr>
          </a:p>
        </p:txBody>
      </p:sp>
    </p:spTree>
    <p:extLst>
      <p:ext uri="{BB962C8B-B14F-4D97-AF65-F5344CB8AC3E}">
        <p14:creationId xmlns:p14="http://schemas.microsoft.com/office/powerpoint/2010/main" val="189645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367A55E-BC68-E9A0-5642-B971E1FF1C70}"/>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2600" kern="1200">
                <a:solidFill>
                  <a:srgbClr val="FFFFFF"/>
                </a:solidFill>
                <a:latin typeface="+mj-lt"/>
                <a:ea typeface="+mj-ea"/>
                <a:cs typeface="+mj-cs"/>
              </a:rPr>
              <a:t>Rate Qualification</a:t>
            </a:r>
          </a:p>
        </p:txBody>
      </p:sp>
      <p:pic>
        <p:nvPicPr>
          <p:cNvPr id="6" name="Content Placeholder 5">
            <a:extLst>
              <a:ext uri="{FF2B5EF4-FFF2-40B4-BE49-F238E27FC236}">
                <a16:creationId xmlns:a16="http://schemas.microsoft.com/office/drawing/2014/main" id="{64F28BD2-DB3E-72F5-519A-0F5C11591A87}"/>
              </a:ext>
            </a:extLst>
          </p:cNvPr>
          <p:cNvPicPr>
            <a:picLocks noGrp="1" noChangeAspect="1"/>
          </p:cNvPicPr>
          <p:nvPr>
            <p:ph idx="1"/>
          </p:nvPr>
        </p:nvPicPr>
        <p:blipFill>
          <a:blip r:embed="rId2"/>
          <a:stretch>
            <a:fillRect/>
          </a:stretch>
        </p:blipFill>
        <p:spPr>
          <a:xfrm>
            <a:off x="3210442" y="1073510"/>
            <a:ext cx="5542330" cy="4710979"/>
          </a:xfrm>
          <a:prstGeom prst="rect">
            <a:avLst/>
          </a:prstGeom>
        </p:spPr>
      </p:pic>
      <p:sp>
        <p:nvSpPr>
          <p:cNvPr id="2" name="Slide Number Placeholder 1">
            <a:extLst>
              <a:ext uri="{FF2B5EF4-FFF2-40B4-BE49-F238E27FC236}">
                <a16:creationId xmlns:a16="http://schemas.microsoft.com/office/drawing/2014/main" id="{9D537A09-E098-218C-99B2-F466A2249A33}"/>
              </a:ext>
            </a:extLst>
          </p:cNvPr>
          <p:cNvSpPr>
            <a:spLocks noGrp="1"/>
          </p:cNvSpPr>
          <p:nvPr>
            <p:ph type="sldNum" sz="quarter" idx="12"/>
          </p:nvPr>
        </p:nvSpPr>
        <p:spPr>
          <a:xfrm>
            <a:off x="8275638" y="6356350"/>
            <a:ext cx="385761" cy="365125"/>
          </a:xfrm>
        </p:spPr>
        <p:txBody>
          <a:bodyPr vert="horz" lIns="91440" tIns="45720" rIns="91440" bIns="45720" rtlCol="0" anchor="ctr">
            <a:normAutofit/>
          </a:bodyPr>
          <a:lstStyle/>
          <a:p>
            <a:pPr defTabSz="914400">
              <a:spcAft>
                <a:spcPts val="600"/>
              </a:spcAft>
            </a:pPr>
            <a:fld id="{A17A7DE1-C4D2-4A5B-9B8B-716119297FF5}" type="slidenum">
              <a:rPr lang="en-US" sz="1200">
                <a:solidFill>
                  <a:schemeClr val="tx1">
                    <a:alpha val="80000"/>
                  </a:schemeClr>
                </a:solidFill>
                <a:latin typeface="+mn-lt"/>
              </a:rPr>
              <a:pPr defTabSz="914400">
                <a:spcAft>
                  <a:spcPts val="600"/>
                </a:spcAft>
              </a:pPr>
              <a:t>5</a:t>
            </a:fld>
            <a:endParaRPr lang="en-US" sz="1200">
              <a:solidFill>
                <a:schemeClr val="tx1">
                  <a:alpha val="80000"/>
                </a:schemeClr>
              </a:solidFill>
              <a:latin typeface="+mn-lt"/>
            </a:endParaRPr>
          </a:p>
        </p:txBody>
      </p:sp>
    </p:spTree>
    <p:extLst>
      <p:ext uri="{BB962C8B-B14F-4D97-AF65-F5344CB8AC3E}">
        <p14:creationId xmlns:p14="http://schemas.microsoft.com/office/powerpoint/2010/main" val="228606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olourful carved figures of humans">
            <a:extLst>
              <a:ext uri="{FF2B5EF4-FFF2-40B4-BE49-F238E27FC236}">
                <a16:creationId xmlns:a16="http://schemas.microsoft.com/office/drawing/2014/main" id="{D62AA448-CD6F-C759-D4A2-264971BC36C8}"/>
              </a:ext>
            </a:extLst>
          </p:cNvPr>
          <p:cNvPicPr>
            <a:picLocks noChangeAspect="1"/>
          </p:cNvPicPr>
          <p:nvPr/>
        </p:nvPicPr>
        <p:blipFill rotWithShape="1">
          <a:blip r:embed="rId2"/>
          <a:srcRect l="28701" r="3754" b="-1"/>
          <a:stretch/>
        </p:blipFill>
        <p:spPr>
          <a:xfrm>
            <a:off x="20" y="10"/>
            <a:ext cx="6501364" cy="6857990"/>
          </a:xfrm>
          <a:prstGeom prst="rect">
            <a:avLst/>
          </a:prstGeom>
        </p:spPr>
      </p:pic>
      <p:sp>
        <p:nvSpPr>
          <p:cNvPr id="12" name="Rectangle 11">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3739" y="0"/>
            <a:ext cx="6360260"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724909-36C6-C2BE-DEA5-0B1CB79EE3C9}"/>
              </a:ext>
            </a:extLst>
          </p:cNvPr>
          <p:cNvSpPr>
            <a:spLocks noGrp="1"/>
          </p:cNvSpPr>
          <p:nvPr>
            <p:ph type="ctrTitle"/>
          </p:nvPr>
        </p:nvSpPr>
        <p:spPr>
          <a:xfrm>
            <a:off x="5886450" y="1122363"/>
            <a:ext cx="3017520" cy="3204134"/>
          </a:xfrm>
        </p:spPr>
        <p:txBody>
          <a:bodyPr anchor="b">
            <a:normAutofit/>
          </a:bodyPr>
          <a:lstStyle/>
          <a:p>
            <a:pPr algn="l"/>
            <a:r>
              <a:rPr lang="en-US" sz="4200"/>
              <a:t>Diversity &amp; Inclusion</a:t>
            </a:r>
          </a:p>
        </p:txBody>
      </p:sp>
      <p:sp>
        <p:nvSpPr>
          <p:cNvPr id="3" name="Subtitle 2">
            <a:extLst>
              <a:ext uri="{FF2B5EF4-FFF2-40B4-BE49-F238E27FC236}">
                <a16:creationId xmlns:a16="http://schemas.microsoft.com/office/drawing/2014/main" id="{E0FCCF50-1029-F28A-9611-A756B1FE10CF}"/>
              </a:ext>
            </a:extLst>
          </p:cNvPr>
          <p:cNvSpPr>
            <a:spLocks noGrp="1"/>
          </p:cNvSpPr>
          <p:nvPr>
            <p:ph type="subTitle" idx="1"/>
          </p:nvPr>
        </p:nvSpPr>
        <p:spPr>
          <a:xfrm>
            <a:off x="5886450" y="4872922"/>
            <a:ext cx="3017520" cy="1208141"/>
          </a:xfrm>
        </p:spPr>
        <p:txBody>
          <a:bodyPr>
            <a:normAutofit/>
          </a:bodyPr>
          <a:lstStyle/>
          <a:p>
            <a:pPr algn="l"/>
            <a:r>
              <a:rPr lang="en-US" sz="1700"/>
              <a:t>Meeting the Composites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796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E1DDEB7-1236-824A-FD24-A0F504D44ADE}"/>
              </a:ext>
            </a:extLst>
          </p:cNvPr>
          <p:cNvSpPr>
            <a:spLocks noGrp="1"/>
          </p:cNvSpPr>
          <p:nvPr>
            <p:ph type="sldNum" sz="quarter" idx="12"/>
          </p:nvPr>
        </p:nvSpPr>
        <p:spPr>
          <a:xfrm>
            <a:off x="8362603" y="6356350"/>
            <a:ext cx="541367" cy="365125"/>
          </a:xfrm>
        </p:spPr>
        <p:txBody>
          <a:bodyPr>
            <a:normAutofit/>
          </a:bodyPr>
          <a:lstStyle/>
          <a:p>
            <a:pPr>
              <a:spcAft>
                <a:spcPts val="600"/>
              </a:spcAft>
            </a:pPr>
            <a:fld id="{A17A7DE1-C4D2-4A5B-9B8B-716119297FF5}" type="slidenum">
              <a:rPr lang="en-US" sz="1000">
                <a:solidFill>
                  <a:schemeClr val="tx1">
                    <a:lumMod val="50000"/>
                    <a:lumOff val="50000"/>
                  </a:schemeClr>
                </a:solidFill>
              </a:rPr>
              <a:pPr>
                <a:spcAft>
                  <a:spcPts val="600"/>
                </a:spcAft>
              </a:pPr>
              <a:t>6</a:t>
            </a:fld>
            <a:endParaRPr lang="en-US" sz="1000">
              <a:solidFill>
                <a:schemeClr val="tx1">
                  <a:lumMod val="50000"/>
                  <a:lumOff val="50000"/>
                </a:schemeClr>
              </a:solidFill>
            </a:endParaRPr>
          </a:p>
        </p:txBody>
      </p:sp>
    </p:spTree>
    <p:extLst>
      <p:ext uri="{BB962C8B-B14F-4D97-AF65-F5344CB8AC3E}">
        <p14:creationId xmlns:p14="http://schemas.microsoft.com/office/powerpoint/2010/main" val="326089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BE4DFCC-5065-8F51-AE93-30B8A23EE3F0}"/>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Rate Qualification with No Waiver</a:t>
            </a:r>
          </a:p>
        </p:txBody>
      </p:sp>
      <p:pic>
        <p:nvPicPr>
          <p:cNvPr id="4" name="Content Placeholder 3">
            <a:extLst>
              <a:ext uri="{FF2B5EF4-FFF2-40B4-BE49-F238E27FC236}">
                <a16:creationId xmlns:a16="http://schemas.microsoft.com/office/drawing/2014/main" id="{1A3DFE4F-822D-06CB-E23E-714A6CDB123F}"/>
              </a:ext>
            </a:extLst>
          </p:cNvPr>
          <p:cNvPicPr>
            <a:picLocks noGrp="1" noChangeAspect="1"/>
          </p:cNvPicPr>
          <p:nvPr>
            <p:ph idx="1"/>
          </p:nvPr>
        </p:nvPicPr>
        <p:blipFill>
          <a:blip r:embed="rId2"/>
          <a:stretch>
            <a:fillRect/>
          </a:stretch>
        </p:blipFill>
        <p:spPr>
          <a:xfrm>
            <a:off x="482600" y="2052543"/>
            <a:ext cx="8178799" cy="3639566"/>
          </a:xfrm>
          <a:prstGeom prst="rect">
            <a:avLst/>
          </a:prstGeom>
        </p:spPr>
      </p:pic>
      <p:sp>
        <p:nvSpPr>
          <p:cNvPr id="2" name="Slide Number Placeholder 1">
            <a:extLst>
              <a:ext uri="{FF2B5EF4-FFF2-40B4-BE49-F238E27FC236}">
                <a16:creationId xmlns:a16="http://schemas.microsoft.com/office/drawing/2014/main" id="{3B89738E-7B89-C052-2AF6-5964BB58B8D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A17A7DE1-C4D2-4A5B-9B8B-716119297FF5}" type="slidenum">
              <a:rPr lang="en-US" sz="1200" smtClean="0">
                <a:latin typeface="+mn-lt"/>
              </a:rPr>
              <a:pPr defTabSz="914400">
                <a:spcAft>
                  <a:spcPts val="600"/>
                </a:spcAft>
              </a:pPr>
              <a:t>7</a:t>
            </a:fld>
            <a:endParaRPr lang="en-US" sz="1200">
              <a:latin typeface="+mn-lt"/>
            </a:endParaRPr>
          </a:p>
        </p:txBody>
      </p:sp>
    </p:spTree>
    <p:extLst>
      <p:ext uri="{BB962C8B-B14F-4D97-AF65-F5344CB8AC3E}">
        <p14:creationId xmlns:p14="http://schemas.microsoft.com/office/powerpoint/2010/main" val="175500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5">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B56FCB-2694-7CF8-25B9-F9AE89B8A549}"/>
              </a:ext>
            </a:extLst>
          </p:cNvPr>
          <p:cNvSpPr>
            <a:spLocks noGrp="1"/>
          </p:cNvSpPr>
          <p:nvPr>
            <p:ph type="title"/>
          </p:nvPr>
        </p:nvSpPr>
        <p:spPr>
          <a:xfrm>
            <a:off x="473202" y="457200"/>
            <a:ext cx="3257550" cy="1929384"/>
          </a:xfrm>
        </p:spPr>
        <p:txBody>
          <a:bodyPr vert="horz" lIns="91440" tIns="45720" rIns="91440" bIns="45720" rtlCol="0" anchor="ctr">
            <a:normAutofit/>
          </a:bodyPr>
          <a:lstStyle/>
          <a:p>
            <a:pPr algn="l"/>
            <a:r>
              <a:rPr lang="en-US" sz="4200">
                <a:latin typeface="+mj-lt"/>
              </a:rPr>
              <a:t>10 Point Reduction Alternative</a:t>
            </a:r>
          </a:p>
        </p:txBody>
      </p:sp>
      <p:sp>
        <p:nvSpPr>
          <p:cNvPr id="27"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59251" y="1415034"/>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B67A9DF1-9DFF-6213-5149-E4932D2F559A}"/>
              </a:ext>
            </a:extLst>
          </p:cNvPr>
          <p:cNvSpPr>
            <a:spLocks noGrp="1"/>
          </p:cNvSpPr>
          <p:nvPr>
            <p:ph type="body" idx="1"/>
          </p:nvPr>
        </p:nvSpPr>
        <p:spPr>
          <a:xfrm>
            <a:off x="4155947" y="457200"/>
            <a:ext cx="4505706" cy="1929384"/>
          </a:xfrm>
        </p:spPr>
        <p:txBody>
          <a:bodyPr vert="horz" lIns="91440" tIns="45720" rIns="91440" bIns="45720" rtlCol="0" anchor="ctr">
            <a:normAutofit/>
          </a:bodyPr>
          <a:lstStyle/>
          <a:p>
            <a:pPr indent="-228600">
              <a:buFont typeface="Arial" panose="020B0604020202020204" pitchFamily="34" charset="0"/>
              <a:buChar char="•"/>
            </a:pPr>
            <a:r>
              <a:rPr lang="en-US" sz="1900" b="0" i="0">
                <a:effectLst/>
                <a:latin typeface="+mn-lt"/>
              </a:rPr>
              <a:t>Decreasing minimum composite cut-offs by 10 points across the Coast Guard OR if a 10-point waiver is in effect, would change the percentages favorably</a:t>
            </a:r>
            <a:endParaRPr lang="en-US" sz="1900">
              <a:latin typeface="+mn-lt"/>
            </a:endParaRPr>
          </a:p>
        </p:txBody>
      </p:sp>
      <p:pic>
        <p:nvPicPr>
          <p:cNvPr id="7" name="Content Placeholder 6" descr="Table&#10;&#10;Description automatically generated">
            <a:extLst>
              <a:ext uri="{FF2B5EF4-FFF2-40B4-BE49-F238E27FC236}">
                <a16:creationId xmlns:a16="http://schemas.microsoft.com/office/drawing/2014/main" id="{0465ECCA-2E48-7A79-D515-EA9BDB26B3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68" y="2616369"/>
            <a:ext cx="4149799" cy="2946231"/>
          </a:xfrm>
          <a:prstGeom prst="rect">
            <a:avLst/>
          </a:prstGeom>
        </p:spPr>
      </p:pic>
      <p:pic>
        <p:nvPicPr>
          <p:cNvPr id="11" name="Content Placeholder 10" descr="Table&#10;&#10;Description automatically generated">
            <a:extLst>
              <a:ext uri="{FF2B5EF4-FFF2-40B4-BE49-F238E27FC236}">
                <a16:creationId xmlns:a16="http://schemas.microsoft.com/office/drawing/2014/main" id="{20ED27A6-837F-F636-6CD1-8F9F591EB81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386072" y="2616368"/>
            <a:ext cx="4763210" cy="3149431"/>
          </a:xfrm>
          <a:prstGeom prst="rect">
            <a:avLst/>
          </a:prstGeom>
        </p:spPr>
      </p:pic>
      <p:sp>
        <p:nvSpPr>
          <p:cNvPr id="5" name="Slide Number Placeholder 4">
            <a:extLst>
              <a:ext uri="{FF2B5EF4-FFF2-40B4-BE49-F238E27FC236}">
                <a16:creationId xmlns:a16="http://schemas.microsoft.com/office/drawing/2014/main" id="{F38033A3-0DEE-6807-66CD-A9C8C8C1594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A17A7DE1-C4D2-4A5B-9B8B-716119297FF5}" type="slidenum">
              <a:rPr lang="en-US" smtClean="0"/>
              <a:pPr defTabSz="914400">
                <a:spcAft>
                  <a:spcPts val="600"/>
                </a:spcAft>
              </a:pPr>
              <a:t>8</a:t>
            </a:fld>
            <a:endParaRPr lang="en-US"/>
          </a:p>
        </p:txBody>
      </p:sp>
    </p:spTree>
    <p:extLst>
      <p:ext uri="{BB962C8B-B14F-4D97-AF65-F5344CB8AC3E}">
        <p14:creationId xmlns:p14="http://schemas.microsoft.com/office/powerpoint/2010/main" val="398691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0D81CDE0-FA6C-DBD4-26F0-2376459B754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Qualification Percentages</a:t>
            </a:r>
          </a:p>
        </p:txBody>
      </p:sp>
      <p:pic>
        <p:nvPicPr>
          <p:cNvPr id="12" name="Content Placeholder 11" descr="Table&#10;&#10;Description automatically generated">
            <a:extLst>
              <a:ext uri="{FF2B5EF4-FFF2-40B4-BE49-F238E27FC236}">
                <a16:creationId xmlns:a16="http://schemas.microsoft.com/office/drawing/2014/main" id="{EC3A7618-DDA8-72E3-F86C-9BA771451D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600" y="2011650"/>
            <a:ext cx="8178799" cy="3721353"/>
          </a:xfrm>
          <a:prstGeom prst="rect">
            <a:avLst/>
          </a:prstGeom>
        </p:spPr>
      </p:pic>
      <p:sp>
        <p:nvSpPr>
          <p:cNvPr id="2" name="Slide Number Placeholder 1">
            <a:extLst>
              <a:ext uri="{FF2B5EF4-FFF2-40B4-BE49-F238E27FC236}">
                <a16:creationId xmlns:a16="http://schemas.microsoft.com/office/drawing/2014/main" id="{FC1972B9-B7B9-6E4B-D33E-19E8B4F625F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A17A7DE1-C4D2-4A5B-9B8B-716119297FF5}" type="slidenum">
              <a:rPr lang="en-US" sz="1200" smtClean="0">
                <a:latin typeface="+mn-lt"/>
              </a:rPr>
              <a:pPr defTabSz="914400">
                <a:spcAft>
                  <a:spcPts val="600"/>
                </a:spcAft>
              </a:pPr>
              <a:t>9</a:t>
            </a:fld>
            <a:endParaRPr lang="en-US" sz="1200">
              <a:latin typeface="+mn-lt"/>
            </a:endParaRPr>
          </a:p>
        </p:txBody>
      </p:sp>
    </p:spTree>
    <p:extLst>
      <p:ext uri="{BB962C8B-B14F-4D97-AF65-F5344CB8AC3E}">
        <p14:creationId xmlns:p14="http://schemas.microsoft.com/office/powerpoint/2010/main" val="11293615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3305F0F377AC41BBB3580021C286A2" ma:contentTypeVersion="10" ma:contentTypeDescription="Create a new document." ma:contentTypeScope="" ma:versionID="17c66524f4360354514f62e492051b8e">
  <xsd:schema xmlns:xsd="http://www.w3.org/2001/XMLSchema" xmlns:xs="http://www.w3.org/2001/XMLSchema" xmlns:p="http://schemas.microsoft.com/office/2006/metadata/properties" xmlns:ns3="20408073-bde0-4c89-84fc-0469af6cfb99" targetNamespace="http://schemas.microsoft.com/office/2006/metadata/properties" ma:root="true" ma:fieldsID="f6ac8b4839f4c0dfe9de25f087c3f5ca" ns3:_="">
    <xsd:import namespace="20408073-bde0-4c89-84fc-0469af6cfb9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408073-bde0-4c89-84fc-0469af6cfb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9D8119-BE91-495A-AB0D-8B80C2B098A7}">
  <ds:schemaRefs>
    <ds:schemaRef ds:uri="http://schemas.microsoft.com/sharepoint/v3/contenttype/forms"/>
  </ds:schemaRefs>
</ds:datastoreItem>
</file>

<file path=customXml/itemProps2.xml><?xml version="1.0" encoding="utf-8"?>
<ds:datastoreItem xmlns:ds="http://schemas.openxmlformats.org/officeDocument/2006/customXml" ds:itemID="{30470BB6-655F-42A8-AE76-58419265EAD1}">
  <ds:schemaRefs>
    <ds:schemaRef ds:uri="http://purl.org/dc/dcmitype/"/>
    <ds:schemaRef ds:uri="20408073-bde0-4c89-84fc-0469af6cfb99"/>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80E2E2FA-C380-4370-9E40-0AF5D5195F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408073-bde0-4c89-84fc-0469af6cf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2729</TotalTime>
  <Words>1649</Words>
  <Application>Microsoft Office PowerPoint</Application>
  <PresentationFormat>On-screen Show (4:3)</PresentationFormat>
  <Paragraphs>189</Paragraphs>
  <Slides>22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adelle</vt:lpstr>
      <vt:lpstr>Arial</vt:lpstr>
      <vt:lpstr>Calibri</vt:lpstr>
      <vt:lpstr>Calibri Light</vt:lpstr>
      <vt:lpstr>franklin-gothic-urw</vt:lpstr>
      <vt:lpstr>Garamond</vt:lpstr>
      <vt:lpstr>Montserrat</vt:lpstr>
      <vt:lpstr>Office Theme</vt:lpstr>
      <vt:lpstr>Bolstering Diversity and Inclusion through Learning Capacity Models: Changing Traditional Practices Make a Big Difference in Diversifying the Workforce</vt:lpstr>
      <vt:lpstr> Recruitment and Classification</vt:lpstr>
      <vt:lpstr>Armed Service Vocational Aptitude Battery subtests</vt:lpstr>
      <vt:lpstr>Rate Qualification</vt:lpstr>
      <vt:lpstr>Rate Qualification</vt:lpstr>
      <vt:lpstr>Diversity &amp; Inclusion</vt:lpstr>
      <vt:lpstr>Rate Qualification with No Waiver</vt:lpstr>
      <vt:lpstr>10 Point Reduction Alternative</vt:lpstr>
      <vt:lpstr>Qualification Percentages</vt:lpstr>
      <vt:lpstr>The Alternative -  Learning Capacity</vt:lpstr>
      <vt:lpstr>Learning Capacity Advantages</vt:lpstr>
      <vt:lpstr>Bolstering Diversity and Leveraging Artificial Intelligence: Understanding Challenges and Cultural Differences in Diversifying the Workforce</vt:lpstr>
      <vt:lpstr>Recruitment Discovery</vt:lpstr>
      <vt:lpstr>Recruitment Standards Change is needed</vt:lpstr>
      <vt:lpstr>Leveraging Artificial Intelligence  &amp; Machine Learning (AI/ML) </vt:lpstr>
      <vt:lpstr>Robotic Rating Example</vt:lpstr>
      <vt:lpstr>Cultural Aspects for Inclusion to a Diverse Workforce</vt:lpstr>
      <vt:lpstr>Recruiting Challenges</vt:lpstr>
      <vt:lpstr>Pacific Islander Regional Challenges</vt:lpstr>
      <vt:lpstr>Potential AI/ML Opportunities</vt:lpstr>
      <vt:lpstr>AI Risk Management Framework</vt:lpstr>
      <vt:lpstr>Further Research &amp; Investigation Will Test Scores Really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McNeish</dc:creator>
  <cp:lastModifiedBy>Swendsen, Mary Ann</cp:lastModifiedBy>
  <cp:revision>164</cp:revision>
  <dcterms:created xsi:type="dcterms:W3CDTF">2022-04-19T22:42:40Z</dcterms:created>
  <dcterms:modified xsi:type="dcterms:W3CDTF">2023-04-13T04:56:21Z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0x010100013305F0F377AC41BBB3580021C286A2</vt:lpwstr>
  </property>
</Properties>
</file>